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16.png" ContentType="image/png"/>
  <Override PartName="/ppt/media/image15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10.png" ContentType="image/png"/>
  <Override PartName="/ppt/media/image35.png" ContentType="image/png"/>
  <Override PartName="/ppt/media/image11.png" ContentType="image/png"/>
  <Override PartName="/ppt/media/image36.png" ContentType="image/png"/>
  <Override PartName="/ppt/media/image26.png" ContentType="image/png"/>
  <Override PartName="/ppt/media/image9.gif" ContentType="image/gif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7.jpeg" ContentType="image/jpeg"/>
  <Override PartName="/ppt/media/image27.png" ContentType="image/png"/>
  <Override PartName="/ppt/media/image18.jpeg" ContentType="image/jpeg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_rels/slideLayout95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0"/>
            <a:ext cx="9142200" cy="908280"/>
            <a:chOff x="0" y="0"/>
            <a:chExt cx="9142200" cy="908280"/>
          </a:xfrm>
        </p:grpSpPr>
        <p:sp>
          <p:nvSpPr>
            <p:cNvPr id="1" name="CustomShape 2"/>
            <p:cNvSpPr/>
            <p:nvPr/>
          </p:nvSpPr>
          <p:spPr>
            <a:xfrm>
              <a:off x="0" y="0"/>
              <a:ext cx="9142200" cy="908280"/>
            </a:xfrm>
            <a:prstGeom prst="rect">
              <a:avLst/>
            </a:prstGeom>
            <a:solidFill>
              <a:srgbClr val="b70f20"/>
            </a:solidFill>
            <a:ln w="9360"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2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2120" cy="474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CustomShape 3"/>
          <p:cNvSpPr/>
          <p:nvPr/>
        </p:nvSpPr>
        <p:spPr>
          <a:xfrm>
            <a:off x="8183520" y="6351120"/>
            <a:ext cx="110340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E48F2A2F-14D5-4173-8433-C89B01B5F9B9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1"/>
          <p:cNvGrpSpPr/>
          <p:nvPr/>
        </p:nvGrpSpPr>
        <p:grpSpPr>
          <a:xfrm>
            <a:off x="0" y="0"/>
            <a:ext cx="9142200" cy="908280"/>
            <a:chOff x="0" y="0"/>
            <a:chExt cx="9142200" cy="908280"/>
          </a:xfrm>
        </p:grpSpPr>
        <p:sp>
          <p:nvSpPr>
            <p:cNvPr id="43" name="CustomShape 2"/>
            <p:cNvSpPr/>
            <p:nvPr/>
          </p:nvSpPr>
          <p:spPr>
            <a:xfrm>
              <a:off x="0" y="0"/>
              <a:ext cx="9142200" cy="908280"/>
            </a:xfrm>
            <a:prstGeom prst="rect">
              <a:avLst/>
            </a:prstGeom>
            <a:solidFill>
              <a:srgbClr val="b70f20"/>
            </a:solidFill>
            <a:ln w="9360"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44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2120" cy="474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5" name="CustomShape 3"/>
          <p:cNvSpPr/>
          <p:nvPr/>
        </p:nvSpPr>
        <p:spPr>
          <a:xfrm>
            <a:off x="8183520" y="6351120"/>
            <a:ext cx="110340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669DE09F-39AE-49E3-B3A4-80E5793645BC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1"/>
          <p:cNvGrpSpPr/>
          <p:nvPr/>
        </p:nvGrpSpPr>
        <p:grpSpPr>
          <a:xfrm>
            <a:off x="0" y="0"/>
            <a:ext cx="9142200" cy="908280"/>
            <a:chOff x="0" y="0"/>
            <a:chExt cx="9142200" cy="908280"/>
          </a:xfrm>
        </p:grpSpPr>
        <p:sp>
          <p:nvSpPr>
            <p:cNvPr id="85" name="CustomShape 2"/>
            <p:cNvSpPr/>
            <p:nvPr/>
          </p:nvSpPr>
          <p:spPr>
            <a:xfrm>
              <a:off x="0" y="0"/>
              <a:ext cx="9142200" cy="908280"/>
            </a:xfrm>
            <a:prstGeom prst="rect">
              <a:avLst/>
            </a:prstGeom>
            <a:solidFill>
              <a:srgbClr val="b70f20"/>
            </a:solidFill>
            <a:ln w="9360"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86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2120" cy="474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87" name="CustomShape 3"/>
          <p:cNvSpPr/>
          <p:nvPr/>
        </p:nvSpPr>
        <p:spPr>
          <a:xfrm>
            <a:off x="8183520" y="6351120"/>
            <a:ext cx="110340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8D9C69C9-D679-4456-B19B-3CB4268D9EDF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"/>
          <p:cNvGrpSpPr/>
          <p:nvPr/>
        </p:nvGrpSpPr>
        <p:grpSpPr>
          <a:xfrm>
            <a:off x="0" y="0"/>
            <a:ext cx="9142200" cy="908280"/>
            <a:chOff x="0" y="0"/>
            <a:chExt cx="9142200" cy="908280"/>
          </a:xfrm>
        </p:grpSpPr>
        <p:sp>
          <p:nvSpPr>
            <p:cNvPr id="127" name="CustomShape 2"/>
            <p:cNvSpPr/>
            <p:nvPr/>
          </p:nvSpPr>
          <p:spPr>
            <a:xfrm>
              <a:off x="0" y="0"/>
              <a:ext cx="9142200" cy="908280"/>
            </a:xfrm>
            <a:prstGeom prst="rect">
              <a:avLst/>
            </a:prstGeom>
            <a:solidFill>
              <a:srgbClr val="b70f20"/>
            </a:solidFill>
            <a:ln w="9360"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128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2120" cy="474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9" name="CustomShape 3"/>
          <p:cNvSpPr/>
          <p:nvPr/>
        </p:nvSpPr>
        <p:spPr>
          <a:xfrm>
            <a:off x="8183520" y="6351120"/>
            <a:ext cx="110340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2282948C-56F3-4BE6-BA78-F7C937A2BFC3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"/>
          <p:cNvGrpSpPr/>
          <p:nvPr/>
        </p:nvGrpSpPr>
        <p:grpSpPr>
          <a:xfrm>
            <a:off x="0" y="0"/>
            <a:ext cx="9142200" cy="908280"/>
            <a:chOff x="0" y="0"/>
            <a:chExt cx="9142200" cy="908280"/>
          </a:xfrm>
        </p:grpSpPr>
        <p:sp>
          <p:nvSpPr>
            <p:cNvPr id="169" name="CustomShape 2"/>
            <p:cNvSpPr/>
            <p:nvPr/>
          </p:nvSpPr>
          <p:spPr>
            <a:xfrm>
              <a:off x="0" y="0"/>
              <a:ext cx="9142200" cy="908280"/>
            </a:xfrm>
            <a:prstGeom prst="rect">
              <a:avLst/>
            </a:prstGeom>
            <a:solidFill>
              <a:srgbClr val="b70f20"/>
            </a:solidFill>
            <a:ln w="9360"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170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2120" cy="474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1" name="CustomShape 3"/>
          <p:cNvSpPr/>
          <p:nvPr/>
        </p:nvSpPr>
        <p:spPr>
          <a:xfrm>
            <a:off x="8183520" y="6351120"/>
            <a:ext cx="110340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D7DC6401-80E8-4289-8D45-B1367A1E1D23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1"/>
          <p:cNvGrpSpPr/>
          <p:nvPr/>
        </p:nvGrpSpPr>
        <p:grpSpPr>
          <a:xfrm>
            <a:off x="0" y="0"/>
            <a:ext cx="9142200" cy="908280"/>
            <a:chOff x="0" y="0"/>
            <a:chExt cx="9142200" cy="908280"/>
          </a:xfrm>
        </p:grpSpPr>
        <p:sp>
          <p:nvSpPr>
            <p:cNvPr id="211" name="CustomShape 2"/>
            <p:cNvSpPr/>
            <p:nvPr/>
          </p:nvSpPr>
          <p:spPr>
            <a:xfrm>
              <a:off x="0" y="0"/>
              <a:ext cx="9142200" cy="908280"/>
            </a:xfrm>
            <a:prstGeom prst="rect">
              <a:avLst/>
            </a:prstGeom>
            <a:solidFill>
              <a:srgbClr val="b70f20"/>
            </a:solidFill>
            <a:ln w="9360"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212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2120" cy="474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3" name="CustomShape 3"/>
          <p:cNvSpPr/>
          <p:nvPr/>
        </p:nvSpPr>
        <p:spPr>
          <a:xfrm>
            <a:off x="8183520" y="6351120"/>
            <a:ext cx="110340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AD733AAA-8A3A-4839-963E-F374568A144C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1"/>
          <p:cNvGrpSpPr/>
          <p:nvPr/>
        </p:nvGrpSpPr>
        <p:grpSpPr>
          <a:xfrm>
            <a:off x="0" y="0"/>
            <a:ext cx="9142200" cy="908280"/>
            <a:chOff x="0" y="0"/>
            <a:chExt cx="9142200" cy="908280"/>
          </a:xfrm>
        </p:grpSpPr>
        <p:sp>
          <p:nvSpPr>
            <p:cNvPr id="253" name="CustomShape 2"/>
            <p:cNvSpPr/>
            <p:nvPr/>
          </p:nvSpPr>
          <p:spPr>
            <a:xfrm>
              <a:off x="0" y="0"/>
              <a:ext cx="9142200" cy="908280"/>
            </a:xfrm>
            <a:prstGeom prst="rect">
              <a:avLst/>
            </a:prstGeom>
            <a:solidFill>
              <a:srgbClr val="b70f20"/>
            </a:solidFill>
            <a:ln w="9360"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4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2120" cy="474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5" name="CustomShape 3"/>
          <p:cNvSpPr/>
          <p:nvPr/>
        </p:nvSpPr>
        <p:spPr>
          <a:xfrm>
            <a:off x="8183520" y="6351120"/>
            <a:ext cx="110340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DB92AFBC-B159-452E-8532-6798E20D290B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roup 1"/>
          <p:cNvGrpSpPr/>
          <p:nvPr/>
        </p:nvGrpSpPr>
        <p:grpSpPr>
          <a:xfrm>
            <a:off x="0" y="0"/>
            <a:ext cx="9142200" cy="908280"/>
            <a:chOff x="0" y="0"/>
            <a:chExt cx="9142200" cy="908280"/>
          </a:xfrm>
        </p:grpSpPr>
        <p:sp>
          <p:nvSpPr>
            <p:cNvPr id="295" name="CustomShape 2"/>
            <p:cNvSpPr/>
            <p:nvPr/>
          </p:nvSpPr>
          <p:spPr>
            <a:xfrm>
              <a:off x="0" y="0"/>
              <a:ext cx="9142200" cy="908280"/>
            </a:xfrm>
            <a:prstGeom prst="rect">
              <a:avLst/>
            </a:prstGeom>
            <a:solidFill>
              <a:srgbClr val="b70f20"/>
            </a:solidFill>
            <a:ln w="9360">
              <a:noFill/>
            </a:ln>
            <a:effectLst>
              <a:outerShdw dir="5400000" dist="23040">
                <a:srgbClr val="000000">
                  <a:alpha val="35000"/>
                </a:srgb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pic>
          <p:nvPicPr>
            <p:cNvPr id="296" name="Picture 8" descr=""/>
            <p:cNvPicPr/>
            <p:nvPr/>
          </p:nvPicPr>
          <p:blipFill>
            <a:blip r:embed="rId2"/>
            <a:stretch/>
          </p:blipFill>
          <p:spPr>
            <a:xfrm>
              <a:off x="307080" y="198000"/>
              <a:ext cx="3282120" cy="474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7" name="CustomShape 3"/>
          <p:cNvSpPr/>
          <p:nvPr/>
        </p:nvSpPr>
        <p:spPr>
          <a:xfrm>
            <a:off x="8183520" y="6351120"/>
            <a:ext cx="110340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fld id="{2A8877B0-D494-44F0-986F-B0B0A69D0329}" type="slidenum">
              <a:rPr b="0" lang="en-US" sz="1600" spc="-1" strike="noStrike">
                <a:solidFill>
                  <a:srgbClr val="636d6e"/>
                </a:solidFill>
                <a:latin typeface="Arial"/>
                <a:ea typeface="DejaVu Sans"/>
              </a:rPr>
              <a:t>&lt;number&gt;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lecospa.ntu.edu.tw/zh/experiment-zh/experiment-i-ultra-high-energy-neutrinos" TargetMode="External"/><Relationship Id="rId2" Type="http://schemas.openxmlformats.org/officeDocument/2006/relationships/hyperlink" Target="https://ara.wipac.wisc.edu/home" TargetMode="External"/><Relationship Id="rId3" Type="http://schemas.openxmlformats.org/officeDocument/2006/relationships/hyperlink" Target="http://www.edc.ncl.ac.uk/highlight/rhjanuary2007g02.php/" TargetMode="External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" descr=""/>
          <p:cNvPicPr/>
          <p:nvPr/>
        </p:nvPicPr>
        <p:blipFill>
          <a:blip r:embed="rId1"/>
          <a:stretch/>
        </p:blipFill>
        <p:spPr>
          <a:xfrm>
            <a:off x="1901520" y="4674600"/>
            <a:ext cx="2833920" cy="1487880"/>
          </a:xfrm>
          <a:prstGeom prst="rect">
            <a:avLst/>
          </a:prstGeom>
          <a:ln>
            <a:noFill/>
          </a:ln>
        </p:spPr>
      </p:pic>
      <p:sp>
        <p:nvSpPr>
          <p:cNvPr id="337" name="CustomShape 1"/>
          <p:cNvSpPr/>
          <p:nvPr/>
        </p:nvSpPr>
        <p:spPr>
          <a:xfrm>
            <a:off x="651600" y="1734480"/>
            <a:ext cx="7192080" cy="44154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CustomShape 2"/>
          <p:cNvSpPr/>
          <p:nvPr/>
        </p:nvSpPr>
        <p:spPr>
          <a:xfrm>
            <a:off x="5573880" y="229680"/>
            <a:ext cx="3390480" cy="667080"/>
          </a:xfrm>
          <a:prstGeom prst="rect">
            <a:avLst/>
          </a:prstGeom>
          <a:noFill/>
          <a:ln>
            <a:solidFill>
              <a:srgbClr val="bb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39" name="OSC_logo.svg" descr=""/>
          <p:cNvPicPr/>
          <p:nvPr/>
        </p:nvPicPr>
        <p:blipFill>
          <a:blip r:embed="rId2"/>
          <a:stretch/>
        </p:blipFill>
        <p:spPr>
          <a:xfrm>
            <a:off x="4480560" y="6268680"/>
            <a:ext cx="3656880" cy="565920"/>
          </a:xfrm>
          <a:prstGeom prst="rect">
            <a:avLst/>
          </a:prstGeom>
          <a:ln>
            <a:noFill/>
          </a:ln>
        </p:spPr>
      </p:pic>
      <p:pic>
        <p:nvPicPr>
          <p:cNvPr id="340" name="" descr=""/>
          <p:cNvPicPr/>
          <p:nvPr/>
        </p:nvPicPr>
        <p:blipFill>
          <a:blip r:embed="rId3"/>
          <a:stretch/>
        </p:blipFill>
        <p:spPr>
          <a:xfrm>
            <a:off x="1920960" y="5983200"/>
            <a:ext cx="2285280" cy="783360"/>
          </a:xfrm>
          <a:prstGeom prst="rect">
            <a:avLst/>
          </a:prstGeom>
          <a:ln>
            <a:noFill/>
          </a:ln>
        </p:spPr>
      </p:pic>
      <p:pic>
        <p:nvPicPr>
          <p:cNvPr id="341" name="" descr=""/>
          <p:cNvPicPr/>
          <p:nvPr/>
        </p:nvPicPr>
        <p:blipFill>
          <a:blip r:embed="rId4"/>
          <a:stretch/>
        </p:blipFill>
        <p:spPr>
          <a:xfrm>
            <a:off x="2596320" y="4297680"/>
            <a:ext cx="2010960" cy="690840"/>
          </a:xfrm>
          <a:prstGeom prst="rect">
            <a:avLst/>
          </a:prstGeom>
          <a:ln>
            <a:noFill/>
          </a:ln>
        </p:spPr>
      </p:pic>
      <p:pic>
        <p:nvPicPr>
          <p:cNvPr id="342" name="" descr=""/>
          <p:cNvPicPr/>
          <p:nvPr/>
        </p:nvPicPr>
        <p:blipFill>
          <a:blip r:embed="rId5"/>
          <a:stretch/>
        </p:blipFill>
        <p:spPr>
          <a:xfrm>
            <a:off x="55440" y="4323600"/>
            <a:ext cx="1883520" cy="1893600"/>
          </a:xfrm>
          <a:prstGeom prst="rect">
            <a:avLst/>
          </a:prstGeom>
          <a:ln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5394960" y="4480560"/>
            <a:ext cx="3656880" cy="144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Generously supported by:</a:t>
            </a:r>
            <a:endParaRPr b="0" lang="en-US" sz="1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CCAPP</a:t>
            </a:r>
            <a:endParaRPr b="0" lang="en-US" sz="1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The National Science Foundation</a:t>
            </a:r>
            <a:endParaRPr b="0" lang="en-US" sz="16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The Ohio Supercomputer Center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777240" y="1188720"/>
            <a:ext cx="7588800" cy="127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ce181e"/>
                </a:solidFill>
                <a:latin typeface="Arial"/>
                <a:ea typeface="DejaVu Sans"/>
              </a:rPr>
              <a:t>Evolving Antennas for Ultra-High Energy Neutrino Detection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345" name="CustomShape 5"/>
          <p:cNvSpPr/>
          <p:nvPr/>
        </p:nvSpPr>
        <p:spPr>
          <a:xfrm>
            <a:off x="1691640" y="2316240"/>
            <a:ext cx="5760000" cy="18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Alex Machtay</a:t>
            </a:r>
            <a:endParaRPr b="0" lang="en-US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Genetically Evolving NEuTrino teleScopes (GENETIS) Collaboration</a:t>
            </a:r>
            <a:endParaRPr b="0" lang="en-US" sz="2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APS Meeting April 19, 2020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346" name="" descr=""/>
          <p:cNvPicPr/>
          <p:nvPr/>
        </p:nvPicPr>
        <p:blipFill>
          <a:blip r:embed="rId6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  <p:pic>
        <p:nvPicPr>
          <p:cNvPr id="347" name="" descr=""/>
          <p:cNvPicPr/>
          <p:nvPr/>
        </p:nvPicPr>
        <p:blipFill>
          <a:blip r:embed="rId7"/>
          <a:stretch/>
        </p:blipFill>
        <p:spPr>
          <a:xfrm>
            <a:off x="1920240" y="4206240"/>
            <a:ext cx="848880" cy="848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277200" y="1005840"/>
            <a:ext cx="447948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Results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398" name="CustomShape 2"/>
          <p:cNvSpPr/>
          <p:nvPr/>
        </p:nvSpPr>
        <p:spPr>
          <a:xfrm>
            <a:off x="-215640" y="1620720"/>
            <a:ext cx="9267840" cy="93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Evolved 10 individuals for 10 generations using 10</a:t>
            </a:r>
            <a:r>
              <a:rPr b="0" lang="en-US" sz="20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neutrinos at E</a:t>
            </a:r>
            <a:r>
              <a:rPr b="0" lang="en-US" sz="2000" spc="-1" strike="noStrike" baseline="-33000">
                <a:solidFill>
                  <a:srgbClr val="000000"/>
                </a:solidFill>
                <a:latin typeface="Ubuntu"/>
                <a:ea typeface="Ubuntu"/>
              </a:rPr>
              <a:t>ν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= 10</a:t>
            </a:r>
            <a:r>
              <a:rPr b="0" lang="en-US" sz="20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18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eV</a:t>
            </a:r>
            <a:endParaRPr b="0" lang="en-US" sz="20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Algorithm learns to create “fitter” antennas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99" name="" descr=""/>
          <p:cNvPicPr/>
          <p:nvPr/>
        </p:nvPicPr>
        <p:blipFill>
          <a:blip r:embed="rId1"/>
          <a:stretch/>
        </p:blipFill>
        <p:spPr>
          <a:xfrm>
            <a:off x="-182880" y="2560320"/>
            <a:ext cx="5028840" cy="4023000"/>
          </a:xfrm>
          <a:prstGeom prst="rect">
            <a:avLst/>
          </a:prstGeom>
          <a:ln>
            <a:noFill/>
          </a:ln>
        </p:spPr>
      </p:pic>
      <p:pic>
        <p:nvPicPr>
          <p:cNvPr id="400" name="" descr=""/>
          <p:cNvPicPr/>
          <p:nvPr/>
        </p:nvPicPr>
        <p:blipFill>
          <a:blip r:embed="rId2"/>
          <a:stretch/>
        </p:blipFill>
        <p:spPr>
          <a:xfrm>
            <a:off x="4389120" y="2560320"/>
            <a:ext cx="5028480" cy="4022640"/>
          </a:xfrm>
          <a:prstGeom prst="rect">
            <a:avLst/>
          </a:prstGeom>
          <a:ln>
            <a:noFill/>
          </a:ln>
        </p:spPr>
      </p:pic>
      <p:pic>
        <p:nvPicPr>
          <p:cNvPr id="401" name="" descr=""/>
          <p:cNvPicPr/>
          <p:nvPr/>
        </p:nvPicPr>
        <p:blipFill>
          <a:blip r:embed="rId3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182880" y="1828800"/>
            <a:ext cx="8227800" cy="45241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Keep evolving!</a:t>
            </a:r>
            <a:endParaRPr b="0" lang="en-US" sz="24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Goal is hundreds of individuals and hundreds of generations</a:t>
            </a:r>
            <a:endParaRPr b="0" lang="en-US" sz="20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Explore other types of algorithms</a:t>
            </a:r>
            <a:endParaRPr b="0" lang="en-US" sz="20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Increase number of parameters</a:t>
            </a:r>
            <a:endParaRPr b="0" lang="en-US" sz="20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Design asymmetric antennas</a:t>
            </a:r>
            <a:endParaRPr b="0" lang="en-US" sz="20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Build and test designs</a:t>
            </a:r>
            <a:endParaRPr b="0" lang="en-US" sz="24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Center for Design and Manufacturing Excellence at OSU can help machine candidate antennas</a:t>
            </a:r>
            <a:endParaRPr b="0" lang="en-US" sz="20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Deploy a prototype with Radio Neutrino Observatory in Greenland</a:t>
            </a:r>
            <a:endParaRPr b="0" lang="en-US" sz="20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Expand into other areas</a:t>
            </a:r>
            <a:endParaRPr b="0" lang="en-US" sz="24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Use GAs to improve other aspects of experiments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5573880" y="229680"/>
            <a:ext cx="3390480" cy="667080"/>
          </a:xfrm>
          <a:prstGeom prst="rect">
            <a:avLst/>
          </a:prstGeom>
          <a:noFill/>
          <a:ln>
            <a:solidFill>
              <a:srgbClr val="bb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3"/>
          <p:cNvSpPr/>
          <p:nvPr/>
        </p:nvSpPr>
        <p:spPr>
          <a:xfrm>
            <a:off x="182880" y="1131480"/>
            <a:ext cx="4662000" cy="5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Next Steps</a:t>
            </a:r>
            <a:endParaRPr b="0" lang="en-US" sz="3000" spc="-1" strike="noStrike">
              <a:latin typeface="Arial"/>
            </a:endParaRPr>
          </a:p>
        </p:txBody>
      </p:sp>
      <p:pic>
        <p:nvPicPr>
          <p:cNvPr id="405" name="" descr=""/>
          <p:cNvPicPr/>
          <p:nvPr/>
        </p:nvPicPr>
        <p:blipFill>
          <a:blip r:embed="rId1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5573880" y="229680"/>
            <a:ext cx="3390480" cy="667080"/>
          </a:xfrm>
          <a:prstGeom prst="rect">
            <a:avLst/>
          </a:prstGeom>
          <a:noFill/>
          <a:ln>
            <a:solidFill>
              <a:srgbClr val="bb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2"/>
          <p:cNvSpPr/>
          <p:nvPr/>
        </p:nvSpPr>
        <p:spPr>
          <a:xfrm>
            <a:off x="4880880" y="5372640"/>
            <a:ext cx="3390480" cy="8676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3"/>
          <p:cNvSpPr/>
          <p:nvPr/>
        </p:nvSpPr>
        <p:spPr>
          <a:xfrm>
            <a:off x="944640" y="1734480"/>
            <a:ext cx="7198560" cy="36363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CustomShape 4"/>
          <p:cNvSpPr/>
          <p:nvPr/>
        </p:nvSpPr>
        <p:spPr>
          <a:xfrm>
            <a:off x="274680" y="1221840"/>
            <a:ext cx="329112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Bibliography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410" name="CustomShape 5"/>
          <p:cNvSpPr/>
          <p:nvPr/>
        </p:nvSpPr>
        <p:spPr>
          <a:xfrm>
            <a:off x="274320" y="2103120"/>
            <a:ext cx="7772400" cy="301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[1] LeCosPA Group, National Taiwan University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  <a:hlinkClick r:id="rId1"/>
              </a:rPr>
              <a:t>https://lecospa.ntu.edu.tw/zh/experiment-zh/experiment-i-ultra-high-energy-neutrinos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[2] J. Alvarez-Muniz, ICRC 2017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https://pos.sissa.it/301/1111/pdf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[3] “Optimization of Antennas in the Askaryan Radio Array Using Genetic Algorithms,”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Corey Harris, Luke Letwin, Jacob Trevithick, 2018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[4] Askaryan Radio Array Info Page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  <a:hlinkClick r:id="rId2"/>
              </a:rPr>
              <a:t>https://ara.wipac.wisc.edu/home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[5] Engineering Design Center, Newcastle University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  <a:hlinkClick r:id="rId3"/>
              </a:rPr>
              <a:t>http://www.edc.ncl.ac.uk/highlight/rhjanuary2007g02.php/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1" name="" descr=""/>
          <p:cNvPicPr/>
          <p:nvPr/>
        </p:nvPicPr>
        <p:blipFill>
          <a:blip r:embed="rId4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163800" y="1039320"/>
            <a:ext cx="3931560" cy="51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</a:rPr>
              <a:t>GENETIS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61200" y="1668240"/>
            <a:ext cx="4846320" cy="459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Using genetic algorithms to evolve detector designs</a:t>
            </a:r>
            <a:endParaRPr b="0" lang="en-US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Members</a:t>
            </a:r>
            <a:endParaRPr b="0" lang="en-US" sz="24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3 Professors</a:t>
            </a:r>
            <a:endParaRPr b="0" lang="en-US" sz="20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Amy Connolly, The Ohio State University</a:t>
            </a:r>
            <a:endParaRPr b="0" lang="en-US" sz="20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Carl Pfendner, Denison University</a:t>
            </a:r>
            <a:endParaRPr b="0" lang="en-US" sz="20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Stephanie Wissel, Pennsylvania State University </a:t>
            </a:r>
            <a:endParaRPr b="0" lang="en-US" sz="20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1 Research Scientist</a:t>
            </a:r>
            <a:endParaRPr b="0" lang="en-US" sz="20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Kai Staats, North Western University</a:t>
            </a:r>
            <a:endParaRPr b="0" lang="en-US" sz="20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1 Grad Student</a:t>
            </a:r>
            <a:endParaRPr b="0" lang="en-US" sz="20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7 Undergrads</a:t>
            </a:r>
            <a:endParaRPr b="0" lang="en-US" sz="20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Numerous former undergrad members</a:t>
            </a:r>
            <a:endParaRPr b="0" lang="en-US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  <p:pic>
        <p:nvPicPr>
          <p:cNvPr id="351" name="" descr=""/>
          <p:cNvPicPr/>
          <p:nvPr/>
        </p:nvPicPr>
        <p:blipFill>
          <a:blip r:embed="rId2"/>
          <a:stretch/>
        </p:blipFill>
        <p:spPr>
          <a:xfrm>
            <a:off x="4588560" y="1257120"/>
            <a:ext cx="4469760" cy="251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274320" y="1188720"/>
            <a:ext cx="5028480" cy="93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Neutrino Radio Detection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182880" y="1830240"/>
            <a:ext cx="411408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Ultra-High Energy (UHE) neutrinos interacting with ice create particle cascades</a:t>
            </a: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These cascades emit Askaryan radiation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54" name="" descr=""/>
          <p:cNvPicPr/>
          <p:nvPr/>
        </p:nvPicPr>
        <p:blipFill>
          <a:blip r:embed="rId1"/>
          <a:stretch/>
        </p:blipFill>
        <p:spPr>
          <a:xfrm>
            <a:off x="92880" y="3493080"/>
            <a:ext cx="5500800" cy="2743560"/>
          </a:xfrm>
          <a:prstGeom prst="rect">
            <a:avLst/>
          </a:prstGeom>
          <a:ln>
            <a:noFill/>
          </a:ln>
        </p:spPr>
      </p:pic>
      <p:pic>
        <p:nvPicPr>
          <p:cNvPr id="355" name="" descr=""/>
          <p:cNvPicPr/>
          <p:nvPr/>
        </p:nvPicPr>
        <p:blipFill>
          <a:blip r:embed="rId2"/>
          <a:stretch/>
        </p:blipFill>
        <p:spPr>
          <a:xfrm>
            <a:off x="4588560" y="3383280"/>
            <a:ext cx="4548960" cy="2927520"/>
          </a:xfrm>
          <a:prstGeom prst="rect">
            <a:avLst/>
          </a:prstGeom>
          <a:ln>
            <a:noFill/>
          </a:ln>
        </p:spPr>
      </p:pic>
      <p:sp>
        <p:nvSpPr>
          <p:cNvPr id="356" name="CustomShape 3"/>
          <p:cNvSpPr/>
          <p:nvPr/>
        </p:nvSpPr>
        <p:spPr>
          <a:xfrm>
            <a:off x="4754880" y="1830240"/>
            <a:ext cx="4114080" cy="136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Experiments need to cover large areas to be able to detect events</a:t>
            </a: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Antennas are placed in holes drilled in the ice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7" name="TextShape 4"/>
          <p:cNvSpPr txBox="1"/>
          <p:nvPr/>
        </p:nvSpPr>
        <p:spPr>
          <a:xfrm>
            <a:off x="4754880" y="632880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[2]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58" name="TextShape 5"/>
          <p:cNvSpPr txBox="1"/>
          <p:nvPr/>
        </p:nvSpPr>
        <p:spPr>
          <a:xfrm>
            <a:off x="0" y="6328800"/>
            <a:ext cx="10058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[1]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59" name="" descr=""/>
          <p:cNvPicPr/>
          <p:nvPr/>
        </p:nvPicPr>
        <p:blipFill>
          <a:blip r:embed="rId3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115200" y="1815120"/>
            <a:ext cx="5378040" cy="37011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Can we use GAs to design better antennas?</a:t>
            </a:r>
            <a:endParaRPr b="0" lang="en-US" sz="24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Designed to mimic evolution</a:t>
            </a:r>
            <a:endParaRPr b="0" lang="en-US" sz="24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Generate an initial population of possible solutions, or individuals</a:t>
            </a:r>
            <a:endParaRPr b="0" lang="en-US" sz="20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Determine the fitness of individuals</a:t>
            </a:r>
            <a:endParaRPr b="0" lang="en-US" sz="20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Select some individuals to be used to make the next generation  </a:t>
            </a:r>
            <a:endParaRPr b="0" lang="en-US" sz="20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Repeat until an ideal solution is approached!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5573880" y="229680"/>
            <a:ext cx="3390480" cy="667080"/>
          </a:xfrm>
          <a:prstGeom prst="rect">
            <a:avLst/>
          </a:prstGeom>
          <a:noFill/>
          <a:ln>
            <a:solidFill>
              <a:srgbClr val="bb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62" name="" descr=""/>
          <p:cNvPicPr/>
          <p:nvPr/>
        </p:nvPicPr>
        <p:blipFill>
          <a:blip r:embed="rId1"/>
          <a:stretch/>
        </p:blipFill>
        <p:spPr>
          <a:xfrm>
            <a:off x="5248080" y="1903680"/>
            <a:ext cx="3747600" cy="4029840"/>
          </a:xfrm>
          <a:prstGeom prst="rect">
            <a:avLst/>
          </a:prstGeom>
          <a:ln>
            <a:noFill/>
          </a:ln>
        </p:spPr>
      </p:pic>
      <p:sp>
        <p:nvSpPr>
          <p:cNvPr id="363" name="CustomShape 3"/>
          <p:cNvSpPr/>
          <p:nvPr/>
        </p:nvSpPr>
        <p:spPr>
          <a:xfrm>
            <a:off x="183960" y="1097280"/>
            <a:ext cx="429624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Genetic Algorithms</a:t>
            </a:r>
            <a:endParaRPr b="0" lang="en-US" sz="3000" spc="-1" strike="noStrike">
              <a:latin typeface="Arial"/>
            </a:endParaRPr>
          </a:p>
        </p:txBody>
      </p:sp>
      <p:pic>
        <p:nvPicPr>
          <p:cNvPr id="364" name="" descr=""/>
          <p:cNvPicPr/>
          <p:nvPr/>
        </p:nvPicPr>
        <p:blipFill>
          <a:blip r:embed="rId2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-91080" y="1566000"/>
            <a:ext cx="6948720" cy="45241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Antenna Response Targeted Evolution (AREA)</a:t>
            </a:r>
            <a:endParaRPr b="0" lang="en-US" sz="24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Evolved ideal beam patterns for in ice neutrino detection</a:t>
            </a:r>
            <a:endParaRPr b="0" lang="en-US" sz="1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Fitness function was the number of neutrino events that trigger the detector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182880" y="1054440"/>
            <a:ext cx="3016080" cy="5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Past Work</a:t>
            </a:r>
            <a:endParaRPr b="0" lang="en-US" sz="3000" spc="-1" strike="noStrike">
              <a:latin typeface="Arial"/>
            </a:endParaRPr>
          </a:p>
        </p:txBody>
      </p:sp>
      <p:pic>
        <p:nvPicPr>
          <p:cNvPr id="367" name="" descr=""/>
          <p:cNvPicPr/>
          <p:nvPr/>
        </p:nvPicPr>
        <p:blipFill>
          <a:blip r:embed="rId1"/>
          <a:stretch/>
        </p:blipFill>
        <p:spPr>
          <a:xfrm>
            <a:off x="36000" y="3288960"/>
            <a:ext cx="7733880" cy="3901320"/>
          </a:xfrm>
          <a:prstGeom prst="rect">
            <a:avLst/>
          </a:prstGeom>
          <a:ln>
            <a:noFill/>
          </a:ln>
        </p:spPr>
      </p:pic>
      <p:sp>
        <p:nvSpPr>
          <p:cNvPr id="368" name="CustomShape 3"/>
          <p:cNvSpPr/>
          <p:nvPr/>
        </p:nvSpPr>
        <p:spPr>
          <a:xfrm>
            <a:off x="2851200" y="6528960"/>
            <a:ext cx="618768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Cal Poly undegrads Corey Harris, Luke Letwin, and Jacob Trevithick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9" name="TextShape 4"/>
          <p:cNvSpPr txBox="1"/>
          <p:nvPr/>
        </p:nvSpPr>
        <p:spPr>
          <a:xfrm>
            <a:off x="365760" y="6400800"/>
            <a:ext cx="9144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[3]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70" name="" descr=""/>
          <p:cNvPicPr/>
          <p:nvPr/>
        </p:nvPicPr>
        <p:blipFill>
          <a:blip r:embed="rId2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107640" y="1720800"/>
            <a:ext cx="4464000" cy="47070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Currently evolve bicone antennas with 3 genes</a:t>
            </a:r>
            <a:endParaRPr b="0" lang="en-US" sz="24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Length, inner radius, and opening angle</a:t>
            </a:r>
            <a:endParaRPr b="0" lang="en-US" sz="2000" spc="-1" strike="noStrike">
              <a:latin typeface="Arial"/>
            </a:endParaRPr>
          </a:p>
          <a:p>
            <a:pPr lvl="4" marL="1080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Genes for initial generation are generated from gaussian distributions</a:t>
            </a:r>
            <a:endParaRPr b="0" lang="en-US" sz="16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Antenna beam patterns determined using an industry standard modeling software (XFdtd)</a:t>
            </a:r>
            <a:endParaRPr b="0" lang="en-US" sz="20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Pass these beam patterns to neutrino detection simulation software (AraSim)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4"/>
              </a:spcBef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372" name="" descr=""/>
          <p:cNvPicPr/>
          <p:nvPr/>
        </p:nvPicPr>
        <p:blipFill>
          <a:blip r:embed="rId1"/>
          <a:stretch/>
        </p:blipFill>
        <p:spPr>
          <a:xfrm>
            <a:off x="5212080" y="1737360"/>
            <a:ext cx="2997720" cy="436464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>
            <a:off x="182880" y="1061280"/>
            <a:ext cx="3381840" cy="93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Evolving Antennas</a:t>
            </a:r>
            <a:endParaRPr b="0" lang="en-US" sz="3000" spc="-1" strike="noStrike">
              <a:latin typeface="Arial"/>
            </a:endParaRPr>
          </a:p>
        </p:txBody>
      </p:sp>
      <p:pic>
        <p:nvPicPr>
          <p:cNvPr id="374" name="" descr=""/>
          <p:cNvPicPr/>
          <p:nvPr/>
        </p:nvPicPr>
        <p:blipFill>
          <a:blip r:embed="rId2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651600" y="1734480"/>
            <a:ext cx="7192080" cy="44154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CustomShape 2"/>
          <p:cNvSpPr/>
          <p:nvPr/>
        </p:nvSpPr>
        <p:spPr>
          <a:xfrm>
            <a:off x="5573880" y="229680"/>
            <a:ext cx="3390480" cy="667080"/>
          </a:xfrm>
          <a:prstGeom prst="rect">
            <a:avLst/>
          </a:prstGeom>
          <a:noFill/>
          <a:ln>
            <a:solidFill>
              <a:srgbClr val="bb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77" name="" descr=""/>
          <p:cNvPicPr/>
          <p:nvPr/>
        </p:nvPicPr>
        <p:blipFill>
          <a:blip r:embed="rId1"/>
          <a:stretch/>
        </p:blipFill>
        <p:spPr>
          <a:xfrm>
            <a:off x="3216960" y="1656360"/>
            <a:ext cx="5942880" cy="3071520"/>
          </a:xfrm>
          <a:prstGeom prst="rect">
            <a:avLst/>
          </a:prstGeom>
          <a:ln>
            <a:noFill/>
          </a:ln>
        </p:spPr>
      </p:pic>
      <p:sp>
        <p:nvSpPr>
          <p:cNvPr id="378" name="CustomShape 3"/>
          <p:cNvSpPr/>
          <p:nvPr/>
        </p:nvSpPr>
        <p:spPr>
          <a:xfrm>
            <a:off x="110880" y="1005840"/>
            <a:ext cx="3016800" cy="5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“</a:t>
            </a: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The Loop”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379" name="CustomShape 4"/>
          <p:cNvSpPr/>
          <p:nvPr/>
        </p:nvSpPr>
        <p:spPr>
          <a:xfrm>
            <a:off x="127440" y="1692360"/>
            <a:ext cx="3089160" cy="473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Generate new population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Model individuals in XF to create beam patterns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Send beam patterns through AraSim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Calculate Fitness Score</a:t>
            </a:r>
            <a:endParaRPr b="0" lang="en-US" sz="20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Select individuals to create next generation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Total 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run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 time is ~3 hours per generation (for 10 individuals and 10</a:t>
            </a:r>
            <a:r>
              <a:rPr b="0" lang="en-US" sz="20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5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neutrinos)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80" name="" descr=""/>
          <p:cNvPicPr/>
          <p:nvPr/>
        </p:nvPicPr>
        <p:blipFill>
          <a:blip r:embed="rId2"/>
          <a:stretch/>
        </p:blipFill>
        <p:spPr>
          <a:xfrm>
            <a:off x="4443840" y="2828160"/>
            <a:ext cx="2976120" cy="479520"/>
          </a:xfrm>
          <a:prstGeom prst="rect">
            <a:avLst/>
          </a:prstGeom>
          <a:ln>
            <a:noFill/>
          </a:ln>
        </p:spPr>
      </p:pic>
      <p:graphicFrame>
        <p:nvGraphicFramePr>
          <p:cNvPr id="381" name="Table 5"/>
          <p:cNvGraphicFramePr/>
          <p:nvPr/>
        </p:nvGraphicFramePr>
        <p:xfrm>
          <a:off x="3562920" y="4807080"/>
          <a:ext cx="5075280" cy="1439280"/>
        </p:xfrm>
        <a:graphic>
          <a:graphicData uri="http://schemas.openxmlformats.org/drawingml/2006/table">
            <a:tbl>
              <a:tblPr/>
              <a:tblGrid>
                <a:gridCol w="1268640"/>
                <a:gridCol w="1268640"/>
                <a:gridCol w="1268640"/>
                <a:gridCol w="1269720"/>
              </a:tblGrid>
              <a:tr h="71964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XF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AraSim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Rest of Code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Total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</a:tr>
              <a:tr h="720000"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2-3 hours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1 hour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Negligible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3 hours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382" name="TextShape 6"/>
          <p:cNvSpPr txBox="1"/>
          <p:nvPr/>
        </p:nvSpPr>
        <p:spPr>
          <a:xfrm>
            <a:off x="4078800" y="2818080"/>
            <a:ext cx="10058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[4]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83" name="" descr=""/>
          <p:cNvPicPr/>
          <p:nvPr/>
        </p:nvPicPr>
        <p:blipFill>
          <a:blip r:embed="rId3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5573880" y="229680"/>
            <a:ext cx="3390480" cy="667080"/>
          </a:xfrm>
          <a:prstGeom prst="rect">
            <a:avLst/>
          </a:prstGeom>
          <a:noFill/>
          <a:ln>
            <a:solidFill>
              <a:srgbClr val="bb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2"/>
          <p:cNvSpPr/>
          <p:nvPr/>
        </p:nvSpPr>
        <p:spPr>
          <a:xfrm>
            <a:off x="182880" y="1097640"/>
            <a:ext cx="3565440" cy="82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Fitness Function</a:t>
            </a:r>
            <a:endParaRPr b="0" lang="en-US" sz="3000" spc="-1" strike="noStrike">
              <a:latin typeface="Arial"/>
            </a:endParaRPr>
          </a:p>
        </p:txBody>
      </p:sp>
      <p:sp>
        <p:nvSpPr>
          <p:cNvPr id="386" name="CustomShape 3"/>
          <p:cNvSpPr/>
          <p:nvPr/>
        </p:nvSpPr>
        <p:spPr>
          <a:xfrm>
            <a:off x="182880" y="1776240"/>
            <a:ext cx="4571280" cy="443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Uses sensitivity of antenna to neutrino events as described by (V</a:t>
            </a:r>
            <a:r>
              <a:rPr b="0" lang="en-US" sz="2400" spc="-1" strike="noStrike">
                <a:solidFill>
                  <a:srgbClr val="000000"/>
                </a:solidFill>
                <a:latin typeface="Ubuntu"/>
                <a:ea typeface="Ubuntu"/>
              </a:rPr>
              <a:t>Ω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Ubuntu"/>
              </a:rPr>
              <a:t>)</a:t>
            </a:r>
            <a:r>
              <a:rPr b="0" lang="en-US" sz="2400" spc="-1" strike="noStrike" baseline="-33000">
                <a:solidFill>
                  <a:srgbClr val="000000"/>
                </a:solidFill>
                <a:latin typeface="Arial"/>
                <a:ea typeface="Ubuntu"/>
              </a:rPr>
              <a:t>eff</a:t>
            </a:r>
            <a:endParaRPr b="0" lang="en-US" sz="24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Neutrino energies are set to 10</a:t>
            </a:r>
            <a:r>
              <a:rPr b="0" lang="en-US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18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 eV</a:t>
            </a: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Antennas are penalized for being too big</a:t>
            </a:r>
            <a:endParaRPr b="0" lang="en-US" sz="24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Holes in ice are drilled with a 15 cm diameter</a:t>
            </a:r>
            <a:endParaRPr b="0" lang="en-US" sz="18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Antennas bigger than are penalized to encourage the algorithm to make smaller antennas</a:t>
            </a:r>
            <a:endParaRPr b="0" lang="en-US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Roulette Selection</a:t>
            </a:r>
            <a:endParaRPr b="0" lang="en-US" sz="2400" spc="-1" strike="noStrike">
              <a:latin typeface="Arial"/>
            </a:endParaRPr>
          </a:p>
          <a:p>
            <a:pPr lvl="1" marL="432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Higher fitness scores are more likely to be selected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7" name="CustomShape 4"/>
          <p:cNvSpPr/>
          <p:nvPr/>
        </p:nvSpPr>
        <p:spPr>
          <a:xfrm>
            <a:off x="3200400" y="3383280"/>
            <a:ext cx="1800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4663440" y="1097280"/>
            <a:ext cx="4173840" cy="3839760"/>
          </a:xfrm>
          <a:prstGeom prst="rect">
            <a:avLst/>
          </a:prstGeom>
          <a:ln>
            <a:noFill/>
          </a:ln>
        </p:spPr>
      </p:pic>
      <mc:AlternateContent>
        <mc:Choice xmlns:a14="http://schemas.microsoft.com/office/drawing/2010/main" Requires="a14">
          <p:sp>
            <p:nvSpPr>
              <p:cNvPr id="389" name="Formula 5"/>
              <p:cNvSpPr txBox="1"/>
              <p:nvPr/>
            </p:nvSpPr>
            <p:spPr>
              <a:xfrm>
                <a:off x="6018480" y="5139000"/>
                <a:ext cx="1608480" cy="10051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P</m:t>
                        </m:r>
                      </m:e>
                      <m:sub>
                        <m:r>
                          <m:t xml:space="preserve">i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sSub>
                          <m:e>
                            <m:r>
                              <m:t xml:space="preserve">F</m:t>
                            </m:r>
                          </m:e>
                          <m:sub>
                            <m:r>
                              <m:t xml:space="preserve">i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bHide m:val="1"/>
                            <m:supHide m:val="1"/>
                          </m:naryPr>
                          <m:sub/>
                          <m:sup/>
                          <m:e>
                            <m:r>
                              <m:t xml:space="preserve">F</m:t>
                            </m:r>
                          </m:e>
                        </m:nary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90" name="TextShape 6"/>
          <p:cNvSpPr txBox="1"/>
          <p:nvPr/>
        </p:nvSpPr>
        <p:spPr>
          <a:xfrm>
            <a:off x="4937760" y="4865760"/>
            <a:ext cx="14630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[5]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91" name="" descr=""/>
          <p:cNvPicPr/>
          <p:nvPr/>
        </p:nvPicPr>
        <p:blipFill>
          <a:blip r:embed="rId2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274320" y="1830240"/>
            <a:ext cx="8227800" cy="45241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432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Only human interaction with the loop is at the start</a:t>
            </a:r>
            <a:endParaRPr b="0" lang="en-US" sz="24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Detector simulation </a:t>
            </a:r>
            <a:endParaRPr b="0" lang="en-US" sz="2400" spc="-1" strike="noStrike">
              <a:latin typeface="Arial"/>
            </a:endParaRPr>
          </a:p>
          <a:p>
            <a:pPr lvl="3" marL="864000" indent="-215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Sped up by a factor of 2 since last year </a:t>
            </a:r>
            <a:endParaRPr b="0" lang="en-US" sz="2000" spc="-1" strike="noStrike">
              <a:latin typeface="Arial"/>
            </a:endParaRPr>
          </a:p>
          <a:p>
            <a:pPr lvl="3" marL="864000" indent="-21528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Parallelized in the loop (by a factor of 100) </a:t>
            </a:r>
            <a:endParaRPr b="0" lang="en-US" sz="2000" spc="-1" strike="noStrike">
              <a:latin typeface="Arial"/>
            </a:endParaRPr>
          </a:p>
          <a:p>
            <a:pPr lvl="4" marL="1080000" indent="-21564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(OSU undergrad Alex Patton)</a:t>
            </a:r>
            <a:endParaRPr b="0" lang="en-US" sz="18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Developing a database of simulated antennas</a:t>
            </a:r>
            <a:endParaRPr b="0" lang="en-US" sz="2400" spc="-1" strike="noStrike">
              <a:latin typeface="Arial"/>
            </a:endParaRPr>
          </a:p>
          <a:p>
            <a:pPr lvl="3" marL="864000" indent="-215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Eliminates the need to simulate the same antennas repeatedly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5573880" y="229680"/>
            <a:ext cx="3390480" cy="667080"/>
          </a:xfrm>
          <a:prstGeom prst="rect">
            <a:avLst/>
          </a:prstGeom>
          <a:noFill/>
          <a:ln>
            <a:solidFill>
              <a:srgbClr val="bb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3"/>
          <p:cNvSpPr/>
          <p:nvPr/>
        </p:nvSpPr>
        <p:spPr>
          <a:xfrm>
            <a:off x="1005840" y="1005840"/>
            <a:ext cx="4387680" cy="5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5" name="CustomShape 4"/>
          <p:cNvSpPr/>
          <p:nvPr/>
        </p:nvSpPr>
        <p:spPr>
          <a:xfrm>
            <a:off x="238320" y="1090440"/>
            <a:ext cx="7680240" cy="93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ce181e"/>
                </a:solidFill>
                <a:latin typeface="Arial"/>
                <a:ea typeface="DejaVu Sans"/>
              </a:rPr>
              <a:t>Efforts to Automate and improve speed</a:t>
            </a:r>
            <a:endParaRPr b="0" lang="en-US" sz="3000" spc="-1" strike="noStrike">
              <a:latin typeface="Arial"/>
            </a:endParaRPr>
          </a:p>
        </p:txBody>
      </p:sp>
      <p:pic>
        <p:nvPicPr>
          <p:cNvPr id="396" name="" descr=""/>
          <p:cNvPicPr/>
          <p:nvPr/>
        </p:nvPicPr>
        <p:blipFill>
          <a:blip r:embed="rId1"/>
          <a:stretch/>
        </p:blipFill>
        <p:spPr>
          <a:xfrm>
            <a:off x="7040880" y="87120"/>
            <a:ext cx="2011680" cy="73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1039</TotalTime>
  <Application>LibreOffice/6.0.7.3$Linux_X86_64 LibreOffice_project/00m0$Build-3</Application>
  <Company>OSU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2013-05-24T18:55:25Z</dcterms:created>
  <dc:creator>Jacquie Aberegg</dc:creator>
  <dc:description/>
  <dc:language>en-US</dc:language>
  <cp:lastModifiedBy/>
  <cp:lastPrinted>2013-08-13T14:25:08Z</cp:lastPrinted>
  <dcterms:modified xsi:type="dcterms:W3CDTF">2020-04-19T14:15:52Z</dcterms:modified>
  <cp:revision>56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OSU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