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_rels/presentation.xml.rels" ContentType="application/vnd.openxmlformats-package.relationships+xml"/>
  <Override PartName="/ppt/commentAuthors.xml" ContentType="application/vnd.openxmlformats-officedocument.presentationml.commentAuthors+xml"/>
  <Override PartName="/ppt/comments/comment3.xml" ContentType="application/vnd.openxmlformats-officedocument.presentationml.comments+xml"/>
  <Override PartName="/ppt/comments/comment1.xml" ContentType="application/vnd.openxmlformats-officedocument.presentationml.comments+xml"/>
  <Override PartName="/ppt/media/image20.jpeg" ContentType="image/jpeg"/>
  <Override PartName="/ppt/media/image6.png" ContentType="image/png"/>
  <Override PartName="/ppt/media/image5.png" ContentType="image/png"/>
  <Override PartName="/ppt/media/image4.png" ContentType="image/png"/>
  <Override PartName="/ppt/media/image3.png" ContentType="image/png"/>
  <Override PartName="/ppt/media/image1.png" ContentType="image/png"/>
  <Override PartName="/ppt/media/image2.png" ContentType="image/png"/>
  <Override PartName="/ppt/media/image7.png" ContentType="image/png"/>
  <Override PartName="/ppt/media/image8.png" ContentType="image/png"/>
  <Override PartName="/ppt/media/image9.png" ContentType="image/png"/>
  <Override PartName="/ppt/media/image10.jpeg" ContentType="image/jpeg"/>
  <Override PartName="/ppt/media/image25.png" ContentType="image/png"/>
  <Override PartName="/ppt/media/image24.png" ContentType="image/png"/>
  <Override PartName="/ppt/media/image23.png" ContentType="image/png"/>
  <Override PartName="/ppt/media/image22.png" ContentType="image/png"/>
  <Override PartName="/ppt/media/image21.png" ContentType="image/png"/>
  <Override PartName="/ppt/media/image19.png" ContentType="image/png"/>
  <Override PartName="/ppt/media/image18.png" ContentType="image/png"/>
  <Override PartName="/ppt/media/image17.png" ContentType="image/png"/>
  <Override PartName="/ppt/media/image15.png" ContentType="image/png"/>
  <Override PartName="/ppt/media/image16.png" ContentType="image/png"/>
  <Override PartName="/ppt/media/image11.png" ContentType="image/png"/>
  <Override PartName="/ppt/media/image12.png" ContentType="image/png"/>
  <Override PartName="/ppt/media/image13.png" ContentType="image/png"/>
  <Override PartName="/ppt/media/image14.png" ContentType="image/png"/>
  <Override PartName="/ppt/slideMasters/_rels/slideMaster8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9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6.xml.rels" ContentType="application/vnd.openxmlformats-package.relationships+xml"/>
  <Override PartName="/ppt/slideMasters/slideMaster9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presentation.xml" ContentType="application/vnd.openxmlformats-officedocument.presentationml.presentation.main+xml"/>
  <Override PartName="/ppt/theme/theme9.xml" ContentType="application/vnd.openxmlformats-officedocument.theme+xml"/>
  <Override PartName="/ppt/theme/theme8.xml" ContentType="application/vnd.openxmlformats-officedocument.theme+xml"/>
  <Override PartName="/ppt/theme/theme7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slideLayouts/_rels/slideLayout108.xml.rels" ContentType="application/vnd.openxmlformats-package.relationships+xml"/>
  <Override PartName="/ppt/slideLayouts/_rels/slideLayout107.xml.rels" ContentType="application/vnd.openxmlformats-package.relationships+xml"/>
  <Override PartName="/ppt/slideLayouts/_rels/slideLayout106.xml.rels" ContentType="application/vnd.openxmlformats-package.relationships+xml"/>
  <Override PartName="/ppt/slideLayouts/_rels/slideLayout105.xml.rels" ContentType="application/vnd.openxmlformats-package.relationships+xml"/>
  <Override PartName="/ppt/slideLayouts/_rels/slideLayout99.xml.rels" ContentType="application/vnd.openxmlformats-package.relationships+xml"/>
  <Override PartName="/ppt/slideLayouts/_rels/slideLayout104.xml.rels" ContentType="application/vnd.openxmlformats-package.relationships+xml"/>
  <Override PartName="/ppt/slideLayouts/_rels/slideLayout95.xml.rels" ContentType="application/vnd.openxmlformats-package.relationships+xml"/>
  <Override PartName="/ppt/slideLayouts/_rels/slideLayout89.xml.rels" ContentType="application/vnd.openxmlformats-package.relationships+xml"/>
  <Override PartName="/ppt/slideLayouts/_rels/slideLayout88.xml.rels" ContentType="application/vnd.openxmlformats-package.relationships+xml"/>
  <Override PartName="/ppt/slideLayouts/_rels/slideLayout82.xml.rels" ContentType="application/vnd.openxmlformats-package.relationships+xml"/>
  <Override PartName="/ppt/slideLayouts/_rels/slideLayout79.xml.rels" ContentType="application/vnd.openxmlformats-package.relationships+xml"/>
  <Override PartName="/ppt/slideLayouts/_rels/slideLayout8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8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8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8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80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78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77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9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98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97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6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8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9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100.xml.rels" ContentType="application/vnd.openxmlformats-package.relationships+xml"/>
  <Override PartName="/ppt/slideLayouts/_rels/slideLayout9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70.xml.rels" ContentType="application/vnd.openxmlformats-package.relationships+xml"/>
  <Override PartName="/ppt/slideLayouts/_rels/slideLayout101.xml.rels" ContentType="application/vnd.openxmlformats-package.relationships+xml"/>
  <Override PartName="/ppt/slideLayouts/_rels/slideLayout9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71.xml.rels" ContentType="application/vnd.openxmlformats-package.relationships+xml"/>
  <Override PartName="/ppt/slideLayouts/_rels/slideLayout102.xml.rels" ContentType="application/vnd.openxmlformats-package.relationships+xml"/>
  <Override PartName="/ppt/slideLayouts/_rels/slideLayout9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72.xml.rels" ContentType="application/vnd.openxmlformats-package.relationships+xml"/>
  <Override PartName="/ppt/slideLayouts/_rels/slideLayout103.xml.rels" ContentType="application/vnd.openxmlformats-package.relationships+xml"/>
  <Override PartName="/ppt/slideLayouts/_rels/slideLayout9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73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69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61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62.xml.rels" ContentType="application/vnd.openxmlformats-package.relationships+xml"/>
  <Override PartName="/ppt/slideLayouts/_rels/slideLayout6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64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65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6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67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68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74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75.xml.rels" ContentType="application/vnd.openxmlformats-package.relationships+xml"/>
  <Override PartName="/ppt/slideLayouts/_rels/slideLayout76.xml.rels" ContentType="application/vnd.openxmlformats-package.relationships+xml"/>
  <Override PartName="/ppt/slideLayouts/slideLayout99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_rels/slide15.xml.rels" ContentType="application/vnd.openxmlformats-package.relationships+xml"/>
  <Override PartName="/ppt/slides/_rels/slide14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11.xml.rels" ContentType="application/vnd.openxmlformats-package.relationships+xml"/>
  <Override PartName="/ppt/slides/_rels/slide10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2.xml.rels" ContentType="application/vnd.openxmlformats-package.relationships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  <p:sldMasterId id="2147483713" r:id="rId7"/>
    <p:sldMasterId id="2147483726" r:id="rId8"/>
    <p:sldMasterId id="2147483739" r:id="rId9"/>
    <p:sldMasterId id="2147483752" r:id="rId10"/>
  </p:sldMasterIdLst>
  <p:sldIdLst>
    <p:sldId id="256" r:id="rId11"/>
    <p:sldId id="257" r:id="rId12"/>
    <p:sldId id="258" r:id="rId13"/>
    <p:sldId id="259" r:id="rId14"/>
    <p:sldId id="260" r:id="rId15"/>
    <p:sldId id="261" r:id="rId16"/>
    <p:sldId id="262" r:id="rId17"/>
    <p:sldId id="263" r:id="rId18"/>
    <p:sldId id="264" r:id="rId19"/>
    <p:sldId id="265" r:id="rId20"/>
    <p:sldId id="266" r:id="rId21"/>
    <p:sldId id="267" r:id="rId22"/>
    <p:sldId id="268" r:id="rId23"/>
    <p:sldId id="269" r:id="rId24"/>
    <p:sldId id="270" r:id="rId25"/>
  </p:sldIdLst>
  <p:sldSz cx="9144000" cy="6858000"/>
  <p:notesSz cx="7772400" cy="10058400"/>
</p:presentation>
</file>

<file path=ppt/commentAuthors.xml><?xml version="1.0" encoding="utf-8"?>
<p:cmAuthorLst xmlns:p="http://schemas.openxmlformats.org/presentationml/2006/main">
  <p:cmAuthor id="0" name="tOSU uCOM" initials="tu" lastIdx="2" clrIdx="0"/>
</p:cmAuthorLst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" Target="slides/slide1.xml"/><Relationship Id="rId12" Type="http://schemas.openxmlformats.org/officeDocument/2006/relationships/slide" Target="slides/slide2.xml"/><Relationship Id="rId13" Type="http://schemas.openxmlformats.org/officeDocument/2006/relationships/slide" Target="slides/slide3.xml"/><Relationship Id="rId14" Type="http://schemas.openxmlformats.org/officeDocument/2006/relationships/slide" Target="slides/slide4.xml"/><Relationship Id="rId15" Type="http://schemas.openxmlformats.org/officeDocument/2006/relationships/slide" Target="slides/slide5.xml"/><Relationship Id="rId16" Type="http://schemas.openxmlformats.org/officeDocument/2006/relationships/slide" Target="slides/slide6.xml"/><Relationship Id="rId17" Type="http://schemas.openxmlformats.org/officeDocument/2006/relationships/slide" Target="slides/slide7.xml"/><Relationship Id="rId18" Type="http://schemas.openxmlformats.org/officeDocument/2006/relationships/slide" Target="slides/slide8.xml"/><Relationship Id="rId19" Type="http://schemas.openxmlformats.org/officeDocument/2006/relationships/slide" Target="slides/slide9.xml"/><Relationship Id="rId20" Type="http://schemas.openxmlformats.org/officeDocument/2006/relationships/slide" Target="slides/slide10.xml"/><Relationship Id="rId21" Type="http://schemas.openxmlformats.org/officeDocument/2006/relationships/slide" Target="slides/slide11.xml"/><Relationship Id="rId22" Type="http://schemas.openxmlformats.org/officeDocument/2006/relationships/slide" Target="slides/slide12.xml"/><Relationship Id="rId23" Type="http://schemas.openxmlformats.org/officeDocument/2006/relationships/slide" Target="slides/slide13.xml"/><Relationship Id="rId24" Type="http://schemas.openxmlformats.org/officeDocument/2006/relationships/slide" Target="slides/slide14.xml"/><Relationship Id="rId25" Type="http://schemas.openxmlformats.org/officeDocument/2006/relationships/slide" Target="slides/slide15.xml"/><Relationship Id="rId26" Type="http://schemas.openxmlformats.org/officeDocument/2006/relationships/commentAuthors" Target="commentAuthors.xml"/>
</Relationships>
</file>

<file path=ppt/comments/comment1.xml><?xml version="1.0" encoding="utf-8"?>
<p:cmLst xmlns:p="http://schemas.openxmlformats.org/presentationml/2006/main">
  <p:cm authorId="0" dt="2015-12-28T12:04:02.499000000" idx="1">
    <p:pos x="2879" y="3599"/>
    <p:text>Go to slide master view and add unique titles to all slides. They will not be visible, but will be used by screen readers.</p:text>
  </p:cm>
</p:cmLst>
</file>

<file path=ppt/comments/comment3.xml><?xml version="1.0" encoding="utf-8"?>
<p:cmLst xmlns:p="http://schemas.openxmlformats.org/presentationml/2006/main">
  <p:cm authorId="0" dt="2015-12-28T11:56:17.643000000" idx="2">
    <p:pos x="0" y="0"/>
    <p:text>add alt text to all graphics including photos, charts, and shapes. Right click the object, choose format shape, then edit the alt text title and description.</p:text>
  </p:cm>
</p:cmLst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9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9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0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4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4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0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10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0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5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5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0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5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5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0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5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6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0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6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0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6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6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6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68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0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7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71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72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7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74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75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2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8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9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6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21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22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23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3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4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4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4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4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4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4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4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4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5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5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5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5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5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5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58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61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62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6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64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65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7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7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7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7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8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8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8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8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8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8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9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9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9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9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9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9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9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9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00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0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03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04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0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06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07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1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1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2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2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2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2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2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3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3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3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3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3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4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4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42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4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45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46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47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48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49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7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5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5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6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6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7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6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6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6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8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7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7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7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8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7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7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7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8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7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7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8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8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8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8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84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8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8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87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88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89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90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91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8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8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9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8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0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8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0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0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8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9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9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0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0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1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9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1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1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9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1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9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2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9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2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2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26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9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2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29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30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31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32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33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9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9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4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9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49.xml"/><Relationship Id="rId4" Type="http://schemas.openxmlformats.org/officeDocument/2006/relationships/slideLayout" Target="../slideLayouts/slideLayout50.xml"/><Relationship Id="rId5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3.xml"/><Relationship Id="rId8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0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image" Target="../media/image6.png"/><Relationship Id="rId3" Type="http://schemas.openxmlformats.org/officeDocument/2006/relationships/slideLayout" Target="../slideLayouts/slideLayout61.xml"/><Relationship Id="rId4" Type="http://schemas.openxmlformats.org/officeDocument/2006/relationships/slideLayout" Target="../slideLayouts/slideLayout62.xml"/><Relationship Id="rId5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5.xml"/><Relationship Id="rId8" Type="http://schemas.openxmlformats.org/officeDocument/2006/relationships/slideLayout" Target="../slideLayouts/slideLayout66.xml"/><Relationship Id="rId9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71.xml"/><Relationship Id="rId14" Type="http://schemas.openxmlformats.org/officeDocument/2006/relationships/slideLayout" Target="../slideLayouts/slideLayout72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73.xml"/><Relationship Id="rId4" Type="http://schemas.openxmlformats.org/officeDocument/2006/relationships/slideLayout" Target="../slideLayouts/slideLayout74.xml"/><Relationship Id="rId5" Type="http://schemas.openxmlformats.org/officeDocument/2006/relationships/slideLayout" Target="../slideLayouts/slideLayout75.xml"/><Relationship Id="rId6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78.xml"/><Relationship Id="rId9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1.xml"/><Relationship Id="rId12" Type="http://schemas.openxmlformats.org/officeDocument/2006/relationships/slideLayout" Target="../slideLayouts/slideLayout82.xml"/><Relationship Id="rId13" Type="http://schemas.openxmlformats.org/officeDocument/2006/relationships/slideLayout" Target="../slideLayouts/slideLayout83.xml"/><Relationship Id="rId14" Type="http://schemas.openxmlformats.org/officeDocument/2006/relationships/slideLayout" Target="../slideLayouts/slideLayout84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image" Target="../media/image8.png"/><Relationship Id="rId3" Type="http://schemas.openxmlformats.org/officeDocument/2006/relationships/slideLayout" Target="../slideLayouts/slideLayout85.xml"/><Relationship Id="rId4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7.xml"/><Relationship Id="rId6" Type="http://schemas.openxmlformats.org/officeDocument/2006/relationships/slideLayout" Target="../slideLayouts/slideLayout88.xml"/><Relationship Id="rId7" Type="http://schemas.openxmlformats.org/officeDocument/2006/relationships/slideLayout" Target="../slideLayouts/slideLayout89.xml"/><Relationship Id="rId8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1.xml"/><Relationship Id="rId10" Type="http://schemas.openxmlformats.org/officeDocument/2006/relationships/slideLayout" Target="../slideLayouts/slideLayout92.xml"/><Relationship Id="rId11" Type="http://schemas.openxmlformats.org/officeDocument/2006/relationships/slideLayout" Target="../slideLayouts/slideLayout93.xml"/><Relationship Id="rId12" Type="http://schemas.openxmlformats.org/officeDocument/2006/relationships/slideLayout" Target="../slideLayouts/slideLayout94.xml"/><Relationship Id="rId13" Type="http://schemas.openxmlformats.org/officeDocument/2006/relationships/slideLayout" Target="../slideLayouts/slideLayout95.xml"/><Relationship Id="rId14" Type="http://schemas.openxmlformats.org/officeDocument/2006/relationships/slideLayout" Target="../slideLayouts/slideLayout96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image" Target="../media/image9.png"/><Relationship Id="rId3" Type="http://schemas.openxmlformats.org/officeDocument/2006/relationships/slideLayout" Target="../slideLayouts/slideLayout97.xml"/><Relationship Id="rId4" Type="http://schemas.openxmlformats.org/officeDocument/2006/relationships/slideLayout" Target="../slideLayouts/slideLayout98.xml"/><Relationship Id="rId5" Type="http://schemas.openxmlformats.org/officeDocument/2006/relationships/slideLayout" Target="../slideLayouts/slideLayout99.xml"/><Relationship Id="rId6" Type="http://schemas.openxmlformats.org/officeDocument/2006/relationships/slideLayout" Target="../slideLayouts/slideLayout100.xml"/><Relationship Id="rId7" Type="http://schemas.openxmlformats.org/officeDocument/2006/relationships/slideLayout" Target="../slideLayouts/slideLayout101.xml"/><Relationship Id="rId8" Type="http://schemas.openxmlformats.org/officeDocument/2006/relationships/slideLayout" Target="../slideLayouts/slideLayout102.xml"/><Relationship Id="rId9" Type="http://schemas.openxmlformats.org/officeDocument/2006/relationships/slideLayout" Target="../slideLayouts/slideLayout103.xml"/><Relationship Id="rId10" Type="http://schemas.openxmlformats.org/officeDocument/2006/relationships/slideLayout" Target="../slideLayouts/slideLayout104.xml"/><Relationship Id="rId11" Type="http://schemas.openxmlformats.org/officeDocument/2006/relationships/slideLayout" Target="../slideLayouts/slideLayout105.xml"/><Relationship Id="rId12" Type="http://schemas.openxmlformats.org/officeDocument/2006/relationships/slideLayout" Target="../slideLayouts/slideLayout106.xml"/><Relationship Id="rId13" Type="http://schemas.openxmlformats.org/officeDocument/2006/relationships/slideLayout" Target="../slideLayouts/slideLayout107.xml"/><Relationship Id="rId14" Type="http://schemas.openxmlformats.org/officeDocument/2006/relationships/slideLayout" Target="../slideLayouts/slideLayout10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>
            <a:off x="0" y="2974320"/>
            <a:ext cx="9143280" cy="2962080"/>
          </a:xfrm>
          <a:prstGeom prst="rect">
            <a:avLst/>
          </a:prstGeom>
          <a:solidFill>
            <a:srgbClr val="636d6e"/>
          </a:solidFill>
          <a:ln>
            <a:noFill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1" name="Picture 8" descr=""/>
          <p:cNvPicPr/>
          <p:nvPr/>
        </p:nvPicPr>
        <p:blipFill>
          <a:blip r:embed="rId2"/>
          <a:stretch/>
        </p:blipFill>
        <p:spPr>
          <a:xfrm>
            <a:off x="1365120" y="1600200"/>
            <a:ext cx="6423480" cy="930600"/>
          </a:xfrm>
          <a:prstGeom prst="rect">
            <a:avLst/>
          </a:prstGeom>
          <a:ln>
            <a:noFill/>
          </a:ln>
        </p:spPr>
      </p:pic>
      <p:sp>
        <p:nvSpPr>
          <p:cNvPr id="2" name="PlaceHolder 2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en-US" sz="4400" spc="-1" strike="noStrike">
                <a:latin typeface="Arial"/>
              </a:rPr>
              <a:t>Click to edit the </a:t>
            </a:r>
            <a:r>
              <a:rPr b="0" lang="en-US" sz="4400" spc="-1" strike="noStrike">
                <a:latin typeface="Arial"/>
              </a:rPr>
              <a:t>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3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1"/>
          <p:cNvGrpSpPr/>
          <p:nvPr/>
        </p:nvGrpSpPr>
        <p:grpSpPr>
          <a:xfrm>
            <a:off x="0" y="0"/>
            <a:ext cx="9143280" cy="909360"/>
            <a:chOff x="0" y="0"/>
            <a:chExt cx="9143280" cy="909360"/>
          </a:xfrm>
        </p:grpSpPr>
        <p:sp>
          <p:nvSpPr>
            <p:cNvPr id="41" name="CustomShape 2"/>
            <p:cNvSpPr/>
            <p:nvPr/>
          </p:nvSpPr>
          <p:spPr>
            <a:xfrm>
              <a:off x="0" y="0"/>
              <a:ext cx="9143280" cy="909360"/>
            </a:xfrm>
            <a:prstGeom prst="rect">
              <a:avLst/>
            </a:prstGeom>
            <a:solidFill>
              <a:srgbClr val="636d6e"/>
            </a:solidFill>
            <a:ln>
              <a:noFill/>
            </a:ln>
            <a:effectLst>
              <a:outerShdw blurRad="40000" dir="5400000" dist="23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pic>
          <p:nvPicPr>
            <p:cNvPr id="42" name="Picture 8" descr=""/>
            <p:cNvPicPr/>
            <p:nvPr/>
          </p:nvPicPr>
          <p:blipFill>
            <a:blip r:embed="rId2"/>
            <a:stretch/>
          </p:blipFill>
          <p:spPr>
            <a:xfrm>
              <a:off x="307080" y="198000"/>
              <a:ext cx="3283200" cy="47556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43" name="CustomShape 3"/>
          <p:cNvSpPr/>
          <p:nvPr/>
        </p:nvSpPr>
        <p:spPr>
          <a:xfrm>
            <a:off x="8183520" y="6351120"/>
            <a:ext cx="1104480" cy="333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fld id="{ADA1B7B1-3DBA-41D4-8EB9-1B837B66E2D3}" type="slidenum">
              <a:rPr b="0" lang="en-US" sz="1600" spc="-1" strike="noStrike">
                <a:solidFill>
                  <a:srgbClr val="636d6e"/>
                </a:solidFill>
                <a:latin typeface="Arial"/>
                <a:ea typeface="DejaVu Sans"/>
              </a:rPr>
              <a:t>1</a:t>
            </a:fld>
            <a:endParaRPr b="0" lang="en-US" sz="1600" spc="-1" strike="noStrike">
              <a:latin typeface="Arial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roup 1"/>
          <p:cNvGrpSpPr/>
          <p:nvPr/>
        </p:nvGrpSpPr>
        <p:grpSpPr>
          <a:xfrm>
            <a:off x="0" y="0"/>
            <a:ext cx="9143280" cy="909360"/>
            <a:chOff x="0" y="0"/>
            <a:chExt cx="9143280" cy="909360"/>
          </a:xfrm>
        </p:grpSpPr>
        <p:sp>
          <p:nvSpPr>
            <p:cNvPr id="83" name="CustomShape 2"/>
            <p:cNvSpPr/>
            <p:nvPr/>
          </p:nvSpPr>
          <p:spPr>
            <a:xfrm>
              <a:off x="0" y="0"/>
              <a:ext cx="9143280" cy="909360"/>
            </a:xfrm>
            <a:prstGeom prst="rect">
              <a:avLst/>
            </a:prstGeom>
            <a:solidFill>
              <a:srgbClr val="636d6e"/>
            </a:solidFill>
            <a:ln>
              <a:noFill/>
            </a:ln>
            <a:effectLst>
              <a:outerShdw blurRad="40000" dir="5400000" dist="23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pic>
          <p:nvPicPr>
            <p:cNvPr id="84" name="Picture 8" descr=""/>
            <p:cNvPicPr/>
            <p:nvPr/>
          </p:nvPicPr>
          <p:blipFill>
            <a:blip r:embed="rId2"/>
            <a:stretch/>
          </p:blipFill>
          <p:spPr>
            <a:xfrm>
              <a:off x="307080" y="198000"/>
              <a:ext cx="3283200" cy="47556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85" name="CustomShape 3"/>
          <p:cNvSpPr/>
          <p:nvPr/>
        </p:nvSpPr>
        <p:spPr>
          <a:xfrm>
            <a:off x="8183520" y="6351120"/>
            <a:ext cx="1104480" cy="333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fld id="{398EE02A-28CB-403D-9F60-54759B2563AF}" type="slidenum">
              <a:rPr b="0" lang="en-US" sz="1600" spc="-1" strike="noStrike">
                <a:solidFill>
                  <a:srgbClr val="636d6e"/>
                </a:solidFill>
                <a:latin typeface="Arial"/>
                <a:ea typeface="DejaVu Sans"/>
              </a:rPr>
              <a:t>1</a:t>
            </a:fld>
            <a:endParaRPr b="0" lang="en-US" sz="1600" spc="-1" strike="noStrike">
              <a:latin typeface="Arial"/>
            </a:endParaRPr>
          </a:p>
        </p:txBody>
      </p:sp>
      <p:sp>
        <p:nvSpPr>
          <p:cNvPr id="86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en-US" sz="4400" spc="-1" strike="noStrike">
                <a:latin typeface="Arial"/>
              </a:rPr>
              <a:t>Click to edit </a:t>
            </a:r>
            <a:r>
              <a:rPr b="0" lang="en-US" sz="4400" spc="-1" strike="noStrike">
                <a:latin typeface="Arial"/>
              </a:rPr>
              <a:t>the title text </a:t>
            </a:r>
            <a:r>
              <a:rPr b="0" lang="en-US" sz="4400" spc="-1" strike="noStrike">
                <a:latin typeface="Arial"/>
              </a:rPr>
              <a:t>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87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" name="Group 1"/>
          <p:cNvGrpSpPr/>
          <p:nvPr/>
        </p:nvGrpSpPr>
        <p:grpSpPr>
          <a:xfrm>
            <a:off x="0" y="0"/>
            <a:ext cx="9143280" cy="909360"/>
            <a:chOff x="0" y="0"/>
            <a:chExt cx="9143280" cy="909360"/>
          </a:xfrm>
        </p:grpSpPr>
        <p:sp>
          <p:nvSpPr>
            <p:cNvPr id="125" name="CustomShape 2"/>
            <p:cNvSpPr/>
            <p:nvPr/>
          </p:nvSpPr>
          <p:spPr>
            <a:xfrm>
              <a:off x="0" y="0"/>
              <a:ext cx="9143280" cy="909360"/>
            </a:xfrm>
            <a:prstGeom prst="rect">
              <a:avLst/>
            </a:prstGeom>
            <a:solidFill>
              <a:srgbClr val="636d6e"/>
            </a:solidFill>
            <a:ln>
              <a:noFill/>
            </a:ln>
            <a:effectLst>
              <a:outerShdw blurRad="40000" dir="5400000" dist="23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pic>
          <p:nvPicPr>
            <p:cNvPr id="126" name="Picture 8" descr=""/>
            <p:cNvPicPr/>
            <p:nvPr/>
          </p:nvPicPr>
          <p:blipFill>
            <a:blip r:embed="rId2"/>
            <a:stretch/>
          </p:blipFill>
          <p:spPr>
            <a:xfrm>
              <a:off x="307080" y="198000"/>
              <a:ext cx="3283200" cy="47556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127" name="CustomShape 3"/>
          <p:cNvSpPr/>
          <p:nvPr/>
        </p:nvSpPr>
        <p:spPr>
          <a:xfrm>
            <a:off x="8183520" y="6351120"/>
            <a:ext cx="1104480" cy="333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fld id="{13E5846C-A2C8-46C1-A421-693639B5AEE2}" type="slidenum">
              <a:rPr b="0" lang="en-US" sz="1600" spc="-1" strike="noStrike">
                <a:solidFill>
                  <a:srgbClr val="636d6e"/>
                </a:solidFill>
                <a:latin typeface="Arial"/>
                <a:ea typeface="DejaVu Sans"/>
              </a:rPr>
              <a:t>1</a:t>
            </a:fld>
            <a:endParaRPr b="0" lang="en-US" sz="1600" spc="-1" strike="noStrike">
              <a:latin typeface="Arial"/>
            </a:endParaRPr>
          </a:p>
        </p:txBody>
      </p:sp>
      <p:sp>
        <p:nvSpPr>
          <p:cNvPr id="128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129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6" name="Group 1"/>
          <p:cNvGrpSpPr/>
          <p:nvPr/>
        </p:nvGrpSpPr>
        <p:grpSpPr>
          <a:xfrm>
            <a:off x="0" y="0"/>
            <a:ext cx="9143280" cy="909360"/>
            <a:chOff x="0" y="0"/>
            <a:chExt cx="9143280" cy="909360"/>
          </a:xfrm>
        </p:grpSpPr>
        <p:sp>
          <p:nvSpPr>
            <p:cNvPr id="167" name="CustomShape 2"/>
            <p:cNvSpPr/>
            <p:nvPr/>
          </p:nvSpPr>
          <p:spPr>
            <a:xfrm>
              <a:off x="0" y="0"/>
              <a:ext cx="9143280" cy="909360"/>
            </a:xfrm>
            <a:prstGeom prst="rect">
              <a:avLst/>
            </a:prstGeom>
            <a:solidFill>
              <a:srgbClr val="636d6e"/>
            </a:solidFill>
            <a:ln>
              <a:noFill/>
            </a:ln>
            <a:effectLst>
              <a:outerShdw blurRad="40000" dir="5400000" dist="23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pic>
          <p:nvPicPr>
            <p:cNvPr id="168" name="Picture 8" descr=""/>
            <p:cNvPicPr/>
            <p:nvPr/>
          </p:nvPicPr>
          <p:blipFill>
            <a:blip r:embed="rId2"/>
            <a:stretch/>
          </p:blipFill>
          <p:spPr>
            <a:xfrm>
              <a:off x="307080" y="198000"/>
              <a:ext cx="3283200" cy="47556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169" name="CustomShape 3"/>
          <p:cNvSpPr/>
          <p:nvPr/>
        </p:nvSpPr>
        <p:spPr>
          <a:xfrm>
            <a:off x="8183520" y="6351120"/>
            <a:ext cx="1104480" cy="333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fld id="{791C61E7-799D-452E-8251-5B0E6C81E6DF}" type="slidenum">
              <a:rPr b="0" lang="en-US" sz="1600" spc="-1" strike="noStrike">
                <a:solidFill>
                  <a:srgbClr val="636d6e"/>
                </a:solidFill>
                <a:latin typeface="Arial"/>
                <a:ea typeface="DejaVu Sans"/>
              </a:rPr>
              <a:t>1</a:t>
            </a:fld>
            <a:endParaRPr b="0" lang="en-US" sz="1600" spc="-1" strike="noStrike">
              <a:latin typeface="Arial"/>
            </a:endParaRPr>
          </a:p>
        </p:txBody>
      </p:sp>
      <p:sp>
        <p:nvSpPr>
          <p:cNvPr id="170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171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8" name="Group 1"/>
          <p:cNvGrpSpPr/>
          <p:nvPr/>
        </p:nvGrpSpPr>
        <p:grpSpPr>
          <a:xfrm>
            <a:off x="0" y="0"/>
            <a:ext cx="9143280" cy="909360"/>
            <a:chOff x="0" y="0"/>
            <a:chExt cx="9143280" cy="909360"/>
          </a:xfrm>
        </p:grpSpPr>
        <p:sp>
          <p:nvSpPr>
            <p:cNvPr id="209" name="CustomShape 2"/>
            <p:cNvSpPr/>
            <p:nvPr/>
          </p:nvSpPr>
          <p:spPr>
            <a:xfrm>
              <a:off x="0" y="0"/>
              <a:ext cx="9143280" cy="909360"/>
            </a:xfrm>
            <a:prstGeom prst="rect">
              <a:avLst/>
            </a:prstGeom>
            <a:solidFill>
              <a:srgbClr val="636d6e"/>
            </a:solidFill>
            <a:ln>
              <a:noFill/>
            </a:ln>
            <a:effectLst>
              <a:outerShdw blurRad="40000" dir="5400000" dist="23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pic>
          <p:nvPicPr>
            <p:cNvPr id="210" name="Picture 8" descr=""/>
            <p:cNvPicPr/>
            <p:nvPr/>
          </p:nvPicPr>
          <p:blipFill>
            <a:blip r:embed="rId2"/>
            <a:stretch/>
          </p:blipFill>
          <p:spPr>
            <a:xfrm>
              <a:off x="307080" y="198000"/>
              <a:ext cx="3283200" cy="47556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211" name="CustomShape 3"/>
          <p:cNvSpPr/>
          <p:nvPr/>
        </p:nvSpPr>
        <p:spPr>
          <a:xfrm>
            <a:off x="8183520" y="6351120"/>
            <a:ext cx="1104480" cy="333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fld id="{4B6DC741-F32D-49A0-B31A-A15D7C6FC090}" type="slidenum">
              <a:rPr b="0" lang="en-US" sz="1600" spc="-1" strike="noStrike">
                <a:solidFill>
                  <a:srgbClr val="636d6e"/>
                </a:solidFill>
                <a:latin typeface="Arial"/>
                <a:ea typeface="DejaVu Sans"/>
              </a:rPr>
              <a:t>1</a:t>
            </a:fld>
            <a:endParaRPr b="0" lang="en-US" sz="1600" spc="-1" strike="noStrike">
              <a:latin typeface="Arial"/>
            </a:endParaRPr>
          </a:p>
        </p:txBody>
      </p:sp>
      <p:sp>
        <p:nvSpPr>
          <p:cNvPr id="212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en-US" sz="4400" spc="-1" strike="noStrike">
                <a:latin typeface="Arial"/>
              </a:rPr>
              <a:t>Click to edit the </a:t>
            </a:r>
            <a:r>
              <a:rPr b="0" lang="en-US" sz="4400" spc="-1" strike="noStrike">
                <a:latin typeface="Arial"/>
              </a:rPr>
              <a:t>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213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0" name="Group 1"/>
          <p:cNvGrpSpPr/>
          <p:nvPr/>
        </p:nvGrpSpPr>
        <p:grpSpPr>
          <a:xfrm>
            <a:off x="0" y="0"/>
            <a:ext cx="9143280" cy="909360"/>
            <a:chOff x="0" y="0"/>
            <a:chExt cx="9143280" cy="909360"/>
          </a:xfrm>
        </p:grpSpPr>
        <p:sp>
          <p:nvSpPr>
            <p:cNvPr id="251" name="CustomShape 2"/>
            <p:cNvSpPr/>
            <p:nvPr/>
          </p:nvSpPr>
          <p:spPr>
            <a:xfrm>
              <a:off x="0" y="0"/>
              <a:ext cx="9143280" cy="909360"/>
            </a:xfrm>
            <a:prstGeom prst="rect">
              <a:avLst/>
            </a:prstGeom>
            <a:solidFill>
              <a:srgbClr val="636d6e"/>
            </a:solidFill>
            <a:ln>
              <a:noFill/>
            </a:ln>
            <a:effectLst>
              <a:outerShdw blurRad="40000" dir="5400000" dist="23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pic>
          <p:nvPicPr>
            <p:cNvPr id="252" name="Picture 8" descr=""/>
            <p:cNvPicPr/>
            <p:nvPr/>
          </p:nvPicPr>
          <p:blipFill>
            <a:blip r:embed="rId2"/>
            <a:stretch/>
          </p:blipFill>
          <p:spPr>
            <a:xfrm>
              <a:off x="307080" y="198000"/>
              <a:ext cx="3283200" cy="47556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253" name="CustomShape 3"/>
          <p:cNvSpPr/>
          <p:nvPr/>
        </p:nvSpPr>
        <p:spPr>
          <a:xfrm>
            <a:off x="8183520" y="6351120"/>
            <a:ext cx="1104480" cy="333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fld id="{67702D6E-DDAC-4039-A8F7-9940E8056C99}" type="slidenum">
              <a:rPr b="0" lang="en-US" sz="1600" spc="-1" strike="noStrike">
                <a:solidFill>
                  <a:srgbClr val="636d6e"/>
                </a:solidFill>
                <a:latin typeface="Arial"/>
                <a:ea typeface="DejaVu Sans"/>
              </a:rPr>
              <a:t>1</a:t>
            </a:fld>
            <a:endParaRPr b="0" lang="en-US" sz="1600" spc="-1" strike="noStrike">
              <a:latin typeface="Arial"/>
            </a:endParaRPr>
          </a:p>
        </p:txBody>
      </p:sp>
      <p:sp>
        <p:nvSpPr>
          <p:cNvPr id="254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255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2" name="Group 1"/>
          <p:cNvGrpSpPr/>
          <p:nvPr/>
        </p:nvGrpSpPr>
        <p:grpSpPr>
          <a:xfrm>
            <a:off x="0" y="0"/>
            <a:ext cx="9143280" cy="909360"/>
            <a:chOff x="0" y="0"/>
            <a:chExt cx="9143280" cy="909360"/>
          </a:xfrm>
        </p:grpSpPr>
        <p:sp>
          <p:nvSpPr>
            <p:cNvPr id="293" name="CustomShape 2"/>
            <p:cNvSpPr/>
            <p:nvPr/>
          </p:nvSpPr>
          <p:spPr>
            <a:xfrm>
              <a:off x="0" y="0"/>
              <a:ext cx="9143280" cy="909360"/>
            </a:xfrm>
            <a:prstGeom prst="rect">
              <a:avLst/>
            </a:prstGeom>
            <a:solidFill>
              <a:srgbClr val="636d6e"/>
            </a:solidFill>
            <a:ln>
              <a:noFill/>
            </a:ln>
            <a:effectLst>
              <a:outerShdw blurRad="40000" dir="5400000" dist="23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pic>
          <p:nvPicPr>
            <p:cNvPr id="294" name="Picture 8" descr=""/>
            <p:cNvPicPr/>
            <p:nvPr/>
          </p:nvPicPr>
          <p:blipFill>
            <a:blip r:embed="rId2"/>
            <a:stretch/>
          </p:blipFill>
          <p:spPr>
            <a:xfrm>
              <a:off x="307080" y="198000"/>
              <a:ext cx="3283200" cy="47556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295" name="CustomShape 3"/>
          <p:cNvSpPr/>
          <p:nvPr/>
        </p:nvSpPr>
        <p:spPr>
          <a:xfrm>
            <a:off x="8183520" y="6351120"/>
            <a:ext cx="1104480" cy="333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fld id="{D3002EE8-1D1D-46C0-82DF-709D9D2A3A57}" type="slidenum">
              <a:rPr b="0" lang="en-US" sz="1600" spc="-1" strike="noStrike">
                <a:solidFill>
                  <a:srgbClr val="636d6e"/>
                </a:solidFill>
                <a:latin typeface="Arial"/>
                <a:ea typeface="DejaVu Sans"/>
              </a:rPr>
              <a:t>1</a:t>
            </a:fld>
            <a:endParaRPr b="0" lang="en-US" sz="1600" spc="-1" strike="noStrike">
              <a:latin typeface="Arial"/>
            </a:endParaRPr>
          </a:p>
        </p:txBody>
      </p:sp>
      <p:sp>
        <p:nvSpPr>
          <p:cNvPr id="296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297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  <p:sldLayoutId id="2147483751" r:id="rId14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4" name="Group 1"/>
          <p:cNvGrpSpPr/>
          <p:nvPr/>
        </p:nvGrpSpPr>
        <p:grpSpPr>
          <a:xfrm>
            <a:off x="0" y="0"/>
            <a:ext cx="9143280" cy="909360"/>
            <a:chOff x="0" y="0"/>
            <a:chExt cx="9143280" cy="909360"/>
          </a:xfrm>
        </p:grpSpPr>
        <p:sp>
          <p:nvSpPr>
            <p:cNvPr id="335" name="CustomShape 2"/>
            <p:cNvSpPr/>
            <p:nvPr/>
          </p:nvSpPr>
          <p:spPr>
            <a:xfrm>
              <a:off x="0" y="0"/>
              <a:ext cx="9143280" cy="909360"/>
            </a:xfrm>
            <a:prstGeom prst="rect">
              <a:avLst/>
            </a:prstGeom>
            <a:solidFill>
              <a:srgbClr val="636d6e"/>
            </a:solidFill>
            <a:ln>
              <a:noFill/>
            </a:ln>
            <a:effectLst>
              <a:outerShdw blurRad="40000" dir="5400000" dist="23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pic>
          <p:nvPicPr>
            <p:cNvPr id="336" name="Picture 8" descr=""/>
            <p:cNvPicPr/>
            <p:nvPr/>
          </p:nvPicPr>
          <p:blipFill>
            <a:blip r:embed="rId2"/>
            <a:stretch/>
          </p:blipFill>
          <p:spPr>
            <a:xfrm>
              <a:off x="307080" y="198000"/>
              <a:ext cx="3283200" cy="47556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337" name="CustomShape 3"/>
          <p:cNvSpPr/>
          <p:nvPr/>
        </p:nvSpPr>
        <p:spPr>
          <a:xfrm>
            <a:off x="8183520" y="6351120"/>
            <a:ext cx="1104480" cy="333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fld id="{AE48C8ED-25FB-491C-B709-60B80B415382}" type="slidenum">
              <a:rPr b="0" lang="en-US" sz="1600" spc="-1" strike="noStrike">
                <a:solidFill>
                  <a:srgbClr val="636d6e"/>
                </a:solidFill>
                <a:latin typeface="Arial"/>
                <a:ea typeface="DejaVu Sans"/>
              </a:rPr>
              <a:t>1</a:t>
            </a:fld>
            <a:endParaRPr b="0" lang="en-US" sz="1600" spc="-1" strike="noStrike">
              <a:latin typeface="Arial"/>
            </a:endParaRPr>
          </a:p>
        </p:txBody>
      </p:sp>
      <p:sp>
        <p:nvSpPr>
          <p:cNvPr id="338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339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comments" Target="../comments/commen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5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5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slideLayout" Target="../slideLayouts/slideLayout97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slideLayout" Target="../slideLayouts/slideLayout97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image" Target="../media/image24.png"/><Relationship Id="rId3" Type="http://schemas.openxmlformats.org/officeDocument/2006/relationships/slideLayout" Target="../slideLayouts/slideLayout85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slideLayout" Target="../slideLayouts/slideLayout8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25.xml"/><Relationship Id="rId3" Type="http://schemas.openxmlformats.org/officeDocument/2006/relationships/comments" Target="../comments/comment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37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49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5.png"/><Relationship Id="rId3" Type="http://schemas.openxmlformats.org/officeDocument/2006/relationships/slideLayout" Target="../slideLayouts/slideLayout6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7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7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image" Target="../media/image19.png"/><Relationship Id="rId3" Type="http://schemas.openxmlformats.org/officeDocument/2006/relationships/image" Target="../media/image20.jpeg"/><Relationship Id="rId4" Type="http://schemas.openxmlformats.org/officeDocument/2006/relationships/slideLayout" Target="../slideLayouts/slideLayout8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CustomShape 1"/>
          <p:cNvSpPr/>
          <p:nvPr/>
        </p:nvSpPr>
        <p:spPr>
          <a:xfrm>
            <a:off x="1188720" y="3108960"/>
            <a:ext cx="7131600" cy="822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799"/>
              </a:spcBef>
            </a:pPr>
            <a:r>
              <a:rPr b="0" lang="en-US" sz="4000" spc="-1" strike="noStrike">
                <a:solidFill>
                  <a:srgbClr val="ffffff"/>
                </a:solidFill>
                <a:latin typeface="Arial"/>
                <a:ea typeface="DejaVu Sans"/>
              </a:rPr>
              <a:t>Genetically Evolving NEuTrIno teleScopes (GENETIS)</a:t>
            </a:r>
            <a:endParaRPr b="0" lang="en-US" sz="4000" spc="-1" strike="noStrike">
              <a:latin typeface="Arial"/>
            </a:endParaRPr>
          </a:p>
        </p:txBody>
      </p:sp>
      <p:sp>
        <p:nvSpPr>
          <p:cNvPr id="377" name="CustomShape 2"/>
          <p:cNvSpPr/>
          <p:nvPr/>
        </p:nvSpPr>
        <p:spPr>
          <a:xfrm>
            <a:off x="1413000" y="4819320"/>
            <a:ext cx="6400080" cy="822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561"/>
              </a:spcBef>
            </a:pPr>
            <a:r>
              <a:rPr b="0" lang="en-US" sz="2800" spc="-1" strike="noStrike">
                <a:solidFill>
                  <a:srgbClr val="ffffff"/>
                </a:solidFill>
                <a:latin typeface="Arial"/>
                <a:ea typeface="DejaVu Sans"/>
              </a:rPr>
              <a:t>Alex Machtay</a:t>
            </a:r>
            <a:endParaRPr b="0" lang="en-US" sz="28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561"/>
              </a:spcBef>
            </a:pPr>
            <a:r>
              <a:rPr b="0" lang="en-US" sz="2000" spc="-1" strike="noStrike">
                <a:solidFill>
                  <a:srgbClr val="ffffff"/>
                </a:solidFill>
                <a:latin typeface="Arial"/>
                <a:ea typeface="DejaVu Sans"/>
              </a:rPr>
              <a:t>Machtay.1@osu.edu</a:t>
            </a:r>
            <a:endParaRPr b="0" lang="en-US" sz="2000" spc="-1" strike="noStrike">
              <a:latin typeface="Arial"/>
            </a:endParaRPr>
          </a:p>
        </p:txBody>
      </p:sp>
    </p:spTree>
  </p:cSld>
  <p:transition spd="slow"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CustomShape 1"/>
          <p:cNvSpPr/>
          <p:nvPr/>
        </p:nvSpPr>
        <p:spPr>
          <a:xfrm>
            <a:off x="5875920" y="401760"/>
            <a:ext cx="3840120" cy="822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ts val="1641"/>
              </a:lnSpc>
            </a:pPr>
            <a:r>
              <a:rPr b="0" lang="en-US" sz="3200" spc="-1" strike="noStrike">
                <a:solidFill>
                  <a:srgbClr val="ffffff"/>
                </a:solidFill>
                <a:latin typeface="Arial"/>
              </a:rPr>
              <a:t>Bibliography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419" name="CustomShape 2"/>
          <p:cNvSpPr/>
          <p:nvPr/>
        </p:nvSpPr>
        <p:spPr>
          <a:xfrm>
            <a:off x="640080" y="1554480"/>
            <a:ext cx="8137800" cy="3644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16000" indent="-21564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[1] https://lecospa.ntu.edu.tw/zh/experiment-zh/experiment-i-ultra-high-energy-neutrinos</a:t>
            </a:r>
            <a:endParaRPr b="0" lang="en-US" sz="18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[2] G. Hornby et al.,Automated Antenna Design with Evolutionary Algorithms,American Institute of Aeronautics and Astronautics (2006).</a:t>
            </a:r>
            <a:endParaRPr b="0" lang="en-US" sz="18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[3] Davis, L. Handbook of Genetic Algorithms. Van Nostrand Reinhold. (2016).</a:t>
            </a:r>
            <a:endParaRPr b="0" lang="en-US" sz="18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[4] https://www.phys.hawaii.edu/~anita/new/images/fullSize/DSC_0083.JPG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</p:txBody>
      </p:sp>
    </p:spTree>
  </p:cSld>
  <p:timing>
    <p:tnLst>
      <p:par>
        <p:cTn id="27" dur="indefinite" restart="never" nodeType="tmRoot">
          <p:childTnLst>
            <p:seq>
              <p:cTn id="2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CustomShape 1"/>
          <p:cNvSpPr/>
          <p:nvPr/>
        </p:nvSpPr>
        <p:spPr>
          <a:xfrm>
            <a:off x="2560320" y="3069000"/>
            <a:ext cx="4297320" cy="771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4800" spc="-1" strike="noStrike">
                <a:latin typeface="Arial"/>
              </a:rPr>
              <a:t>Backup Slides</a:t>
            </a:r>
            <a:endParaRPr b="0" lang="en-US" sz="4800" spc="-1" strike="noStrike">
              <a:latin typeface="Arial"/>
            </a:endParaRPr>
          </a:p>
        </p:txBody>
      </p:sp>
    </p:spTree>
  </p:cSld>
  <p:timing>
    <p:tnLst>
      <p:par>
        <p:cTn id="29" dur="indefinite" restart="never" nodeType="tmRoot">
          <p:childTnLst>
            <p:seq>
              <p:cTn id="3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CustomShape 1"/>
          <p:cNvSpPr/>
          <p:nvPr/>
        </p:nvSpPr>
        <p:spPr>
          <a:xfrm>
            <a:off x="6103800" y="91440"/>
            <a:ext cx="3056400" cy="731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4200" spc="-1" strike="noStrike">
                <a:solidFill>
                  <a:srgbClr val="ffffff"/>
                </a:solidFill>
                <a:latin typeface="Times New Roman"/>
              </a:rPr>
              <a:t>Terminology</a:t>
            </a:r>
            <a:endParaRPr b="0" lang="en-US" sz="4200" spc="-1" strike="noStrike">
              <a:latin typeface="Arial"/>
            </a:endParaRPr>
          </a:p>
        </p:txBody>
      </p:sp>
      <p:sp>
        <p:nvSpPr>
          <p:cNvPr id="422" name="CustomShape 2"/>
          <p:cNvSpPr/>
          <p:nvPr/>
        </p:nvSpPr>
        <p:spPr>
          <a:xfrm>
            <a:off x="274320" y="1188720"/>
            <a:ext cx="8595000" cy="4023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16000" indent="-21564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US" sz="2400" spc="-1" strike="noStrike">
                <a:solidFill>
                  <a:srgbClr val="21409a"/>
                </a:solidFill>
                <a:latin typeface="Arial"/>
              </a:rPr>
              <a:t>Fitness Score:</a:t>
            </a:r>
            <a:r>
              <a:rPr b="0" lang="en-US" sz="2400" spc="-1" strike="noStrike">
                <a:solidFill>
                  <a:srgbClr val="21409a"/>
                </a:solidFill>
                <a:latin typeface="Arial"/>
              </a:rPr>
              <a:t> 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Value representing how ideal an individual is</a:t>
            </a:r>
            <a:endParaRPr b="0" lang="en-US" sz="2400" spc="-1" strike="noStrike">
              <a:latin typeface="Arial"/>
            </a:endParaRPr>
          </a:p>
          <a:p>
            <a:pPr lvl="1" marL="432000" indent="-21564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Analogous to a cost function in gradient descent</a:t>
            </a:r>
            <a:endParaRPr b="0" lang="en-US" sz="20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US" sz="2400" spc="-1" strike="noStrike">
                <a:solidFill>
                  <a:srgbClr val="21409a"/>
                </a:solidFill>
                <a:latin typeface="Arial"/>
              </a:rPr>
              <a:t>Selection Methods:</a:t>
            </a:r>
            <a:r>
              <a:rPr b="0" lang="en-US" sz="2400" spc="-1" strike="noStrike">
                <a:solidFill>
                  <a:srgbClr val="21409a"/>
                </a:solidFill>
                <a:latin typeface="Arial"/>
              </a:rPr>
              <a:t> 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Techniques used to select parent(s) that will build the next generation (e.g. roulette, tournament, rank)</a:t>
            </a:r>
            <a:endParaRPr b="0" lang="en-US" sz="24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US" sz="2400" spc="-1" strike="noStrike">
                <a:solidFill>
                  <a:srgbClr val="21409a"/>
                </a:solidFill>
                <a:latin typeface="Arial"/>
              </a:rPr>
              <a:t>Genetic Operators:</a:t>
            </a:r>
            <a:r>
              <a:rPr b="0" lang="en-US" sz="2400" spc="-1" strike="noStrike">
                <a:solidFill>
                  <a:srgbClr val="21409a"/>
                </a:solidFill>
                <a:latin typeface="Arial"/>
              </a:rPr>
              <a:t> 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Techniques used to create the next generation by modifying the selected parent(s) (e.g. mutation, reproduction, crossover)</a:t>
            </a:r>
            <a:endParaRPr b="0" lang="en-US" sz="2400" spc="-1" strike="noStrike">
              <a:latin typeface="Arial"/>
            </a:endParaRPr>
          </a:p>
        </p:txBody>
      </p:sp>
      <p:pic>
        <p:nvPicPr>
          <p:cNvPr id="423" name="" descr=""/>
          <p:cNvPicPr/>
          <p:nvPr/>
        </p:nvPicPr>
        <p:blipFill>
          <a:blip r:embed="rId1"/>
          <a:stretch/>
        </p:blipFill>
        <p:spPr>
          <a:xfrm>
            <a:off x="914400" y="4928760"/>
            <a:ext cx="7165080" cy="18669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1" dur="indefinite" restart="never" nodeType="tmRoot">
          <p:childTnLst>
            <p:seq>
              <p:cTn id="3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CustomShape 1"/>
          <p:cNvSpPr/>
          <p:nvPr/>
        </p:nvSpPr>
        <p:spPr>
          <a:xfrm>
            <a:off x="4347360" y="91440"/>
            <a:ext cx="4970520" cy="1272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4200" spc="-1" strike="noStrike">
                <a:solidFill>
                  <a:srgbClr val="ffffff"/>
                </a:solidFill>
                <a:latin typeface="Times New Roman"/>
              </a:rPr>
              <a:t>GENETIS Workflow</a:t>
            </a:r>
            <a:endParaRPr b="0" lang="en-US" sz="4200" spc="-1" strike="noStrike">
              <a:latin typeface="Arial"/>
            </a:endParaRPr>
          </a:p>
        </p:txBody>
      </p:sp>
      <p:pic>
        <p:nvPicPr>
          <p:cNvPr id="425" name="" descr=""/>
          <p:cNvPicPr/>
          <p:nvPr/>
        </p:nvPicPr>
        <p:blipFill>
          <a:blip r:embed="rId1"/>
          <a:stretch/>
        </p:blipFill>
        <p:spPr>
          <a:xfrm>
            <a:off x="955800" y="986760"/>
            <a:ext cx="7597440" cy="3929400"/>
          </a:xfrm>
          <a:prstGeom prst="rect">
            <a:avLst/>
          </a:prstGeom>
          <a:ln>
            <a:noFill/>
          </a:ln>
        </p:spPr>
      </p:pic>
      <p:sp>
        <p:nvSpPr>
          <p:cNvPr id="426" name="CustomShape 2"/>
          <p:cNvSpPr/>
          <p:nvPr/>
        </p:nvSpPr>
        <p:spPr>
          <a:xfrm>
            <a:off x="1458000" y="5026320"/>
            <a:ext cx="6549480" cy="1585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16000" indent="-215640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XFdtd: 3D finite-difference time domain EM simulator</a:t>
            </a:r>
            <a:endParaRPr b="0" lang="en-US" sz="1800" spc="-1" strike="noStrike">
              <a:latin typeface="Arial"/>
            </a:endParaRPr>
          </a:p>
          <a:p>
            <a:pPr lvl="1" marL="432000" indent="-215640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Generates response of each evolved antenna</a:t>
            </a:r>
            <a:endParaRPr b="0" lang="en-US" sz="18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Detector Simulation (ex: AraSim)</a:t>
            </a:r>
            <a:endParaRPr b="0" lang="en-US" sz="1800" spc="-1" strike="noStrike">
              <a:latin typeface="Arial"/>
            </a:endParaRPr>
          </a:p>
          <a:p>
            <a:pPr lvl="1" marL="432000" indent="-215640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Uses antenna response from XFdtd to evaluate antenna’s performance w.r.t. detecting neutrinos</a:t>
            </a:r>
            <a:endParaRPr b="0" lang="en-US" sz="1800" spc="-1" strike="noStrike">
              <a:latin typeface="Arial"/>
            </a:endParaRPr>
          </a:p>
        </p:txBody>
      </p:sp>
    </p:spTree>
  </p:cSld>
  <p:timing>
    <p:tnLst>
      <p:par>
        <p:cTn id="33" dur="indefinite" restart="never" nodeType="tmRoot">
          <p:childTnLst>
            <p:seq>
              <p:cTn id="3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7" name="" descr=""/>
          <p:cNvPicPr/>
          <p:nvPr/>
        </p:nvPicPr>
        <p:blipFill>
          <a:blip r:embed="rId1"/>
          <a:stretch/>
        </p:blipFill>
        <p:spPr>
          <a:xfrm>
            <a:off x="4278240" y="3029400"/>
            <a:ext cx="4867920" cy="3894480"/>
          </a:xfrm>
          <a:prstGeom prst="rect">
            <a:avLst/>
          </a:prstGeom>
          <a:ln>
            <a:noFill/>
          </a:ln>
        </p:spPr>
      </p:pic>
      <p:pic>
        <p:nvPicPr>
          <p:cNvPr id="428" name="" descr=""/>
          <p:cNvPicPr/>
          <p:nvPr/>
        </p:nvPicPr>
        <p:blipFill>
          <a:blip r:embed="rId2"/>
          <a:stretch/>
        </p:blipFill>
        <p:spPr>
          <a:xfrm>
            <a:off x="-779040" y="969840"/>
            <a:ext cx="5386680" cy="4299840"/>
          </a:xfrm>
          <a:prstGeom prst="rect">
            <a:avLst/>
          </a:prstGeom>
          <a:ln>
            <a:noFill/>
          </a:ln>
        </p:spPr>
      </p:pic>
      <p:sp>
        <p:nvSpPr>
          <p:cNvPr id="429" name="CustomShape 1"/>
          <p:cNvSpPr/>
          <p:nvPr/>
        </p:nvSpPr>
        <p:spPr>
          <a:xfrm>
            <a:off x="4075920" y="100080"/>
            <a:ext cx="5211720" cy="631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3800" spc="-1" strike="noStrike">
                <a:solidFill>
                  <a:srgbClr val="ffffff"/>
                </a:solidFill>
                <a:latin typeface="Times New Roman"/>
              </a:rPr>
              <a:t>Additional Gain Patterns</a:t>
            </a:r>
            <a:endParaRPr b="0" lang="en-US" sz="3800" spc="-1" strike="noStrike">
              <a:latin typeface="Arial"/>
            </a:endParaRPr>
          </a:p>
        </p:txBody>
      </p:sp>
    </p:spTree>
  </p:cSld>
  <p:timing>
    <p:tnLst>
      <p:par>
        <p:cTn id="35" dur="indefinite" restart="never" nodeType="tmRoot">
          <p:childTnLst>
            <p:seq>
              <p:cTn id="3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" name="" descr=""/>
          <p:cNvPicPr/>
          <p:nvPr/>
        </p:nvPicPr>
        <p:blipFill>
          <a:blip r:embed="rId1"/>
          <a:stretch/>
        </p:blipFill>
        <p:spPr>
          <a:xfrm>
            <a:off x="-35280" y="1122840"/>
            <a:ext cx="9253440" cy="3840120"/>
          </a:xfrm>
          <a:prstGeom prst="rect">
            <a:avLst/>
          </a:prstGeom>
          <a:ln>
            <a:noFill/>
          </a:ln>
        </p:spPr>
      </p:pic>
      <p:sp>
        <p:nvSpPr>
          <p:cNvPr id="431" name="CustomShape 1"/>
          <p:cNvSpPr/>
          <p:nvPr/>
        </p:nvSpPr>
        <p:spPr>
          <a:xfrm>
            <a:off x="3699360" y="172080"/>
            <a:ext cx="5486040" cy="650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3200" spc="-1" strike="noStrike">
                <a:solidFill>
                  <a:srgbClr val="ffffff"/>
                </a:solidFill>
                <a:latin typeface="Times New Roman"/>
              </a:rPr>
              <a:t>Antenna Comparison in AraSim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432" name="CustomShape 2"/>
          <p:cNvSpPr/>
          <p:nvPr/>
        </p:nvSpPr>
        <p:spPr>
          <a:xfrm>
            <a:off x="1665360" y="5250600"/>
            <a:ext cx="6034680" cy="1113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16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Comparing the evolved antenna to the ARA bicone by the number of neutrinos detected and their interaction locations (angle from zenith)</a:t>
            </a:r>
            <a:endParaRPr b="0" lang="en-US" sz="1800" spc="-1" strike="noStrike">
              <a:latin typeface="Arial"/>
            </a:endParaRPr>
          </a:p>
          <a:p>
            <a:pPr lvl="1" marL="432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cos(theta) = -1 indicates the event is overhead</a:t>
            </a:r>
            <a:endParaRPr b="0" lang="en-US" sz="1800" spc="-1" strike="noStrike">
              <a:latin typeface="Arial"/>
            </a:endParaRPr>
          </a:p>
        </p:txBody>
      </p:sp>
    </p:spTree>
  </p:cSld>
  <p:timing>
    <p:tnLst>
      <p:par>
        <p:cTn id="37" dur="indefinite" restart="never" nodeType="tmRoot">
          <p:childTnLst>
            <p:seq>
              <p:cTn id="3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CustomShape 1"/>
          <p:cNvSpPr/>
          <p:nvPr/>
        </p:nvSpPr>
        <p:spPr>
          <a:xfrm>
            <a:off x="3912480" y="110880"/>
            <a:ext cx="5211720" cy="675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3800" spc="-1" strike="noStrike">
                <a:solidFill>
                  <a:srgbClr val="ffffff"/>
                </a:solidFill>
                <a:latin typeface="Times New Roman"/>
              </a:rPr>
              <a:t>Radio Neutrino Detection</a:t>
            </a:r>
            <a:endParaRPr b="0" lang="en-US" sz="3800" spc="-1" strike="noStrike">
              <a:latin typeface="Arial"/>
            </a:endParaRPr>
          </a:p>
        </p:txBody>
      </p:sp>
      <p:sp>
        <p:nvSpPr>
          <p:cNvPr id="379" name="CustomShape 2"/>
          <p:cNvSpPr/>
          <p:nvPr/>
        </p:nvSpPr>
        <p:spPr>
          <a:xfrm>
            <a:off x="326160" y="1196280"/>
            <a:ext cx="8503560" cy="3522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16000" indent="-21564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Neutrino strikes atom in the Antarctic ice </a:t>
            </a:r>
            <a:endParaRPr b="0" lang="en-US" sz="2400" spc="-1" strike="noStrike">
              <a:latin typeface="Arial"/>
            </a:endParaRPr>
          </a:p>
          <a:p>
            <a:pPr lvl="1" marL="432000" indent="-21564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latin typeface="Arial"/>
              </a:rPr>
              <a:t>Showers of particles are produced</a:t>
            </a:r>
            <a:endParaRPr b="0" lang="en-US" sz="2200" spc="-1" strike="noStrike">
              <a:latin typeface="Arial"/>
            </a:endParaRPr>
          </a:p>
          <a:p>
            <a:pPr lvl="1" marL="432000" indent="-21564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latin typeface="Arial"/>
              </a:rPr>
              <a:t>Showers moving relativistically and in a dense dielectric medium </a:t>
            </a:r>
            <a:endParaRPr b="0" lang="en-US" sz="2200" spc="-1" strike="noStrike">
              <a:latin typeface="Arial"/>
            </a:endParaRPr>
          </a:p>
          <a:p>
            <a:pPr lvl="2" marL="648000" indent="-21564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Propagate faster than phase velocity of light in medium</a:t>
            </a:r>
            <a:endParaRPr b="0" lang="en-US" sz="20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US" sz="2400" spc="-1" strike="noStrike">
                <a:solidFill>
                  <a:srgbClr val="21409a"/>
                </a:solidFill>
                <a:latin typeface="Arial"/>
              </a:rPr>
              <a:t>Optical</a:t>
            </a:r>
            <a:r>
              <a:rPr b="0" lang="en-US" sz="2400" spc="-1" strike="noStrike">
                <a:solidFill>
                  <a:srgbClr val="21409a"/>
                </a:solidFill>
                <a:latin typeface="Arial"/>
              </a:rPr>
              <a:t> 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(Cherenkov) and </a:t>
            </a:r>
            <a:r>
              <a:rPr b="1" lang="en-US" sz="2400" spc="-1" strike="noStrike">
                <a:solidFill>
                  <a:srgbClr val="21409a"/>
                </a:solidFill>
                <a:latin typeface="Arial"/>
              </a:rPr>
              <a:t>radio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 (Askaryan) radiation</a:t>
            </a:r>
            <a:endParaRPr b="0" lang="en-US" sz="2400" spc="-1" strike="noStrike">
              <a:latin typeface="Arial"/>
            </a:endParaRPr>
          </a:p>
        </p:txBody>
      </p:sp>
      <p:grpSp>
        <p:nvGrpSpPr>
          <p:cNvPr id="380" name="Group 3"/>
          <p:cNvGrpSpPr/>
          <p:nvPr/>
        </p:nvGrpSpPr>
        <p:grpSpPr>
          <a:xfrm>
            <a:off x="1806840" y="4389120"/>
            <a:ext cx="4812480" cy="2413080"/>
            <a:chOff x="1806840" y="4389120"/>
            <a:chExt cx="4812480" cy="2413080"/>
          </a:xfrm>
        </p:grpSpPr>
        <p:pic>
          <p:nvPicPr>
            <p:cNvPr id="381" name="" descr=""/>
            <p:cNvPicPr/>
            <p:nvPr/>
          </p:nvPicPr>
          <p:blipFill>
            <a:blip r:embed="rId1"/>
            <a:stretch/>
          </p:blipFill>
          <p:spPr>
            <a:xfrm>
              <a:off x="1806840" y="4389120"/>
              <a:ext cx="4762440" cy="2413080"/>
            </a:xfrm>
            <a:prstGeom prst="rect">
              <a:avLst/>
            </a:prstGeom>
            <a:ln>
              <a:noFill/>
            </a:ln>
          </p:spPr>
        </p:pic>
        <p:sp>
          <p:nvSpPr>
            <p:cNvPr id="382" name="CustomShape 4"/>
            <p:cNvSpPr/>
            <p:nvPr/>
          </p:nvSpPr>
          <p:spPr>
            <a:xfrm>
              <a:off x="6144480" y="6416280"/>
              <a:ext cx="474840" cy="36540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/>
            <a:p>
              <a:pPr>
                <a:lnSpc>
                  <a:spcPct val="100000"/>
                </a:lnSpc>
              </a:pPr>
              <a:r>
                <a:rPr b="0" lang="en-US" sz="1800" spc="-1" strike="noStrike">
                  <a:solidFill>
                    <a:srgbClr val="ffffff"/>
                  </a:solidFill>
                  <a:latin typeface="Arial"/>
                </a:rPr>
                <a:t>[1]</a:t>
              </a:r>
              <a:endParaRPr b="0" lang="en-US" sz="1800" spc="-1" strike="noStrike">
                <a:latin typeface="Arial"/>
              </a:endParaRPr>
            </a:p>
          </p:txBody>
        </p:sp>
      </p:grpSp>
    </p:spTree>
  </p:cSld>
  <p:timing>
    <p:tnLst>
      <p:par>
        <p:cTn id="3" dur="indefinite" restart="never" nodeType="tmRoot">
          <p:childTnLst>
            <p:seq>
              <p:cTn id="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CustomShape 1"/>
          <p:cNvSpPr/>
          <p:nvPr/>
        </p:nvSpPr>
        <p:spPr>
          <a:xfrm>
            <a:off x="182880" y="1420200"/>
            <a:ext cx="4297320" cy="3990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16000" indent="-215640">
              <a:lnSpc>
                <a:spcPct val="100000"/>
              </a:lnSpc>
              <a:spcBef>
                <a:spcPts val="1757"/>
              </a:spcBef>
              <a:spcAft>
                <a:spcPts val="1559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GENETIS seeks to </a:t>
            </a:r>
            <a:r>
              <a:rPr b="1" lang="en-US" sz="2400" spc="-1" strike="noStrike">
                <a:solidFill>
                  <a:srgbClr val="21409a"/>
                </a:solidFill>
                <a:latin typeface="Arial"/>
              </a:rPr>
              <a:t>optimize detector designs in astrophysics experiments</a:t>
            </a:r>
            <a:endParaRPr b="0" lang="en-US" sz="24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  <a:spcBef>
                <a:spcPts val="1757"/>
              </a:spcBef>
              <a:spcAft>
                <a:spcPts val="1559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Exploring genetic algorithms (GAs) for optimized antenna design</a:t>
            </a:r>
            <a:endParaRPr b="0" lang="en-US" sz="24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  <a:spcBef>
                <a:spcPts val="1757"/>
              </a:spcBef>
              <a:spcAft>
                <a:spcPts val="1559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Can we design an antenna that</a:t>
            </a:r>
            <a:r>
              <a:rPr b="1" lang="en-US" sz="2400" spc="-1" strike="noStrike">
                <a:solidFill>
                  <a:srgbClr val="21409a"/>
                </a:solidFill>
                <a:latin typeface="Arial"/>
              </a:rPr>
              <a:t> outperforms current detectors?</a:t>
            </a:r>
            <a:r>
              <a:rPr b="0" lang="en-US" sz="2400" spc="-1" strike="noStrike">
                <a:solidFill>
                  <a:srgbClr val="21409a"/>
                </a:solidFill>
                <a:latin typeface="Arial"/>
              </a:rPr>
              <a:t> 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384" name="CustomShape 2"/>
          <p:cNvSpPr/>
          <p:nvPr/>
        </p:nvSpPr>
        <p:spPr>
          <a:xfrm>
            <a:off x="4853520" y="5300640"/>
            <a:ext cx="4198680" cy="1466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i="1" lang="en-US" sz="1800" spc="-1" strike="noStrike">
                <a:latin typeface="Arial"/>
              </a:rPr>
              <a:t>ST5: A narrow-band antenna designed using genetic algorithms by NASA for satellite communications [2].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</p:txBody>
      </p:sp>
      <p:sp>
        <p:nvSpPr>
          <p:cNvPr id="385" name="CustomShape 3"/>
          <p:cNvSpPr/>
          <p:nvPr/>
        </p:nvSpPr>
        <p:spPr>
          <a:xfrm>
            <a:off x="6579720" y="91440"/>
            <a:ext cx="2472480" cy="681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4200" spc="-1" strike="noStrike">
                <a:solidFill>
                  <a:srgbClr val="ffffff"/>
                </a:solidFill>
                <a:latin typeface="Times New Roman"/>
              </a:rPr>
              <a:t>GENETIS</a:t>
            </a:r>
            <a:endParaRPr b="0" lang="en-US" sz="4200" spc="-1" strike="noStrike">
              <a:latin typeface="Arial"/>
            </a:endParaRPr>
          </a:p>
        </p:txBody>
      </p:sp>
      <p:pic>
        <p:nvPicPr>
          <p:cNvPr id="386" name="" descr=""/>
          <p:cNvPicPr/>
          <p:nvPr/>
        </p:nvPicPr>
        <p:blipFill>
          <a:blip r:embed="rId1"/>
          <a:stretch/>
        </p:blipFill>
        <p:spPr>
          <a:xfrm>
            <a:off x="4937760" y="1440720"/>
            <a:ext cx="4036320" cy="38235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" dur="indefinite" restart="never" nodeType="tmRoot">
          <p:childTnLst>
            <p:seq>
              <p:cTn id="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CustomShape 1"/>
          <p:cNvSpPr/>
          <p:nvPr/>
        </p:nvSpPr>
        <p:spPr>
          <a:xfrm>
            <a:off x="4663440" y="91440"/>
            <a:ext cx="4389120" cy="681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4200" spc="-1" strike="noStrike">
                <a:solidFill>
                  <a:srgbClr val="ffffff"/>
                </a:solidFill>
                <a:latin typeface="Times New Roman"/>
              </a:rPr>
              <a:t>Genetic Algorithms</a:t>
            </a:r>
            <a:endParaRPr b="0" lang="en-US" sz="4200" spc="-1" strike="noStrike">
              <a:latin typeface="Arial"/>
            </a:endParaRPr>
          </a:p>
        </p:txBody>
      </p:sp>
      <p:sp>
        <p:nvSpPr>
          <p:cNvPr id="388" name="CustomShape 2"/>
          <p:cNvSpPr/>
          <p:nvPr/>
        </p:nvSpPr>
        <p:spPr>
          <a:xfrm>
            <a:off x="187560" y="1427040"/>
            <a:ext cx="4328640" cy="4330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16000" indent="-215640">
              <a:lnSpc>
                <a:spcPct val="100000"/>
              </a:lnSpc>
              <a:spcBef>
                <a:spcPts val="1757"/>
              </a:spcBef>
              <a:spcAft>
                <a:spcPts val="1559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Optimization technique that creates </a:t>
            </a:r>
            <a:r>
              <a:rPr b="1" lang="en-US" sz="2400" spc="-1" strike="noStrike">
                <a:solidFill>
                  <a:srgbClr val="21409a"/>
                </a:solidFill>
                <a:latin typeface="Arial"/>
              </a:rPr>
              <a:t>“populations”</a:t>
            </a:r>
            <a:r>
              <a:rPr b="0" lang="en-US" sz="2400" spc="-1" strike="noStrike">
                <a:solidFill>
                  <a:srgbClr val="21409a"/>
                </a:solidFill>
                <a:latin typeface="Arial"/>
              </a:rPr>
              <a:t> of solutions </a:t>
            </a:r>
            <a:endParaRPr b="0" lang="en-US" sz="24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  <a:spcBef>
                <a:spcPts val="1757"/>
              </a:spcBef>
              <a:spcAft>
                <a:spcPts val="1559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Then</a:t>
            </a:r>
            <a:r>
              <a:rPr b="0" lang="en-US" sz="2400" spc="-1" strike="noStrike">
                <a:solidFill>
                  <a:srgbClr val="21409a"/>
                </a:solidFill>
                <a:latin typeface="Arial"/>
              </a:rPr>
              <a:t> </a:t>
            </a:r>
            <a:r>
              <a:rPr b="1" lang="en-US" sz="2400" spc="-1" strike="noStrike">
                <a:solidFill>
                  <a:srgbClr val="21409a"/>
                </a:solidFill>
                <a:latin typeface="Arial"/>
              </a:rPr>
              <a:t>uses principles of biological evolution</a:t>
            </a:r>
            <a:r>
              <a:rPr b="0" lang="en-US" sz="2400" spc="-1" strike="noStrike">
                <a:solidFill>
                  <a:srgbClr val="21409a"/>
                </a:solidFill>
                <a:latin typeface="Arial"/>
              </a:rPr>
              <a:t> 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to evolve the population over multiple generations </a:t>
            </a:r>
            <a:endParaRPr b="0" lang="en-US" sz="24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  <a:spcBef>
                <a:spcPts val="1757"/>
              </a:spcBef>
              <a:spcAft>
                <a:spcPts val="1559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Ideal for complex optimization problems with large parameter spaces [3]</a:t>
            </a:r>
            <a:endParaRPr b="0" lang="en-US" sz="2400" spc="-1" strike="noStrike">
              <a:latin typeface="Arial"/>
            </a:endParaRPr>
          </a:p>
        </p:txBody>
      </p:sp>
      <p:pic>
        <p:nvPicPr>
          <p:cNvPr id="389" name="" descr=""/>
          <p:cNvPicPr/>
          <p:nvPr/>
        </p:nvPicPr>
        <p:blipFill>
          <a:blip r:embed="rId1"/>
          <a:stretch/>
        </p:blipFill>
        <p:spPr>
          <a:xfrm>
            <a:off x="4584600" y="1429560"/>
            <a:ext cx="4467960" cy="48016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7" dur="indefinite" restart="never" nodeType="tmRoot">
          <p:childTnLst>
            <p:seq>
              <p:cTn id="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CustomShape 1"/>
          <p:cNvSpPr/>
          <p:nvPr/>
        </p:nvSpPr>
        <p:spPr>
          <a:xfrm>
            <a:off x="5203800" y="91440"/>
            <a:ext cx="3862080" cy="681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4200" spc="-1" strike="noStrike">
                <a:solidFill>
                  <a:srgbClr val="ffffff"/>
                </a:solidFill>
                <a:latin typeface="Times New Roman"/>
              </a:rPr>
              <a:t>Bicone Antennas</a:t>
            </a:r>
            <a:endParaRPr b="0" lang="en-US" sz="4200" spc="-1" strike="noStrike">
              <a:latin typeface="Arial"/>
            </a:endParaRPr>
          </a:p>
        </p:txBody>
      </p:sp>
      <p:sp>
        <p:nvSpPr>
          <p:cNvPr id="391" name="CustomShape 2"/>
          <p:cNvSpPr/>
          <p:nvPr/>
        </p:nvSpPr>
        <p:spPr>
          <a:xfrm>
            <a:off x="365760" y="1323720"/>
            <a:ext cx="4937400" cy="4528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16000" indent="-215640"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Beginning by </a:t>
            </a:r>
            <a:r>
              <a:rPr b="1" lang="en-US" sz="2400" spc="-1" strike="noStrike">
                <a:solidFill>
                  <a:srgbClr val="000000"/>
                </a:solidFill>
                <a:latin typeface="Arial"/>
              </a:rPr>
              <a:t>generating</a:t>
            </a:r>
            <a:r>
              <a:rPr b="1" lang="en-US" sz="2400" spc="-1" strike="noStrike">
                <a:solidFill>
                  <a:srgbClr val="21409a"/>
                </a:solidFill>
                <a:latin typeface="Arial"/>
              </a:rPr>
              <a:t> asymmetric bicone antennas</a:t>
            </a:r>
            <a:endParaRPr b="0" lang="en-US" sz="2400" spc="-1" strike="noStrike">
              <a:latin typeface="Arial"/>
            </a:endParaRPr>
          </a:p>
          <a:p>
            <a:pPr lvl="1" marL="432000" indent="-215640"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latin typeface="Arial"/>
              </a:rPr>
              <a:t>Simple starting design</a:t>
            </a:r>
            <a:endParaRPr b="0" lang="en-US" sz="2200" spc="-1" strike="noStrike">
              <a:latin typeface="Arial"/>
            </a:endParaRPr>
          </a:p>
          <a:p>
            <a:pPr lvl="1" marL="432000" indent="-215640"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US" sz="2200" spc="-1" strike="noStrike">
                <a:solidFill>
                  <a:srgbClr val="21409a"/>
                </a:solidFill>
                <a:latin typeface="Arial"/>
              </a:rPr>
              <a:t>ARA V-pol antennas!</a:t>
            </a:r>
            <a:endParaRPr b="0" lang="en-US" sz="22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Evolve six “genes” (parameters) </a:t>
            </a:r>
            <a:endParaRPr b="0" lang="en-US" sz="2400" spc="-1" strike="noStrike">
              <a:latin typeface="Arial"/>
            </a:endParaRPr>
          </a:p>
          <a:p>
            <a:pPr lvl="1" marL="432000" indent="-215640"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latin typeface="Arial"/>
              </a:rPr>
              <a:t>Cone </a:t>
            </a:r>
            <a:r>
              <a:rPr b="1" lang="en-US" sz="2200" spc="-1" strike="noStrike">
                <a:solidFill>
                  <a:srgbClr val="21409a"/>
                </a:solidFill>
                <a:latin typeface="Arial"/>
              </a:rPr>
              <a:t>length, minor radius, opening angle</a:t>
            </a:r>
            <a:endParaRPr b="0" lang="en-US" sz="2200" spc="-1" strike="noStrike">
              <a:latin typeface="Arial"/>
            </a:endParaRPr>
          </a:p>
          <a:p>
            <a:pPr lvl="1" marL="432000" indent="-215640"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latin typeface="Arial"/>
              </a:rPr>
              <a:t>Constrain using ARA borehole dimensions</a:t>
            </a:r>
            <a:endParaRPr b="0" lang="en-US" sz="22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Evolved 50 individuals over 31 generations</a:t>
            </a:r>
            <a:endParaRPr b="0" lang="en-US" sz="2400" spc="-1" strike="noStrike">
              <a:latin typeface="Arial"/>
            </a:endParaRPr>
          </a:p>
        </p:txBody>
      </p:sp>
      <p:pic>
        <p:nvPicPr>
          <p:cNvPr id="392" name="" descr=""/>
          <p:cNvPicPr/>
          <p:nvPr/>
        </p:nvPicPr>
        <p:blipFill>
          <a:blip r:embed="rId1"/>
          <a:stretch/>
        </p:blipFill>
        <p:spPr>
          <a:xfrm>
            <a:off x="5865120" y="1005840"/>
            <a:ext cx="2950920" cy="5358960"/>
          </a:xfrm>
          <a:prstGeom prst="rect">
            <a:avLst/>
          </a:prstGeom>
          <a:ln>
            <a:noFill/>
          </a:ln>
        </p:spPr>
      </p:pic>
      <p:sp>
        <p:nvSpPr>
          <p:cNvPr id="393" name="Line 3"/>
          <p:cNvSpPr/>
          <p:nvPr/>
        </p:nvSpPr>
        <p:spPr>
          <a:xfrm flipH="1" flipV="1">
            <a:off x="7063200" y="1316160"/>
            <a:ext cx="36720" cy="2139840"/>
          </a:xfrm>
          <a:prstGeom prst="line">
            <a:avLst/>
          </a:prstGeom>
          <a:ln w="76320">
            <a:solidFill>
              <a:srgbClr val="fff2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94" name="CustomShape 4"/>
          <p:cNvSpPr/>
          <p:nvPr/>
        </p:nvSpPr>
        <p:spPr>
          <a:xfrm rot="21398400">
            <a:off x="6655680" y="2058120"/>
            <a:ext cx="509040" cy="625680"/>
          </a:xfrm>
          <a:prstGeom prst="blockArc">
            <a:avLst>
              <a:gd name="adj1" fmla="val 13260000"/>
              <a:gd name="adj2" fmla="val 19140000"/>
              <a:gd name="adj3" fmla="val 8189"/>
            </a:avLst>
          </a:prstGeom>
          <a:solidFill>
            <a:srgbClr val="ed1c24"/>
          </a:solidFill>
          <a:ln>
            <a:solidFill>
              <a:srgbClr val="ed1c2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395" name="CustomShape 5"/>
          <p:cNvSpPr/>
          <p:nvPr/>
        </p:nvSpPr>
        <p:spPr>
          <a:xfrm flipV="1">
            <a:off x="7351920" y="3418560"/>
            <a:ext cx="273960" cy="54360"/>
          </a:xfrm>
          <a:prstGeom prst="rect">
            <a:avLst/>
          </a:prstGeom>
          <a:solidFill>
            <a:srgbClr val="21409a"/>
          </a:solidFill>
          <a:ln>
            <a:solidFill>
              <a:srgbClr val="21409a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396" name="CustomShape 6"/>
          <p:cNvSpPr/>
          <p:nvPr/>
        </p:nvSpPr>
        <p:spPr>
          <a:xfrm>
            <a:off x="7333200" y="3060720"/>
            <a:ext cx="273960" cy="345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21409a"/>
                </a:solidFill>
                <a:latin typeface="Arial"/>
              </a:rPr>
              <a:t>r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397" name="CustomShape 7"/>
          <p:cNvSpPr/>
          <p:nvPr/>
        </p:nvSpPr>
        <p:spPr>
          <a:xfrm>
            <a:off x="6806880" y="3204720"/>
            <a:ext cx="273960" cy="345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fff450"/>
                </a:solidFill>
                <a:latin typeface="Arial"/>
              </a:rPr>
              <a:t>L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398" name="CustomShape 8"/>
          <p:cNvSpPr/>
          <p:nvPr/>
        </p:nvSpPr>
        <p:spPr>
          <a:xfrm>
            <a:off x="6737760" y="2177280"/>
            <a:ext cx="365400" cy="345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ed1c24"/>
                </a:solidFill>
                <a:latin typeface="Arial"/>
              </a:rPr>
              <a:t>ϴ</a:t>
            </a:r>
            <a:endParaRPr b="0" lang="en-US" sz="1800" spc="-1" strike="noStrike">
              <a:latin typeface="Arial"/>
            </a:endParaRPr>
          </a:p>
        </p:txBody>
      </p:sp>
    </p:spTree>
  </p:cSld>
  <p:timing>
    <p:tnLst>
      <p:par>
        <p:cTn id="9" dur="indefinite" restart="never" nodeType="tmRoot">
          <p:childTnLst>
            <p:seq>
              <p:cTn id="1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CustomShape 1"/>
          <p:cNvSpPr/>
          <p:nvPr/>
        </p:nvSpPr>
        <p:spPr>
          <a:xfrm>
            <a:off x="4003920" y="91440"/>
            <a:ext cx="5134320" cy="681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4200" spc="-1" strike="noStrike">
                <a:solidFill>
                  <a:srgbClr val="ffffff"/>
                </a:solidFill>
                <a:latin typeface="Times New Roman"/>
              </a:rPr>
              <a:t>Asymmetric Evolution</a:t>
            </a:r>
            <a:endParaRPr b="0" lang="en-US" sz="4200" spc="-1" strike="noStrike">
              <a:latin typeface="Arial"/>
            </a:endParaRPr>
          </a:p>
        </p:txBody>
      </p:sp>
      <p:pic>
        <p:nvPicPr>
          <p:cNvPr id="400" name="" descr=""/>
          <p:cNvPicPr/>
          <p:nvPr/>
        </p:nvPicPr>
        <p:blipFill>
          <a:blip r:embed="rId1"/>
          <a:stretch/>
        </p:blipFill>
        <p:spPr>
          <a:xfrm>
            <a:off x="-204840" y="989280"/>
            <a:ext cx="8419680" cy="5612760"/>
          </a:xfrm>
          <a:prstGeom prst="rect">
            <a:avLst/>
          </a:prstGeom>
          <a:ln>
            <a:noFill/>
          </a:ln>
        </p:spPr>
      </p:pic>
      <p:pic>
        <p:nvPicPr>
          <p:cNvPr id="401" name="" descr=""/>
          <p:cNvPicPr/>
          <p:nvPr/>
        </p:nvPicPr>
        <p:blipFill>
          <a:blip r:embed="rId2"/>
          <a:stretch/>
        </p:blipFill>
        <p:spPr>
          <a:xfrm rot="10800000">
            <a:off x="8912880" y="6838920"/>
            <a:ext cx="866160" cy="58870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1" dur="indefinite" restart="never" nodeType="tmRoot">
          <p:childTnLst>
            <p:seq>
              <p:cTn id="1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CustomShape 1"/>
          <p:cNvSpPr/>
          <p:nvPr/>
        </p:nvSpPr>
        <p:spPr>
          <a:xfrm>
            <a:off x="6484680" y="100080"/>
            <a:ext cx="2591280" cy="681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4200" spc="-1" strike="noStrike">
                <a:solidFill>
                  <a:srgbClr val="ffffff"/>
                </a:solidFill>
                <a:latin typeface="Times New Roman"/>
              </a:rPr>
              <a:t>Next Steps</a:t>
            </a:r>
            <a:endParaRPr b="0" lang="en-US" sz="4200" spc="-1" strike="noStrike">
              <a:latin typeface="Arial"/>
            </a:endParaRPr>
          </a:p>
        </p:txBody>
      </p:sp>
      <p:pic>
        <p:nvPicPr>
          <p:cNvPr id="403" name="" descr=""/>
          <p:cNvPicPr/>
          <p:nvPr/>
        </p:nvPicPr>
        <p:blipFill>
          <a:blip r:embed="rId1"/>
          <a:stretch/>
        </p:blipFill>
        <p:spPr>
          <a:xfrm>
            <a:off x="3090600" y="1194480"/>
            <a:ext cx="6069600" cy="4838400"/>
          </a:xfrm>
          <a:prstGeom prst="rect">
            <a:avLst/>
          </a:prstGeom>
          <a:ln>
            <a:noFill/>
          </a:ln>
        </p:spPr>
      </p:pic>
      <p:sp>
        <p:nvSpPr>
          <p:cNvPr id="404" name="CustomShape 2"/>
          <p:cNvSpPr/>
          <p:nvPr/>
        </p:nvSpPr>
        <p:spPr>
          <a:xfrm>
            <a:off x="136080" y="1103040"/>
            <a:ext cx="4388760" cy="5410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16000" indent="-215640"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Justify with </a:t>
            </a:r>
            <a:r>
              <a:rPr b="1" lang="en-US" sz="2400" spc="-1" strike="noStrike">
                <a:solidFill>
                  <a:srgbClr val="21409a"/>
                </a:solidFill>
                <a:latin typeface="Arial"/>
              </a:rPr>
              <a:t>physics!</a:t>
            </a:r>
            <a:endParaRPr b="0" lang="en-US" sz="2400" spc="-1" strike="noStrike">
              <a:latin typeface="Arial"/>
            </a:endParaRPr>
          </a:p>
          <a:p>
            <a:pPr lvl="1" marL="432000" indent="-215640"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latin typeface="Arial"/>
              </a:rPr>
              <a:t>Why do these antennas perform well?</a:t>
            </a:r>
            <a:endParaRPr b="0" lang="en-US" sz="22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Use NN </a:t>
            </a:r>
            <a:r>
              <a:rPr b="1" lang="en-US" sz="2400" spc="-1" strike="noStrike">
                <a:solidFill>
                  <a:srgbClr val="21409a"/>
                </a:solidFill>
                <a:latin typeface="Arial"/>
              </a:rPr>
              <a:t>surrogate model</a:t>
            </a:r>
            <a:endParaRPr b="0" lang="en-US" sz="2400" spc="-1" strike="noStrike">
              <a:latin typeface="Arial"/>
            </a:endParaRPr>
          </a:p>
          <a:p>
            <a:pPr lvl="1" marL="432000" indent="-215640"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latin typeface="Arial"/>
              </a:rPr>
              <a:t>Decrease computation time from simulation (See Dr. Glaser’s presentation from AstroHEP section!)</a:t>
            </a:r>
            <a:endParaRPr b="0" lang="en-US" sz="2200" spc="-1" strike="noStrike">
              <a:latin typeface="Arial"/>
            </a:endParaRPr>
          </a:p>
          <a:p>
            <a:pPr lvl="1" marL="432000" indent="-215640"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latin typeface="Arial"/>
              </a:rPr>
              <a:t>Search for relationships b/n features (genes) and fitness score</a:t>
            </a:r>
            <a:endParaRPr b="0" lang="en-US" sz="22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US" sz="2400" spc="-1" strike="noStrike">
                <a:solidFill>
                  <a:srgbClr val="21409a"/>
                </a:solidFill>
                <a:latin typeface="Arial"/>
              </a:rPr>
              <a:t>Add more genes</a:t>
            </a:r>
            <a:endParaRPr b="0" lang="en-US" sz="2400" spc="-1" strike="noStrike">
              <a:latin typeface="Arial"/>
            </a:endParaRPr>
          </a:p>
          <a:p>
            <a:pPr lvl="1" marL="432000" indent="-215640"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latin typeface="Arial"/>
              </a:rPr>
              <a:t>Bigger parameter space to explore</a:t>
            </a:r>
            <a:endParaRPr b="0" lang="en-US" sz="2200" spc="-1" strike="noStrike">
              <a:latin typeface="Arial"/>
            </a:endParaRPr>
          </a:p>
        </p:txBody>
      </p:sp>
    </p:spTree>
  </p:cSld>
  <p:timing>
    <p:tnLst>
      <p:par>
        <p:cTn id="13" dur="indefinite" restart="never" nodeType="tmRoot">
          <p:childTnLst>
            <p:seq>
              <p:cTn id="1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CustomShape 1"/>
          <p:cNvSpPr/>
          <p:nvPr/>
        </p:nvSpPr>
        <p:spPr>
          <a:xfrm>
            <a:off x="3857040" y="136080"/>
            <a:ext cx="5303160" cy="631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3400" spc="-1" strike="noStrike">
                <a:solidFill>
                  <a:srgbClr val="ffffff"/>
                </a:solidFill>
                <a:latin typeface="Times New Roman"/>
              </a:rPr>
              <a:t>Surrogate Model Challenges</a:t>
            </a:r>
            <a:endParaRPr b="0" lang="en-US" sz="3400" spc="-1" strike="noStrike">
              <a:latin typeface="Arial"/>
            </a:endParaRPr>
          </a:p>
        </p:txBody>
      </p:sp>
      <p:sp>
        <p:nvSpPr>
          <p:cNvPr id="406" name="CustomShape 2"/>
          <p:cNvSpPr/>
          <p:nvPr/>
        </p:nvSpPr>
        <p:spPr>
          <a:xfrm>
            <a:off x="169200" y="1302480"/>
            <a:ext cx="4402440" cy="5040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16000" indent="-215640"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US" sz="2400" spc="-1" strike="noStrike">
                <a:solidFill>
                  <a:srgbClr val="21409a"/>
                </a:solidFill>
                <a:latin typeface="Arial"/>
              </a:rPr>
              <a:t>Small data set</a:t>
            </a:r>
            <a:endParaRPr b="0" lang="en-US" sz="2400" spc="-1" strike="noStrike">
              <a:latin typeface="Arial"/>
            </a:endParaRPr>
          </a:p>
          <a:p>
            <a:pPr lvl="1" marL="432000" indent="-215640"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latin typeface="Arial"/>
              </a:rPr>
              <a:t>Even after 30 generations, only ~1000 individuals</a:t>
            </a:r>
            <a:endParaRPr b="0" lang="en-US" sz="2200" spc="-1" strike="noStrike">
              <a:latin typeface="Arial"/>
            </a:endParaRPr>
          </a:p>
          <a:p>
            <a:pPr lvl="1" marL="432000" indent="-215640"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latin typeface="Arial"/>
              </a:rPr>
              <a:t>Easy to over fit!</a:t>
            </a:r>
            <a:endParaRPr b="0" lang="en-US" sz="22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As designs update, model becomes obsolete</a:t>
            </a:r>
            <a:endParaRPr b="0" lang="en-US" sz="2400" spc="-1" strike="noStrike">
              <a:latin typeface="Arial"/>
            </a:endParaRPr>
          </a:p>
          <a:p>
            <a:pPr lvl="1" marL="432000" indent="-215640"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latin typeface="Arial"/>
              </a:rPr>
              <a:t>From </a:t>
            </a:r>
            <a:r>
              <a:rPr b="1" lang="en-US" sz="2200" spc="-1" strike="noStrike">
                <a:solidFill>
                  <a:srgbClr val="21409a"/>
                </a:solidFill>
                <a:latin typeface="Arial"/>
              </a:rPr>
              <a:t>linear→ nonlinear</a:t>
            </a:r>
            <a:r>
              <a:rPr b="0" lang="en-US" sz="2200" spc="-1" strike="noStrike">
                <a:solidFill>
                  <a:srgbClr val="21409a"/>
                </a:solidFill>
                <a:latin typeface="Arial"/>
              </a:rPr>
              <a:t> </a:t>
            </a:r>
            <a:r>
              <a:rPr b="0" lang="en-US" sz="2200" spc="-1" strike="noStrike">
                <a:solidFill>
                  <a:srgbClr val="000000"/>
                </a:solidFill>
                <a:latin typeface="Arial"/>
              </a:rPr>
              <a:t>cones means NN learned on narrow data set</a:t>
            </a:r>
            <a:endParaRPr b="0" lang="en-US" sz="2200" spc="-1" strike="noStrike">
              <a:latin typeface="Arial"/>
            </a:endParaRPr>
          </a:p>
          <a:p>
            <a:pPr lvl="1" marL="432000" indent="-215640"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latin typeface="Arial"/>
              </a:rPr>
              <a:t>Current goal is to test training </a:t>
            </a:r>
            <a:r>
              <a:rPr b="1" lang="en-US" sz="2200" spc="-1" strike="noStrike">
                <a:solidFill>
                  <a:srgbClr val="21409a"/>
                </a:solidFill>
                <a:latin typeface="Arial"/>
              </a:rPr>
              <a:t>during</a:t>
            </a:r>
            <a:r>
              <a:rPr b="0" lang="en-US" sz="2200" spc="-1" strike="noStrike">
                <a:solidFill>
                  <a:srgbClr val="000000"/>
                </a:solidFill>
                <a:latin typeface="Arial"/>
              </a:rPr>
              <a:t> evolution </a:t>
            </a:r>
            <a:endParaRPr b="0" lang="en-US" sz="2200" spc="-1" strike="noStrike">
              <a:latin typeface="Arial"/>
            </a:endParaRPr>
          </a:p>
          <a:p>
            <a:pPr lvl="2" marL="648000" indent="-215640"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May help with later generations</a:t>
            </a:r>
            <a:endParaRPr b="0" lang="en-US" sz="2000" spc="-1" strike="noStrike">
              <a:latin typeface="Arial"/>
            </a:endParaRPr>
          </a:p>
        </p:txBody>
      </p:sp>
      <p:pic>
        <p:nvPicPr>
          <p:cNvPr id="407" name="" descr=""/>
          <p:cNvPicPr/>
          <p:nvPr/>
        </p:nvPicPr>
        <p:blipFill>
          <a:blip r:embed="rId1"/>
          <a:stretch/>
        </p:blipFill>
        <p:spPr>
          <a:xfrm>
            <a:off x="4826880" y="1263600"/>
            <a:ext cx="4284720" cy="4604760"/>
          </a:xfrm>
          <a:prstGeom prst="rect">
            <a:avLst/>
          </a:prstGeom>
          <a:ln>
            <a:noFill/>
          </a:ln>
        </p:spPr>
      </p:pic>
      <p:sp>
        <p:nvSpPr>
          <p:cNvPr id="408" name="CustomShape 3"/>
          <p:cNvSpPr/>
          <p:nvPr/>
        </p:nvSpPr>
        <p:spPr>
          <a:xfrm>
            <a:off x="401760" y="5339880"/>
            <a:ext cx="1462680" cy="639720"/>
          </a:xfrm>
          <a:prstGeom prst="donut">
            <a:avLst>
              <a:gd name="adj" fmla="val 13726"/>
            </a:avLst>
          </a:prstGeom>
          <a:solidFill>
            <a:srgbClr val="fff200"/>
          </a:solidFill>
          <a:ln>
            <a:solidFill>
              <a:srgbClr val="21409a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09" name="CustomShape 4"/>
          <p:cNvSpPr/>
          <p:nvPr/>
        </p:nvSpPr>
        <p:spPr>
          <a:xfrm>
            <a:off x="5577840" y="2158560"/>
            <a:ext cx="2559960" cy="1005480"/>
          </a:xfrm>
          <a:prstGeom prst="donut">
            <a:avLst>
              <a:gd name="adj" fmla="val 13726"/>
            </a:avLst>
          </a:prstGeom>
          <a:solidFill>
            <a:srgbClr val="fff200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15" dur="indefinite" restart="never" nodeType="tmRoot">
          <p:childTnLst>
            <p:seq>
              <p:cTn id="16" dur="indefinite" nodeType="mainSeq">
                <p:childTnLst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CustomShape 1"/>
          <p:cNvSpPr/>
          <p:nvPr/>
        </p:nvSpPr>
        <p:spPr>
          <a:xfrm>
            <a:off x="4540320" y="100080"/>
            <a:ext cx="4499280" cy="681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4200" spc="-1" strike="noStrike">
                <a:solidFill>
                  <a:srgbClr val="ffffff"/>
                </a:solidFill>
                <a:latin typeface="Times New Roman"/>
              </a:rPr>
              <a:t>Adding Complexity</a:t>
            </a:r>
            <a:endParaRPr b="0" lang="en-US" sz="4200" spc="-1" strike="noStrike">
              <a:latin typeface="Arial"/>
            </a:endParaRPr>
          </a:p>
        </p:txBody>
      </p:sp>
      <p:sp>
        <p:nvSpPr>
          <p:cNvPr id="411" name="CustomShape 2"/>
          <p:cNvSpPr/>
          <p:nvPr/>
        </p:nvSpPr>
        <p:spPr>
          <a:xfrm>
            <a:off x="296640" y="1266480"/>
            <a:ext cx="4183560" cy="5316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16000" indent="-215640"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Nonlinear sides</a:t>
            </a:r>
            <a:endParaRPr b="0" lang="en-US" sz="2400" spc="-1" strike="noStrike">
              <a:latin typeface="Arial"/>
            </a:endParaRPr>
          </a:p>
          <a:p>
            <a:pPr lvl="1" marL="432000" indent="-215640"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Replace </a:t>
            </a:r>
            <a:r>
              <a:rPr b="1" lang="en-US" sz="2400" spc="-1" strike="noStrike">
                <a:solidFill>
                  <a:srgbClr val="21409a"/>
                </a:solidFill>
                <a:latin typeface="Arial"/>
              </a:rPr>
              <a:t>angle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 with higher order terms of</a:t>
            </a:r>
            <a:r>
              <a:rPr b="0" lang="en-US" sz="2400" spc="-1" strike="noStrike">
                <a:solidFill>
                  <a:srgbClr val="21409a"/>
                </a:solidFill>
                <a:latin typeface="Arial"/>
              </a:rPr>
              <a:t> </a:t>
            </a:r>
            <a:r>
              <a:rPr b="1" lang="en-US" sz="2400" spc="-1" strike="noStrike">
                <a:solidFill>
                  <a:srgbClr val="21409a"/>
                </a:solidFill>
                <a:latin typeface="Arial"/>
              </a:rPr>
              <a:t>polynomial</a:t>
            </a:r>
            <a:endParaRPr b="0" lang="en-US" sz="2400" spc="-1" strike="noStrike">
              <a:latin typeface="Arial"/>
            </a:endParaRPr>
          </a:p>
          <a:p>
            <a:pPr lvl="1" marL="432000" indent="-215640"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Allows more sophisticated bicone design</a:t>
            </a:r>
            <a:endParaRPr b="0" lang="en-US" sz="24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Use different antenna designs</a:t>
            </a:r>
            <a:endParaRPr b="0" lang="en-US" sz="2400" spc="-1" strike="noStrike">
              <a:latin typeface="Arial"/>
            </a:endParaRPr>
          </a:p>
          <a:p>
            <a:pPr lvl="1" marL="432000" indent="-215640"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ANITA experiment </a:t>
            </a:r>
            <a:r>
              <a:rPr b="1" lang="en-US" sz="2400" spc="-1" strike="noStrike">
                <a:solidFill>
                  <a:srgbClr val="21409a"/>
                </a:solidFill>
                <a:latin typeface="Arial"/>
              </a:rPr>
              <a:t>quad-ridge horn antennas</a:t>
            </a:r>
            <a:endParaRPr b="0" lang="en-US" sz="2400" spc="-1" strike="noStrike">
              <a:latin typeface="Arial"/>
            </a:endParaRPr>
          </a:p>
        </p:txBody>
      </p:sp>
      <p:grpSp>
        <p:nvGrpSpPr>
          <p:cNvPr id="412" name="Group 3"/>
          <p:cNvGrpSpPr/>
          <p:nvPr/>
        </p:nvGrpSpPr>
        <p:grpSpPr>
          <a:xfrm>
            <a:off x="4996080" y="1005840"/>
            <a:ext cx="4089240" cy="3474360"/>
            <a:chOff x="4996080" y="1005840"/>
            <a:chExt cx="4089240" cy="3474360"/>
          </a:xfrm>
        </p:grpSpPr>
        <p:pic>
          <p:nvPicPr>
            <p:cNvPr id="413" name="" descr=""/>
            <p:cNvPicPr/>
            <p:nvPr/>
          </p:nvPicPr>
          <p:blipFill>
            <a:blip r:embed="rId1"/>
            <a:stretch/>
          </p:blipFill>
          <p:spPr>
            <a:xfrm>
              <a:off x="4996080" y="1005840"/>
              <a:ext cx="2710440" cy="223884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14" name="" descr=""/>
            <p:cNvPicPr/>
            <p:nvPr/>
          </p:nvPicPr>
          <p:blipFill>
            <a:blip r:embed="rId2"/>
            <a:stretch/>
          </p:blipFill>
          <p:spPr>
            <a:xfrm>
              <a:off x="6479280" y="2233440"/>
              <a:ext cx="2606040" cy="224676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415" name="Group 4"/>
          <p:cNvGrpSpPr/>
          <p:nvPr/>
        </p:nvGrpSpPr>
        <p:grpSpPr>
          <a:xfrm>
            <a:off x="4308840" y="3549600"/>
            <a:ext cx="2127600" cy="3153600"/>
            <a:chOff x="4308840" y="3549600"/>
            <a:chExt cx="2127600" cy="3153600"/>
          </a:xfrm>
        </p:grpSpPr>
        <p:pic>
          <p:nvPicPr>
            <p:cNvPr id="416" name="" descr=""/>
            <p:cNvPicPr/>
            <p:nvPr/>
          </p:nvPicPr>
          <p:blipFill>
            <a:blip r:embed="rId3"/>
            <a:stretch/>
          </p:blipFill>
          <p:spPr>
            <a:xfrm>
              <a:off x="4308840" y="3549600"/>
              <a:ext cx="2111400" cy="3153600"/>
            </a:xfrm>
            <a:prstGeom prst="rect">
              <a:avLst/>
            </a:prstGeom>
            <a:ln>
              <a:noFill/>
            </a:ln>
          </p:spPr>
        </p:pic>
        <p:sp>
          <p:nvSpPr>
            <p:cNvPr id="417" name="CustomShape 5"/>
            <p:cNvSpPr/>
            <p:nvPr/>
          </p:nvSpPr>
          <p:spPr>
            <a:xfrm>
              <a:off x="5979600" y="6292800"/>
              <a:ext cx="456840" cy="3459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/>
            <a:p>
              <a:pPr>
                <a:lnSpc>
                  <a:spcPct val="100000"/>
                </a:lnSpc>
              </a:pPr>
              <a:r>
                <a:rPr b="0" lang="en-US" sz="1800" spc="-1" strike="noStrike">
                  <a:solidFill>
                    <a:srgbClr val="ffffff"/>
                  </a:solidFill>
                  <a:latin typeface="Arial"/>
                </a:rPr>
                <a:t>[4]</a:t>
              </a:r>
              <a:endParaRPr b="0" lang="en-US" sz="1800" spc="-1" strike="noStrike">
                <a:latin typeface="Arial"/>
              </a:endParaRPr>
            </a:p>
          </p:txBody>
        </p:sp>
      </p:grpSp>
    </p:spTree>
  </p:cSld>
  <p:timing>
    <p:tnLst>
      <p:par>
        <p:cTn id="25" dur="indefinite" restart="never" nodeType="tmRoot">
          <p:childTnLst>
            <p:seq>
              <p:cTn id="2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421</TotalTime>
  <Application>LibreOffice/6.0.7.3$Linux_X86_64 LibreOffice_project/00m0$Build-3</Application>
  <Words>37</Words>
  <Paragraphs>14</Paragraphs>
  <Company>OSU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2013-05-24T18:55:25Z</dcterms:created>
  <dc:creator>Jacquie Aberegg</dc:creator>
  <dc:description/>
  <dc:language>en-US</dc:language>
  <cp:lastModifiedBy/>
  <cp:lastPrinted>2013-08-13T14:25:08Z</cp:lastPrinted>
  <dcterms:modified xsi:type="dcterms:W3CDTF">2021-09-07T11:47:34Z</dcterms:modified>
  <cp:revision>44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Company">
    <vt:lpwstr>OSU</vt:lpwstr>
  </property>
  <property fmtid="{D5CDD505-2E9C-101B-9397-08002B2CF9AE}" pid="4" name="HiddenSlides">
    <vt:i4>0</vt:i4>
  </property>
  <property fmtid="{D5CDD505-2E9C-101B-9397-08002B2CF9AE}" pid="5" name="HyperlinksChanged">
    <vt:bool>0</vt:bool>
  </property>
  <property fmtid="{D5CDD505-2E9C-101B-9397-08002B2CF9AE}" pid="6" name="LinksUpToDate">
    <vt:bool>0</vt:bool>
  </property>
  <property fmtid="{D5CDD505-2E9C-101B-9397-08002B2CF9AE}" pid="7" name="MMClips">
    <vt:i4>0</vt:i4>
  </property>
  <property fmtid="{D5CDD505-2E9C-101B-9397-08002B2CF9AE}" pid="8" name="Notes">
    <vt:i4>0</vt:i4>
  </property>
  <property fmtid="{D5CDD505-2E9C-101B-9397-08002B2CF9AE}" pid="9" name="PresentationFormat">
    <vt:lpwstr>On-screen Show (4:3)</vt:lpwstr>
  </property>
  <property fmtid="{D5CDD505-2E9C-101B-9397-08002B2CF9AE}" pid="10" name="ScaleCrop">
    <vt:bool>0</vt:bool>
  </property>
  <property fmtid="{D5CDD505-2E9C-101B-9397-08002B2CF9AE}" pid="11" name="ShareDoc">
    <vt:bool>0</vt:bool>
  </property>
  <property fmtid="{D5CDD505-2E9C-101B-9397-08002B2CF9AE}" pid="12" name="Slides">
    <vt:i4>11</vt:i4>
  </property>
</Properties>
</file>