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258" r:id="rId4"/>
    <p:sldId id="261" r:id="rId5"/>
    <p:sldId id="262" r:id="rId6"/>
    <p:sldId id="257" r:id="rId7"/>
    <p:sldId id="263" r:id="rId8"/>
    <p:sldId id="264" r:id="rId9"/>
    <p:sldId id="265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966"/>
  </p:normalViewPr>
  <p:slideViewPr>
    <p:cSldViewPr snapToGrid="0" snapToObjects="1">
      <p:cViewPr varScale="1">
        <p:scale>
          <a:sx n="77" d="100"/>
          <a:sy n="77" d="100"/>
        </p:scale>
        <p:origin x="3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A9FC-B49C-AA44-A4C5-1C492F3B9875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773B-9CF4-5E4B-95EE-6370BA9F1EB5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78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2773B-9CF4-5E4B-95EE-6370BA9F1EB5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2417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2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89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312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2" y="574987"/>
            <a:ext cx="2328699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785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7335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6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7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1546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5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1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828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2"/>
            <a:ext cx="9314796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5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6"/>
            <a:ext cx="4568805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5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6"/>
            <a:ext cx="459130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8034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893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716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6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31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3499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6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31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195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2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5" y="10009785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8E2B-2EDC-6E45-BFCE-A043BAE563D2}" type="datetimeFigureOut">
              <a:rPr lang="en-MX" smtClean="0"/>
              <a:t>08/06/22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5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5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2BFD-D704-944C-A25A-6D94B387EC5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8423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59393A3-09BB-869A-F23C-79676DFA97FF}"/>
              </a:ext>
            </a:extLst>
          </p:cNvPr>
          <p:cNvSpPr txBox="1"/>
          <p:nvPr/>
        </p:nvSpPr>
        <p:spPr>
          <a:xfrm>
            <a:off x="4207269" y="560750"/>
            <a:ext cx="238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Introduction</a:t>
            </a:r>
          </a:p>
        </p:txBody>
      </p:sp>
      <p:pic>
        <p:nvPicPr>
          <p:cNvPr id="19" name="Picture 18" descr="Shape, polygon&#10;&#10;Description automatically generated">
            <a:extLst>
              <a:ext uri="{FF2B5EF4-FFF2-40B4-BE49-F238E27FC236}">
                <a16:creationId xmlns:a16="http://schemas.microsoft.com/office/drawing/2014/main" id="{B42387AE-A164-AA4B-0A03-860B3A60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01" y="1337742"/>
            <a:ext cx="7259759" cy="3436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26B32-C751-F486-63D8-0C8498276691}"/>
              </a:ext>
            </a:extLst>
          </p:cNvPr>
          <p:cNvSpPr txBox="1"/>
          <p:nvPr/>
        </p:nvSpPr>
        <p:spPr>
          <a:xfrm>
            <a:off x="1375593" y="5105897"/>
            <a:ext cx="87352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000" b="1" dirty="0"/>
              <a:t>Currently, simulations are done with ARA bicone summerged in a column of ice of about the ARA’s dimensions (less than 10 times ARA’s lenght). </a:t>
            </a:r>
            <a:br>
              <a:rPr lang="en-MX" sz="2000" b="1" dirty="0"/>
            </a:br>
            <a:endParaRPr lang="en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000" b="1" dirty="0"/>
              <a:t>ARA detects frequencies of 150 MHz - 850 MHz. This gives: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b="1" dirty="0"/>
          </a:p>
          <a:p>
            <a:r>
              <a:rPr lang="en-US" sz="2000" b="1" dirty="0"/>
              <a:t>	H</a:t>
            </a:r>
            <a:r>
              <a:rPr lang="en-MX" sz="2000" b="1" dirty="0"/>
              <a:t>ere, 1.5 is the used index of refraction for 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000" b="1" dirty="0"/>
              <a:t>For our calculations we want:</a:t>
            </a:r>
            <a:br>
              <a:rPr lang="en-MX" sz="2000" b="1" dirty="0"/>
            </a:br>
            <a:br>
              <a:rPr lang="en-MX" sz="2000" b="1" dirty="0"/>
            </a:br>
            <a:endParaRPr lang="en-MX" sz="2000" b="1" dirty="0"/>
          </a:p>
          <a:p>
            <a:br>
              <a:rPr lang="en-MX" sz="2000" b="1" dirty="0"/>
            </a:br>
            <a:r>
              <a:rPr lang="en-MX" sz="2000" b="1" dirty="0"/>
              <a:t>where d is the distance to the source. </a:t>
            </a:r>
            <a:br>
              <a:rPr lang="en-MX" sz="2400" b="1" dirty="0"/>
            </a:br>
            <a:br>
              <a:rPr lang="en-MX" sz="2400" b="1" dirty="0"/>
            </a:b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0183FA-437D-22EF-16BE-68FA75E936BF}"/>
                  </a:ext>
                </a:extLst>
              </p:cNvPr>
              <p:cNvSpPr txBox="1"/>
              <p:nvPr/>
            </p:nvSpPr>
            <p:spPr>
              <a:xfrm>
                <a:off x="3394872" y="6554742"/>
                <a:ext cx="4010009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MX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𝑙𝑎𝑟𝑔𝑒𝑠𝑡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≈1.3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MX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0183FA-437D-22EF-16BE-68FA75E9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72" y="6554742"/>
                <a:ext cx="4010009" cy="604974"/>
              </a:xfrm>
              <a:prstGeom prst="rect">
                <a:avLst/>
              </a:prstGeom>
              <a:blipFill>
                <a:blip r:embed="rId3"/>
                <a:stretch>
                  <a:fillRect l="-946" t="-4167" b="-18750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E3732-D575-8DB3-DAB7-272CD0972F6F}"/>
                  </a:ext>
                </a:extLst>
              </p:cNvPr>
              <p:cNvSpPr txBox="1"/>
              <p:nvPr/>
            </p:nvSpPr>
            <p:spPr>
              <a:xfrm>
                <a:off x="4769698" y="8447484"/>
                <a:ext cx="1655518" cy="534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X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𝑙𝑎𝑟𝑔𝑒𝑠𝑡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1/10 </m:t>
                      </m:r>
                    </m:oMath>
                  </m:oMathPara>
                </a14:m>
                <a:endParaRPr lang="en-MX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E3732-D575-8DB3-DAB7-272CD0972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98" y="8447484"/>
                <a:ext cx="1655518" cy="534185"/>
              </a:xfrm>
              <a:prstGeom prst="rect">
                <a:avLst/>
              </a:prstGeom>
              <a:blipFill>
                <a:blip r:embed="rId4"/>
                <a:stretch>
                  <a:fillRect l="-2290" t="-2326" r="-5344" b="-27907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1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59393A3-09BB-869A-F23C-79676DFA97FF}"/>
              </a:ext>
            </a:extLst>
          </p:cNvPr>
          <p:cNvSpPr txBox="1"/>
          <p:nvPr/>
        </p:nvSpPr>
        <p:spPr>
          <a:xfrm>
            <a:off x="4207271" y="778960"/>
            <a:ext cx="238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Introduction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BDE0658-8B62-F326-377C-054177BE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67" y="1960429"/>
            <a:ext cx="4794949" cy="426072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ED3462-6112-E0AC-C635-4862C0D04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65" y="1951282"/>
            <a:ext cx="3593891" cy="4260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01DB3-8249-532E-81A4-28252674E3D1}"/>
              </a:ext>
            </a:extLst>
          </p:cNvPr>
          <p:cNvSpPr txBox="1"/>
          <p:nvPr/>
        </p:nvSpPr>
        <p:spPr>
          <a:xfrm>
            <a:off x="1309778" y="6775031"/>
            <a:ext cx="87352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400" b="1" dirty="0"/>
              <a:t>More realistic configuration: ARA in a cylinder of air (10 m in height). ARA located in the middle.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400" b="1" dirty="0"/>
              <a:t>Surrounding shell of ice with a radius of 5 m so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2400" b="1" dirty="0"/>
              <a:t>Good enough ratio? </a:t>
            </a:r>
            <a:br>
              <a:rPr lang="en-MX" sz="2400" b="1" dirty="0"/>
            </a:br>
            <a:endParaRPr lang="en-MX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7B37-9BA5-1030-FF2F-3845A07485B3}"/>
                  </a:ext>
                </a:extLst>
              </p:cNvPr>
              <p:cNvSpPr txBox="1"/>
              <p:nvPr/>
            </p:nvSpPr>
            <p:spPr>
              <a:xfrm>
                <a:off x="4915472" y="8542458"/>
                <a:ext cx="1527278" cy="534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X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𝑙𝑎𝑟𝑔𝑒𝑠𝑡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1/4 </m:t>
                      </m:r>
                    </m:oMath>
                  </m:oMathPara>
                </a14:m>
                <a:endParaRPr lang="en-MX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7B37-9BA5-1030-FF2F-3845A074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472" y="8542458"/>
                <a:ext cx="1527278" cy="534185"/>
              </a:xfrm>
              <a:prstGeom prst="rect">
                <a:avLst/>
              </a:prstGeom>
              <a:blipFill>
                <a:blip r:embed="rId4"/>
                <a:stretch>
                  <a:fillRect l="-2459" r="-5738" b="-27907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59393A3-09BB-869A-F23C-79676DFA97FF}"/>
              </a:ext>
            </a:extLst>
          </p:cNvPr>
          <p:cNvSpPr txBox="1"/>
          <p:nvPr/>
        </p:nvSpPr>
        <p:spPr>
          <a:xfrm>
            <a:off x="978816" y="2076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Air + Ice Shells w/ different shell radii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FB98506A-53CF-C804-B9B6-4AFC8F81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79" y="4341812"/>
            <a:ext cx="3977637" cy="3182109"/>
          </a:xfrm>
          <a:prstGeom prst="rect">
            <a:avLst/>
          </a:prstGeom>
        </p:spPr>
      </p:pic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728CC917-9FDD-1A35-7469-567CDC3D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61" y="4336516"/>
            <a:ext cx="3977637" cy="3182109"/>
          </a:xfrm>
          <a:prstGeom prst="rect">
            <a:avLst/>
          </a:prstGeom>
        </p:spPr>
      </p:pic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20E11DB4-BB24-6E7C-8066-3E858476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79" y="7495769"/>
            <a:ext cx="3977637" cy="3182109"/>
          </a:xfrm>
          <a:prstGeom prst="rect">
            <a:avLst/>
          </a:prstGeom>
        </p:spPr>
      </p:pic>
      <p:pic>
        <p:nvPicPr>
          <p:cNvPr id="13" name="Picture 12" descr="Chart, radar chart&#10;&#10;Description automatically generated">
            <a:extLst>
              <a:ext uri="{FF2B5EF4-FFF2-40B4-BE49-F238E27FC236}">
                <a16:creationId xmlns:a16="http://schemas.microsoft.com/office/drawing/2014/main" id="{1C1CD142-225B-589C-E8C5-AC77059CC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538" y="7526494"/>
            <a:ext cx="3848850" cy="3079080"/>
          </a:xfrm>
          <a:prstGeom prst="rect">
            <a:avLst/>
          </a:prstGeom>
        </p:spPr>
      </p:pic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1B3896C7-B1F1-4D61-B664-96F709E37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145" y="1150472"/>
            <a:ext cx="3977636" cy="3182109"/>
          </a:xfrm>
          <a:prstGeom prst="rect">
            <a:avLst/>
          </a:prstGeom>
        </p:spPr>
      </p:pic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85143C3D-FA4F-B723-4C6E-5ED412FEB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180" y="1145627"/>
            <a:ext cx="3977636" cy="31821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77EC20-2490-C1AF-3F4F-BB0329C75128}"/>
              </a:ext>
            </a:extLst>
          </p:cNvPr>
          <p:cNvSpPr txBox="1"/>
          <p:nvPr/>
        </p:nvSpPr>
        <p:spPr>
          <a:xfrm>
            <a:off x="8493242" y="800263"/>
            <a:ext cx="19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b="1" dirty="0"/>
              <a:t>@ 200 MHz</a:t>
            </a:r>
          </a:p>
        </p:txBody>
      </p:sp>
    </p:spTree>
    <p:extLst>
      <p:ext uri="{BB962C8B-B14F-4D97-AF65-F5344CB8AC3E}">
        <p14:creationId xmlns:p14="http://schemas.microsoft.com/office/powerpoint/2010/main" val="31745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03A8EED-E6D8-FD42-AFAD-A8139E02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38" y="2531174"/>
            <a:ext cx="7649886" cy="5737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EAFA9-1639-7061-87A1-2C1299D07D24}"/>
              </a:ext>
            </a:extLst>
          </p:cNvPr>
          <p:cNvSpPr txBox="1"/>
          <p:nvPr/>
        </p:nvSpPr>
        <p:spPr>
          <a:xfrm>
            <a:off x="2580748" y="1224997"/>
            <a:ext cx="563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Simulation Time </a:t>
            </a:r>
          </a:p>
        </p:txBody>
      </p:sp>
    </p:spTree>
    <p:extLst>
      <p:ext uri="{BB962C8B-B14F-4D97-AF65-F5344CB8AC3E}">
        <p14:creationId xmlns:p14="http://schemas.microsoft.com/office/powerpoint/2010/main" val="10284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880B58D-B08E-126A-4B22-070AC1D6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59" y="1066244"/>
            <a:ext cx="3842263" cy="3073810"/>
          </a:xfrm>
          <a:prstGeom prst="rect">
            <a:avLst/>
          </a:prstGeom>
        </p:spPr>
      </p:pic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652CD9C3-54F5-F4D7-3667-553768E9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59" y="4093990"/>
            <a:ext cx="3842263" cy="3073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3B96C-6C5D-0A6A-334E-434F5A55A92E}"/>
              </a:ext>
            </a:extLst>
          </p:cNvPr>
          <p:cNvSpPr txBox="1"/>
          <p:nvPr/>
        </p:nvSpPr>
        <p:spPr>
          <a:xfrm>
            <a:off x="1099808" y="512418"/>
            <a:ext cx="934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Is there azimuthal symmetry? Verify! </a:t>
            </a:r>
          </a:p>
        </p:txBody>
      </p:sp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9E811DFB-29B0-691C-E17D-83017BE4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964" y="1066244"/>
            <a:ext cx="3842263" cy="3073810"/>
          </a:xfrm>
          <a:prstGeom prst="rect">
            <a:avLst/>
          </a:prstGeom>
        </p:spPr>
      </p:pic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381BD7FE-B3BB-5E4F-0C78-A7B1B4DE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964" y="4089968"/>
            <a:ext cx="3842263" cy="3073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2150D6-9417-CDF7-65AA-E81D30AA15D1}"/>
              </a:ext>
            </a:extLst>
          </p:cNvPr>
          <p:cNvSpPr txBox="1"/>
          <p:nvPr/>
        </p:nvSpPr>
        <p:spPr>
          <a:xfrm>
            <a:off x="847560" y="2325088"/>
            <a:ext cx="106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</a:t>
            </a:r>
            <a:r>
              <a:rPr lang="en-MX" b="1" dirty="0"/>
              <a:t> = 0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1019AE-C5FF-B93F-1347-C5204688C40B}"/>
              </a:ext>
            </a:extLst>
          </p:cNvPr>
          <p:cNvSpPr txBox="1"/>
          <p:nvPr/>
        </p:nvSpPr>
        <p:spPr>
          <a:xfrm>
            <a:off x="735314" y="5349856"/>
            <a:ext cx="11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</a:t>
            </a:r>
            <a:r>
              <a:rPr lang="en-MX" b="1" dirty="0"/>
              <a:t> = 45  </a:t>
            </a:r>
          </a:p>
        </p:txBody>
      </p:sp>
      <p:pic>
        <p:nvPicPr>
          <p:cNvPr id="16" name="Picture 15" descr="Chart, radar chart&#10;&#10;Description automatically generated">
            <a:extLst>
              <a:ext uri="{FF2B5EF4-FFF2-40B4-BE49-F238E27FC236}">
                <a16:creationId xmlns:a16="http://schemas.microsoft.com/office/drawing/2014/main" id="{FAE8EB52-A4F6-F51F-0B1E-B06427025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552" y="7141291"/>
            <a:ext cx="3501217" cy="2800973"/>
          </a:xfrm>
          <a:prstGeom prst="rect">
            <a:avLst/>
          </a:prstGeom>
        </p:spPr>
      </p:pic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0A87F1CF-E0DD-D52C-C939-330BDB5D8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688" y="7141291"/>
            <a:ext cx="3501216" cy="2800973"/>
          </a:xfrm>
          <a:prstGeom prst="rect">
            <a:avLst/>
          </a:prstGeom>
        </p:spPr>
      </p:pic>
      <p:pic>
        <p:nvPicPr>
          <p:cNvPr id="20" name="Picture 19" descr="Chart, radar chart&#10;&#10;Description automatically generated">
            <a:extLst>
              <a:ext uri="{FF2B5EF4-FFF2-40B4-BE49-F238E27FC236}">
                <a16:creationId xmlns:a16="http://schemas.microsoft.com/office/drawing/2014/main" id="{6DA32D55-9AF0-1BDD-7C8E-FCFD7016C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101" y="7141291"/>
            <a:ext cx="3501216" cy="28009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569941-0B4E-3D4D-EC2B-98C63BFB6D28}"/>
              </a:ext>
            </a:extLst>
          </p:cNvPr>
          <p:cNvSpPr txBox="1"/>
          <p:nvPr/>
        </p:nvSpPr>
        <p:spPr>
          <a:xfrm>
            <a:off x="271226" y="8126278"/>
            <a:ext cx="122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Differences at constant radii</a:t>
            </a:r>
            <a:endParaRPr lang="en-MX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91F0A-884F-6A2C-C19F-FA4316511B08}"/>
              </a:ext>
            </a:extLst>
          </p:cNvPr>
          <p:cNvSpPr txBox="1"/>
          <p:nvPr/>
        </p:nvSpPr>
        <p:spPr>
          <a:xfrm>
            <a:off x="2349124" y="9985154"/>
            <a:ext cx="696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400" b="1" dirty="0"/>
              <a:t>Yes. Marginal diference! In principle, they should be symmetric. In practice, the grid must be symmetric around the antenna for the calculated response to be symmetric.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27FD9-AC74-0E0F-3C14-1E85A85FDFAD}"/>
              </a:ext>
            </a:extLst>
          </p:cNvPr>
          <p:cNvSpPr txBox="1"/>
          <p:nvPr/>
        </p:nvSpPr>
        <p:spPr>
          <a:xfrm>
            <a:off x="9004709" y="1222971"/>
            <a:ext cx="19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b="1" dirty="0"/>
              <a:t>@ 200 MHz</a:t>
            </a:r>
          </a:p>
        </p:txBody>
      </p:sp>
    </p:spTree>
    <p:extLst>
      <p:ext uri="{BB962C8B-B14F-4D97-AF65-F5344CB8AC3E}">
        <p14:creationId xmlns:p14="http://schemas.microsoft.com/office/powerpoint/2010/main" val="122645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E35530-FDF6-3465-E7B7-9C967392F0B1}"/>
              </a:ext>
            </a:extLst>
          </p:cNvPr>
          <p:cNvSpPr txBox="1"/>
          <p:nvPr/>
        </p:nvSpPr>
        <p:spPr>
          <a:xfrm>
            <a:off x="1609427" y="307242"/>
            <a:ext cx="758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Ice vs Air w/ 4 m radii shells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50F0D-0CF9-23F8-FDE0-8C7208170D17}"/>
              </a:ext>
            </a:extLst>
          </p:cNvPr>
          <p:cNvSpPr txBox="1"/>
          <p:nvPr/>
        </p:nvSpPr>
        <p:spPr>
          <a:xfrm>
            <a:off x="5786637" y="7354924"/>
            <a:ext cx="461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600" b="1" dirty="0"/>
              <a:t>Noticeable difference in gain patter for Air vs Ice. </a:t>
            </a:r>
          </a:p>
          <a:p>
            <a:endParaRPr lang="en-MX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600" b="1" dirty="0"/>
              <a:t>Marginal change for the presence of an air cylinder in the middle of the ice (borehole is too small to make a difference?)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6550CEDC-2A7D-FD2A-07C7-603AB8F0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5" y="1349469"/>
            <a:ext cx="5567561" cy="4454049"/>
          </a:xfrm>
          <a:prstGeom prst="rect">
            <a:avLst/>
          </a:prstGeom>
        </p:spPr>
      </p:pic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8F20C178-29CA-2B0D-9EF6-1DBB0E43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5768325"/>
            <a:ext cx="5567561" cy="4454048"/>
          </a:xfrm>
          <a:prstGeom prst="rect">
            <a:avLst/>
          </a:prstGeom>
        </p:spPr>
      </p:pic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F784C27C-9B50-E67F-0AF4-A18116488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447" y="2593755"/>
            <a:ext cx="5567560" cy="4454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38D2A-26FC-0903-BCAA-B22238F46CE9}"/>
              </a:ext>
            </a:extLst>
          </p:cNvPr>
          <p:cNvSpPr txBox="1"/>
          <p:nvPr/>
        </p:nvSpPr>
        <p:spPr>
          <a:xfrm>
            <a:off x="7486077" y="889911"/>
            <a:ext cx="19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b="1" dirty="0"/>
              <a:t>@ 200 MHz</a:t>
            </a:r>
          </a:p>
        </p:txBody>
      </p:sp>
    </p:spTree>
    <p:extLst>
      <p:ext uri="{BB962C8B-B14F-4D97-AF65-F5344CB8AC3E}">
        <p14:creationId xmlns:p14="http://schemas.microsoft.com/office/powerpoint/2010/main" val="322746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E35530-FDF6-3465-E7B7-9C967392F0B1}"/>
              </a:ext>
            </a:extLst>
          </p:cNvPr>
          <p:cNvSpPr txBox="1"/>
          <p:nvPr/>
        </p:nvSpPr>
        <p:spPr>
          <a:xfrm>
            <a:off x="1609427" y="1136817"/>
            <a:ext cx="758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Ice vs Air w/ </a:t>
            </a:r>
            <a:r>
              <a:rPr lang="en-MX" sz="3200" b="1" dirty="0">
                <a:solidFill>
                  <a:srgbClr val="FF0000"/>
                </a:solidFill>
              </a:rPr>
              <a:t>5</a:t>
            </a:r>
            <a:r>
              <a:rPr lang="en-MX" sz="3200" b="1" dirty="0"/>
              <a:t> </a:t>
            </a:r>
            <a:r>
              <a:rPr lang="en-MX" sz="3200" b="1" dirty="0">
                <a:solidFill>
                  <a:srgbClr val="FF0000"/>
                </a:solidFill>
              </a:rPr>
              <a:t>m radii shells</a:t>
            </a:r>
            <a:r>
              <a:rPr lang="en-MX" sz="32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50F0D-0CF9-23F8-FDE0-8C7208170D17}"/>
              </a:ext>
            </a:extLst>
          </p:cNvPr>
          <p:cNvSpPr txBox="1"/>
          <p:nvPr/>
        </p:nvSpPr>
        <p:spPr>
          <a:xfrm>
            <a:off x="2451652" y="7475529"/>
            <a:ext cx="709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600" b="1" dirty="0"/>
              <a:t>Same conclusions at low frequency (200 MHz).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600" b="1" dirty="0"/>
              <a:t>More noticeable differences at higher frequency, especially at the horizon.</a:t>
            </a:r>
          </a:p>
        </p:txBody>
      </p:sp>
      <p:pic>
        <p:nvPicPr>
          <p:cNvPr id="14" name="Picture 13" descr="Chart, radar chart&#10;&#10;Description automatically generated">
            <a:extLst>
              <a:ext uri="{FF2B5EF4-FFF2-40B4-BE49-F238E27FC236}">
                <a16:creationId xmlns:a16="http://schemas.microsoft.com/office/drawing/2014/main" id="{1EE66997-855F-C12C-49F5-D88E3EF14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90" y="2339257"/>
            <a:ext cx="5786637" cy="4629309"/>
          </a:xfrm>
          <a:prstGeom prst="rect">
            <a:avLst/>
          </a:prstGeom>
        </p:spPr>
      </p:pic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52E5B388-AAC9-8C48-564A-EFE97142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" y="2339256"/>
            <a:ext cx="5786637" cy="46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59393A3-09BB-869A-F23C-79676DFA97FF}"/>
              </a:ext>
            </a:extLst>
          </p:cNvPr>
          <p:cNvSpPr txBox="1"/>
          <p:nvPr/>
        </p:nvSpPr>
        <p:spPr>
          <a:xfrm>
            <a:off x="978816" y="47266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3200" b="1" dirty="0"/>
              <a:t>Gain Patterns – Air + Ice Shells w/ different shell radii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77EC20-2490-C1AF-3F4F-BB0329C75128}"/>
              </a:ext>
            </a:extLst>
          </p:cNvPr>
          <p:cNvSpPr txBox="1"/>
          <p:nvPr/>
        </p:nvSpPr>
        <p:spPr>
          <a:xfrm>
            <a:off x="6904383" y="1054698"/>
            <a:ext cx="332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b="1" dirty="0">
                <a:solidFill>
                  <a:srgbClr val="FF0000"/>
                </a:solidFill>
              </a:rPr>
              <a:t>@ 800 MHz vs 200 MHz</a:t>
            </a:r>
          </a:p>
        </p:txBody>
      </p:sp>
      <p:pic>
        <p:nvPicPr>
          <p:cNvPr id="21" name="Picture 20" descr="Chart, radar chart&#10;&#10;Description automatically generated">
            <a:extLst>
              <a:ext uri="{FF2B5EF4-FFF2-40B4-BE49-F238E27FC236}">
                <a16:creationId xmlns:a16="http://schemas.microsoft.com/office/drawing/2014/main" id="{B8C26104-2387-0B21-87B6-66336BCB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89" y="1614354"/>
            <a:ext cx="3642446" cy="2913957"/>
          </a:xfrm>
          <a:prstGeom prst="rect">
            <a:avLst/>
          </a:prstGeom>
        </p:spPr>
      </p:pic>
      <p:pic>
        <p:nvPicPr>
          <p:cNvPr id="24" name="Picture 23" descr="Chart, radar chart&#10;&#10;Description automatically generated">
            <a:extLst>
              <a:ext uri="{FF2B5EF4-FFF2-40B4-BE49-F238E27FC236}">
                <a16:creationId xmlns:a16="http://schemas.microsoft.com/office/drawing/2014/main" id="{CB2E1EBF-3E69-FC9E-CF06-DA12F94A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879" y="1666256"/>
            <a:ext cx="3642447" cy="2913957"/>
          </a:xfrm>
          <a:prstGeom prst="rect">
            <a:avLst/>
          </a:prstGeom>
        </p:spPr>
      </p:pic>
      <p:pic>
        <p:nvPicPr>
          <p:cNvPr id="26" name="Picture 25" descr="Chart, radar chart&#10;&#10;Description automatically generated">
            <a:extLst>
              <a:ext uri="{FF2B5EF4-FFF2-40B4-BE49-F238E27FC236}">
                <a16:creationId xmlns:a16="http://schemas.microsoft.com/office/drawing/2014/main" id="{44B0AA1E-AA6A-1D91-F62B-D6C223E64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880" y="4632116"/>
            <a:ext cx="3642446" cy="2913957"/>
          </a:xfrm>
          <a:prstGeom prst="rect">
            <a:avLst/>
          </a:prstGeom>
        </p:spPr>
      </p:pic>
      <p:pic>
        <p:nvPicPr>
          <p:cNvPr id="27" name="Picture 26" descr="Chart, radar chart&#10;&#10;Description automatically generated">
            <a:extLst>
              <a:ext uri="{FF2B5EF4-FFF2-40B4-BE49-F238E27FC236}">
                <a16:creationId xmlns:a16="http://schemas.microsoft.com/office/drawing/2014/main" id="{C02F3376-8E7B-81C7-B686-2BE74AB1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880" y="7546072"/>
            <a:ext cx="3642446" cy="2913957"/>
          </a:xfrm>
          <a:prstGeom prst="rect">
            <a:avLst/>
          </a:prstGeom>
        </p:spPr>
      </p:pic>
      <p:pic>
        <p:nvPicPr>
          <p:cNvPr id="28" name="Picture 27" descr="Chart, radar chart&#10;&#10;Description automatically generated">
            <a:extLst>
              <a:ext uri="{FF2B5EF4-FFF2-40B4-BE49-F238E27FC236}">
                <a16:creationId xmlns:a16="http://schemas.microsoft.com/office/drawing/2014/main" id="{0BC48F88-AEC2-56EF-E8D9-CD94BBAE3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435" y="7546073"/>
            <a:ext cx="3642446" cy="2913957"/>
          </a:xfrm>
          <a:prstGeom prst="rect">
            <a:avLst/>
          </a:prstGeom>
        </p:spPr>
      </p:pic>
      <p:pic>
        <p:nvPicPr>
          <p:cNvPr id="29" name="Picture 28" descr="Chart, radar chart&#10;&#10;Description automatically generated">
            <a:extLst>
              <a:ext uri="{FF2B5EF4-FFF2-40B4-BE49-F238E27FC236}">
                <a16:creationId xmlns:a16="http://schemas.microsoft.com/office/drawing/2014/main" id="{6C56B347-BE27-4EAA-DFBE-6E09866AA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089" y="4632116"/>
            <a:ext cx="3642446" cy="29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E35530-FDF6-3465-E7B7-9C967392F0B1}"/>
              </a:ext>
            </a:extLst>
          </p:cNvPr>
          <p:cNvSpPr txBox="1"/>
          <p:nvPr/>
        </p:nvSpPr>
        <p:spPr>
          <a:xfrm>
            <a:off x="996489" y="1004674"/>
            <a:ext cx="9300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X" sz="2800" b="1" dirty="0"/>
              <a:t>Gain Patterns – Air + Ice Shells - </a:t>
            </a:r>
            <a:r>
              <a:rPr lang="en-MX" sz="2800" b="1" dirty="0">
                <a:solidFill>
                  <a:srgbClr val="FF0000"/>
                </a:solidFill>
              </a:rPr>
              <a:t>5 m </a:t>
            </a:r>
            <a:r>
              <a:rPr lang="en-MX" sz="2800" b="1" dirty="0"/>
              <a:t>radii shells w/ </a:t>
            </a:r>
            <a:r>
              <a:rPr lang="en-MX" sz="2800" b="1" dirty="0">
                <a:solidFill>
                  <a:srgbClr val="FF0000"/>
                </a:solidFill>
              </a:rPr>
              <a:t>n = 1.78 </a:t>
            </a:r>
            <a:r>
              <a:rPr lang="en-MX" sz="2800" b="1" dirty="0"/>
              <a:t>for deep ice (n = 1.5 previously)</a:t>
            </a:r>
          </a:p>
        </p:txBody>
      </p:sp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2AC7B540-7D04-FFEA-35DC-778E327E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66" y="2291435"/>
            <a:ext cx="4962081" cy="3969665"/>
          </a:xfrm>
          <a:prstGeom prst="rect">
            <a:avLst/>
          </a:prstGeom>
        </p:spPr>
      </p:pic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FF2CB19B-E472-53A5-C888-A82537865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97" y="2291436"/>
            <a:ext cx="4962081" cy="39696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479932-0863-EC90-2617-C5894BC7635E}"/>
              </a:ext>
            </a:extLst>
          </p:cNvPr>
          <p:cNvSpPr txBox="1"/>
          <p:nvPr/>
        </p:nvSpPr>
        <p:spPr>
          <a:xfrm>
            <a:off x="1132222" y="6795126"/>
            <a:ext cx="8926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400" b="1" dirty="0"/>
              <a:t>Simulation time: 2 hours and 26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X" sz="1400" b="1" dirty="0"/>
              <a:t>Largest that has worked out. Radius = 6m, does not converge: larger n, shorther wavelenght, smaller grid size, more computation!  </a:t>
            </a:r>
            <a:r>
              <a:rPr lang="en-MX" sz="1400" b="1" dirty="0">
                <a:solidFill>
                  <a:srgbClr val="FF0000"/>
                </a:solidFill>
              </a:rPr>
              <a:t>I also increased target dB, should I not? Verify possible irrelevance comparing -20 to -30 dB?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3F1FE6CD-C6AF-6DCB-E487-6379F835D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76"/>
          <a:stretch/>
        </p:blipFill>
        <p:spPr>
          <a:xfrm>
            <a:off x="562930" y="8040621"/>
            <a:ext cx="4351154" cy="1404397"/>
          </a:xfrm>
          <a:prstGeom prst="rect">
            <a:avLst/>
          </a:prstGeom>
        </p:spPr>
      </p:pic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0E729F-B902-B1D7-28C9-0D20AA046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084" y="8040620"/>
            <a:ext cx="5000383" cy="1121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B1D2EB-302B-4E9B-407D-C889E9B96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638" y="9195959"/>
            <a:ext cx="5397709" cy="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389</Words>
  <Application>Microsoft Macintosh PowerPoint</Application>
  <PresentationFormat>Custom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Salcedo Gomez, Alan</dc:creator>
  <cp:lastModifiedBy>Salcedo Gomez, Alan</cp:lastModifiedBy>
  <cp:revision>32</cp:revision>
  <dcterms:created xsi:type="dcterms:W3CDTF">2022-05-31T17:45:54Z</dcterms:created>
  <dcterms:modified xsi:type="dcterms:W3CDTF">2022-06-08T18:44:58Z</dcterms:modified>
</cp:coreProperties>
</file>