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22"/>
  </p:notesMasterIdLst>
  <p:sldIdLst>
    <p:sldId id="256" r:id="rId2"/>
    <p:sldId id="259" r:id="rId3"/>
    <p:sldId id="269" r:id="rId4"/>
    <p:sldId id="258" r:id="rId5"/>
    <p:sldId id="261" r:id="rId6"/>
    <p:sldId id="262" r:id="rId7"/>
    <p:sldId id="268" r:id="rId8"/>
    <p:sldId id="257" r:id="rId9"/>
    <p:sldId id="263" r:id="rId10"/>
    <p:sldId id="266" r:id="rId11"/>
    <p:sldId id="275" r:id="rId12"/>
    <p:sldId id="264" r:id="rId13"/>
    <p:sldId id="270" r:id="rId14"/>
    <p:sldId id="271" r:id="rId15"/>
    <p:sldId id="265" r:id="rId16"/>
    <p:sldId id="267" r:id="rId17"/>
    <p:sldId id="272" r:id="rId18"/>
    <p:sldId id="273" r:id="rId19"/>
    <p:sldId id="274" r:id="rId20"/>
    <p:sldId id="276" r:id="rId21"/>
  </p:sldIdLst>
  <p:sldSz cx="10799763" cy="107997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883"/>
    <p:restoredTop sz="94925"/>
  </p:normalViewPr>
  <p:slideViewPr>
    <p:cSldViewPr snapToGrid="0" snapToObjects="1">
      <p:cViewPr>
        <p:scale>
          <a:sx n="140" d="100"/>
          <a:sy n="140" d="100"/>
        </p:scale>
        <p:origin x="640" y="-9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A8A9FC-B49C-AA44-A4C5-1C492F3B9875}" type="datetimeFigureOut">
              <a:rPr lang="en-MX" smtClean="0"/>
              <a:t>29/08/22</a:t>
            </a:fld>
            <a:endParaRPr lang="en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2773B-9CF4-5E4B-95EE-6370BA9F1EB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447866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2773B-9CF4-5E4B-95EE-6370BA9F1EB5}" type="slidenum">
              <a:rPr lang="en-MX" smtClean="0"/>
              <a:t>15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124175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9982" y="1767462"/>
            <a:ext cx="9179799" cy="3759917"/>
          </a:xfrm>
        </p:spPr>
        <p:txBody>
          <a:bodyPr anchor="b"/>
          <a:lstStyle>
            <a:lvl1pPr algn="ctr">
              <a:defRPr sz="708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972" y="5672376"/>
            <a:ext cx="8099822" cy="2607442"/>
          </a:xfrm>
        </p:spPr>
        <p:txBody>
          <a:bodyPr/>
          <a:lstStyle>
            <a:lvl1pPr marL="0" indent="0" algn="ctr">
              <a:buNone/>
              <a:defRPr sz="2835"/>
            </a:lvl1pPr>
            <a:lvl2pPr marL="539999" indent="0" algn="ctr">
              <a:buNone/>
              <a:defRPr sz="2362"/>
            </a:lvl2pPr>
            <a:lvl3pPr marL="1079998" indent="0" algn="ctr">
              <a:buNone/>
              <a:defRPr sz="2126"/>
            </a:lvl3pPr>
            <a:lvl4pPr marL="1619997" indent="0" algn="ctr">
              <a:buNone/>
              <a:defRPr sz="1890"/>
            </a:lvl4pPr>
            <a:lvl5pPr marL="2159996" indent="0" algn="ctr">
              <a:buNone/>
              <a:defRPr sz="1890"/>
            </a:lvl5pPr>
            <a:lvl6pPr marL="2699995" indent="0" algn="ctr">
              <a:buNone/>
              <a:defRPr sz="1890"/>
            </a:lvl6pPr>
            <a:lvl7pPr marL="3239994" indent="0" algn="ctr">
              <a:buNone/>
              <a:defRPr sz="1890"/>
            </a:lvl7pPr>
            <a:lvl8pPr marL="3779992" indent="0" algn="ctr">
              <a:buNone/>
              <a:defRPr sz="1890"/>
            </a:lvl8pPr>
            <a:lvl9pPr marL="4319991" indent="0" algn="ctr">
              <a:buNone/>
              <a:defRPr sz="189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8E2B-2EDC-6E45-BFCE-A043BAE563D2}" type="datetimeFigureOut">
              <a:rPr lang="en-MX" smtClean="0"/>
              <a:t>29/08/22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2BFD-D704-944C-A25A-6D94B387EC5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889902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8E2B-2EDC-6E45-BFCE-A043BAE563D2}" type="datetimeFigureOut">
              <a:rPr lang="en-MX" smtClean="0"/>
              <a:t>29/08/22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2BFD-D704-944C-A25A-6D94B387EC5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131232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28582" y="574987"/>
            <a:ext cx="2328699" cy="9152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484" y="574987"/>
            <a:ext cx="6851100" cy="9152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8E2B-2EDC-6E45-BFCE-A043BAE563D2}" type="datetimeFigureOut">
              <a:rPr lang="en-MX" smtClean="0"/>
              <a:t>29/08/22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2BFD-D704-944C-A25A-6D94B387EC5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878575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8E2B-2EDC-6E45-BFCE-A043BAE563D2}" type="datetimeFigureOut">
              <a:rPr lang="en-MX" smtClean="0"/>
              <a:t>29/08/22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2BFD-D704-944C-A25A-6D94B387EC5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573359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59" y="2692446"/>
            <a:ext cx="9314796" cy="4492401"/>
          </a:xfrm>
        </p:spPr>
        <p:txBody>
          <a:bodyPr anchor="b"/>
          <a:lstStyle>
            <a:lvl1pPr>
              <a:defRPr sz="708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859" y="7227347"/>
            <a:ext cx="9314796" cy="2362447"/>
          </a:xfrm>
        </p:spPr>
        <p:txBody>
          <a:bodyPr/>
          <a:lstStyle>
            <a:lvl1pPr marL="0" indent="0">
              <a:buNone/>
              <a:defRPr sz="2835">
                <a:solidFill>
                  <a:schemeClr val="tx1"/>
                </a:solidFill>
              </a:defRPr>
            </a:lvl1pPr>
            <a:lvl2pPr marL="539999" indent="0">
              <a:buNone/>
              <a:defRPr sz="2362">
                <a:solidFill>
                  <a:schemeClr val="tx1">
                    <a:tint val="75000"/>
                  </a:schemeClr>
                </a:solidFill>
              </a:defRPr>
            </a:lvl2pPr>
            <a:lvl3pPr marL="1079998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3pPr>
            <a:lvl4pPr marL="1619997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4pPr>
            <a:lvl5pPr marL="2159996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5pPr>
            <a:lvl6pPr marL="2699995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6pPr>
            <a:lvl7pPr marL="3239994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7pPr>
            <a:lvl8pPr marL="3779992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8pPr>
            <a:lvl9pPr marL="4319991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8E2B-2EDC-6E45-BFCE-A043BAE563D2}" type="datetimeFigureOut">
              <a:rPr lang="en-MX" smtClean="0"/>
              <a:t>29/08/22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2BFD-D704-944C-A25A-6D94B387EC5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715461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485" y="2874937"/>
            <a:ext cx="4589899" cy="6852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7381" y="2874937"/>
            <a:ext cx="4589899" cy="6852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8E2B-2EDC-6E45-BFCE-A043BAE563D2}" type="datetimeFigureOut">
              <a:rPr lang="en-MX" smtClean="0"/>
              <a:t>29/08/22</a:t>
            </a:fld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2BFD-D704-944C-A25A-6D94B387EC5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82858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574992"/>
            <a:ext cx="9314796" cy="208745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892" y="2647445"/>
            <a:ext cx="4568805" cy="1297471"/>
          </a:xfrm>
        </p:spPr>
        <p:txBody>
          <a:bodyPr anchor="b"/>
          <a:lstStyle>
            <a:lvl1pPr marL="0" indent="0">
              <a:buNone/>
              <a:defRPr sz="2835" b="1"/>
            </a:lvl1pPr>
            <a:lvl2pPr marL="539999" indent="0">
              <a:buNone/>
              <a:defRPr sz="2362" b="1"/>
            </a:lvl2pPr>
            <a:lvl3pPr marL="1079998" indent="0">
              <a:buNone/>
              <a:defRPr sz="2126" b="1"/>
            </a:lvl3pPr>
            <a:lvl4pPr marL="1619997" indent="0">
              <a:buNone/>
              <a:defRPr sz="1890" b="1"/>
            </a:lvl4pPr>
            <a:lvl5pPr marL="2159996" indent="0">
              <a:buNone/>
              <a:defRPr sz="1890" b="1"/>
            </a:lvl5pPr>
            <a:lvl6pPr marL="2699995" indent="0">
              <a:buNone/>
              <a:defRPr sz="1890" b="1"/>
            </a:lvl6pPr>
            <a:lvl7pPr marL="3239994" indent="0">
              <a:buNone/>
              <a:defRPr sz="1890" b="1"/>
            </a:lvl7pPr>
            <a:lvl8pPr marL="3779992" indent="0">
              <a:buNone/>
              <a:defRPr sz="1890" b="1"/>
            </a:lvl8pPr>
            <a:lvl9pPr marL="4319991" indent="0">
              <a:buNone/>
              <a:defRPr sz="189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892" y="3944916"/>
            <a:ext cx="4568805" cy="58023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67381" y="2647445"/>
            <a:ext cx="4591306" cy="1297471"/>
          </a:xfrm>
        </p:spPr>
        <p:txBody>
          <a:bodyPr anchor="b"/>
          <a:lstStyle>
            <a:lvl1pPr marL="0" indent="0">
              <a:buNone/>
              <a:defRPr sz="2835" b="1"/>
            </a:lvl1pPr>
            <a:lvl2pPr marL="539999" indent="0">
              <a:buNone/>
              <a:defRPr sz="2362" b="1"/>
            </a:lvl2pPr>
            <a:lvl3pPr marL="1079998" indent="0">
              <a:buNone/>
              <a:defRPr sz="2126" b="1"/>
            </a:lvl3pPr>
            <a:lvl4pPr marL="1619997" indent="0">
              <a:buNone/>
              <a:defRPr sz="1890" b="1"/>
            </a:lvl4pPr>
            <a:lvl5pPr marL="2159996" indent="0">
              <a:buNone/>
              <a:defRPr sz="1890" b="1"/>
            </a:lvl5pPr>
            <a:lvl6pPr marL="2699995" indent="0">
              <a:buNone/>
              <a:defRPr sz="1890" b="1"/>
            </a:lvl6pPr>
            <a:lvl7pPr marL="3239994" indent="0">
              <a:buNone/>
              <a:defRPr sz="1890" b="1"/>
            </a:lvl7pPr>
            <a:lvl8pPr marL="3779992" indent="0">
              <a:buNone/>
              <a:defRPr sz="1890" b="1"/>
            </a:lvl8pPr>
            <a:lvl9pPr marL="4319991" indent="0">
              <a:buNone/>
              <a:defRPr sz="189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7381" y="3944916"/>
            <a:ext cx="4591306" cy="58023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8E2B-2EDC-6E45-BFCE-A043BAE563D2}" type="datetimeFigureOut">
              <a:rPr lang="en-MX" smtClean="0"/>
              <a:t>29/08/22</a:t>
            </a:fld>
            <a:endParaRPr lang="en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2BFD-D704-944C-A25A-6D94B387EC5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880343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8E2B-2EDC-6E45-BFCE-A043BAE563D2}" type="datetimeFigureOut">
              <a:rPr lang="en-MX" smtClean="0"/>
              <a:t>29/08/22</a:t>
            </a:fld>
            <a:endParaRPr lang="en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2BFD-D704-944C-A25A-6D94B387EC5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789316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8E2B-2EDC-6E45-BFCE-A043BAE563D2}" type="datetimeFigureOut">
              <a:rPr lang="en-MX" smtClean="0"/>
              <a:t>29/08/22</a:t>
            </a:fld>
            <a:endParaRPr lang="en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2BFD-D704-944C-A25A-6D94B387EC5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07167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719986"/>
            <a:ext cx="3483205" cy="2519945"/>
          </a:xfrm>
        </p:spPr>
        <p:txBody>
          <a:bodyPr anchor="b"/>
          <a:lstStyle>
            <a:lvl1pPr>
              <a:defRPr sz="37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1306" y="1554968"/>
            <a:ext cx="5467380" cy="7674832"/>
          </a:xfrm>
        </p:spPr>
        <p:txBody>
          <a:bodyPr/>
          <a:lstStyle>
            <a:lvl1pPr>
              <a:defRPr sz="3780"/>
            </a:lvl1pPr>
            <a:lvl2pPr>
              <a:defRPr sz="3307"/>
            </a:lvl2pPr>
            <a:lvl3pPr>
              <a:defRPr sz="2835"/>
            </a:lvl3pPr>
            <a:lvl4pPr>
              <a:defRPr sz="2362"/>
            </a:lvl4pPr>
            <a:lvl5pPr>
              <a:defRPr sz="2362"/>
            </a:lvl5pPr>
            <a:lvl6pPr>
              <a:defRPr sz="2362"/>
            </a:lvl6pPr>
            <a:lvl7pPr>
              <a:defRPr sz="2362"/>
            </a:lvl7pPr>
            <a:lvl8pPr>
              <a:defRPr sz="2362"/>
            </a:lvl8pPr>
            <a:lvl9pPr>
              <a:defRPr sz="236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0" y="3239931"/>
            <a:ext cx="3483205" cy="6002369"/>
          </a:xfrm>
        </p:spPr>
        <p:txBody>
          <a:bodyPr/>
          <a:lstStyle>
            <a:lvl1pPr marL="0" indent="0">
              <a:buNone/>
              <a:defRPr sz="1890"/>
            </a:lvl1pPr>
            <a:lvl2pPr marL="539999" indent="0">
              <a:buNone/>
              <a:defRPr sz="1654"/>
            </a:lvl2pPr>
            <a:lvl3pPr marL="1079998" indent="0">
              <a:buNone/>
              <a:defRPr sz="1417"/>
            </a:lvl3pPr>
            <a:lvl4pPr marL="1619997" indent="0">
              <a:buNone/>
              <a:defRPr sz="1181"/>
            </a:lvl4pPr>
            <a:lvl5pPr marL="2159996" indent="0">
              <a:buNone/>
              <a:defRPr sz="1181"/>
            </a:lvl5pPr>
            <a:lvl6pPr marL="2699995" indent="0">
              <a:buNone/>
              <a:defRPr sz="1181"/>
            </a:lvl6pPr>
            <a:lvl7pPr marL="3239994" indent="0">
              <a:buNone/>
              <a:defRPr sz="1181"/>
            </a:lvl7pPr>
            <a:lvl8pPr marL="3779992" indent="0">
              <a:buNone/>
              <a:defRPr sz="1181"/>
            </a:lvl8pPr>
            <a:lvl9pPr marL="4319991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8E2B-2EDC-6E45-BFCE-A043BAE563D2}" type="datetimeFigureOut">
              <a:rPr lang="en-MX" smtClean="0"/>
              <a:t>29/08/22</a:t>
            </a:fld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2BFD-D704-944C-A25A-6D94B387EC5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234992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719986"/>
            <a:ext cx="3483205" cy="2519945"/>
          </a:xfrm>
        </p:spPr>
        <p:txBody>
          <a:bodyPr anchor="b"/>
          <a:lstStyle>
            <a:lvl1pPr>
              <a:defRPr sz="37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91306" y="1554968"/>
            <a:ext cx="5467380" cy="7674832"/>
          </a:xfrm>
        </p:spPr>
        <p:txBody>
          <a:bodyPr anchor="t"/>
          <a:lstStyle>
            <a:lvl1pPr marL="0" indent="0">
              <a:buNone/>
              <a:defRPr sz="3780"/>
            </a:lvl1pPr>
            <a:lvl2pPr marL="539999" indent="0">
              <a:buNone/>
              <a:defRPr sz="3307"/>
            </a:lvl2pPr>
            <a:lvl3pPr marL="1079998" indent="0">
              <a:buNone/>
              <a:defRPr sz="2835"/>
            </a:lvl3pPr>
            <a:lvl4pPr marL="1619997" indent="0">
              <a:buNone/>
              <a:defRPr sz="2362"/>
            </a:lvl4pPr>
            <a:lvl5pPr marL="2159996" indent="0">
              <a:buNone/>
              <a:defRPr sz="2362"/>
            </a:lvl5pPr>
            <a:lvl6pPr marL="2699995" indent="0">
              <a:buNone/>
              <a:defRPr sz="2362"/>
            </a:lvl6pPr>
            <a:lvl7pPr marL="3239994" indent="0">
              <a:buNone/>
              <a:defRPr sz="2362"/>
            </a:lvl7pPr>
            <a:lvl8pPr marL="3779992" indent="0">
              <a:buNone/>
              <a:defRPr sz="2362"/>
            </a:lvl8pPr>
            <a:lvl9pPr marL="4319991" indent="0">
              <a:buNone/>
              <a:defRPr sz="2362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0" y="3239931"/>
            <a:ext cx="3483205" cy="6002369"/>
          </a:xfrm>
        </p:spPr>
        <p:txBody>
          <a:bodyPr/>
          <a:lstStyle>
            <a:lvl1pPr marL="0" indent="0">
              <a:buNone/>
              <a:defRPr sz="1890"/>
            </a:lvl1pPr>
            <a:lvl2pPr marL="539999" indent="0">
              <a:buNone/>
              <a:defRPr sz="1654"/>
            </a:lvl2pPr>
            <a:lvl3pPr marL="1079998" indent="0">
              <a:buNone/>
              <a:defRPr sz="1417"/>
            </a:lvl3pPr>
            <a:lvl4pPr marL="1619997" indent="0">
              <a:buNone/>
              <a:defRPr sz="1181"/>
            </a:lvl4pPr>
            <a:lvl5pPr marL="2159996" indent="0">
              <a:buNone/>
              <a:defRPr sz="1181"/>
            </a:lvl5pPr>
            <a:lvl6pPr marL="2699995" indent="0">
              <a:buNone/>
              <a:defRPr sz="1181"/>
            </a:lvl6pPr>
            <a:lvl7pPr marL="3239994" indent="0">
              <a:buNone/>
              <a:defRPr sz="1181"/>
            </a:lvl7pPr>
            <a:lvl8pPr marL="3779992" indent="0">
              <a:buNone/>
              <a:defRPr sz="1181"/>
            </a:lvl8pPr>
            <a:lvl9pPr marL="4319991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8E2B-2EDC-6E45-BFCE-A043BAE563D2}" type="datetimeFigureOut">
              <a:rPr lang="en-MX" smtClean="0"/>
              <a:t>29/08/22</a:t>
            </a:fld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2BFD-D704-944C-A25A-6D94B387EC5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219562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2484" y="574992"/>
            <a:ext cx="9314796" cy="2087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84" y="2874937"/>
            <a:ext cx="9314796" cy="6852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485" y="10009785"/>
            <a:ext cx="2429947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08E2B-2EDC-6E45-BFCE-A043BAE563D2}" type="datetimeFigureOut">
              <a:rPr lang="en-MX" smtClean="0"/>
              <a:t>29/08/22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77422" y="10009785"/>
            <a:ext cx="3644920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7332" y="10009785"/>
            <a:ext cx="2429947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52BFD-D704-944C-A25A-6D94B387EC5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884235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1079998" rtl="0" eaLnBrk="1" latinLnBrk="0" hangingPunct="1">
        <a:lnSpc>
          <a:spcPct val="90000"/>
        </a:lnSpc>
        <a:spcBef>
          <a:spcPct val="0"/>
        </a:spcBef>
        <a:buNone/>
        <a:defRPr sz="519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99" indent="-269999" algn="l" defTabSz="1079998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98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2pPr>
      <a:lvl3pPr marL="1349997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996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995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994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993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992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991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99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98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997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996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995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994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992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991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9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F59393A3-09BB-869A-F23C-79676DFA97FF}"/>
              </a:ext>
            </a:extLst>
          </p:cNvPr>
          <p:cNvSpPr txBox="1"/>
          <p:nvPr/>
        </p:nvSpPr>
        <p:spPr>
          <a:xfrm>
            <a:off x="4207269" y="560750"/>
            <a:ext cx="2385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sz="3200" b="1" dirty="0"/>
              <a:t>Introduction</a:t>
            </a:r>
          </a:p>
        </p:txBody>
      </p:sp>
      <p:pic>
        <p:nvPicPr>
          <p:cNvPr id="19" name="Picture 18" descr="Shape, polygon&#10;&#10;Description automatically generated">
            <a:extLst>
              <a:ext uri="{FF2B5EF4-FFF2-40B4-BE49-F238E27FC236}">
                <a16:creationId xmlns:a16="http://schemas.microsoft.com/office/drawing/2014/main" id="{B42387AE-A164-AA4B-0A03-860B3A600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001" y="1337742"/>
            <a:ext cx="7259759" cy="34366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A26B32-C751-F486-63D8-0C8498276691}"/>
              </a:ext>
            </a:extLst>
          </p:cNvPr>
          <p:cNvSpPr txBox="1"/>
          <p:nvPr/>
        </p:nvSpPr>
        <p:spPr>
          <a:xfrm>
            <a:off x="1375593" y="5105897"/>
            <a:ext cx="8735275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MX" sz="2000" b="1" dirty="0"/>
              <a:t>Currently, simulations are done with ARA bicone submerged in a column of ice of about the ARA’s dimensions (less than 10 times ARA’s lenght). </a:t>
            </a:r>
            <a:br>
              <a:rPr lang="en-MX" sz="2000" b="1" dirty="0"/>
            </a:br>
            <a:endParaRPr lang="en-MX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X" sz="2000" b="1" dirty="0"/>
              <a:t>ARA detects frequencies of 150 MHz - 850 MHz. This gives: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X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X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X" sz="2000" b="1" dirty="0"/>
          </a:p>
          <a:p>
            <a:r>
              <a:rPr lang="en-US" sz="2000" b="1" dirty="0"/>
              <a:t>	H</a:t>
            </a:r>
            <a:r>
              <a:rPr lang="en-MX" sz="2000" b="1" dirty="0"/>
              <a:t>ere, 1.5 is the used index of refraction for ice.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X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X" sz="2000" b="1" dirty="0"/>
              <a:t>For our calculations we want:</a:t>
            </a:r>
            <a:br>
              <a:rPr lang="en-MX" sz="2000" b="1" dirty="0"/>
            </a:br>
            <a:br>
              <a:rPr lang="en-MX" sz="2000" b="1" dirty="0"/>
            </a:br>
            <a:endParaRPr lang="en-MX" sz="2000" b="1" dirty="0"/>
          </a:p>
          <a:p>
            <a:br>
              <a:rPr lang="en-MX" sz="2000" b="1" dirty="0"/>
            </a:br>
            <a:r>
              <a:rPr lang="en-MX" sz="2000" b="1" dirty="0"/>
              <a:t>where d is the distance to the source. </a:t>
            </a:r>
            <a:br>
              <a:rPr lang="en-MX" sz="2400" b="1" dirty="0"/>
            </a:br>
            <a:br>
              <a:rPr lang="en-MX" sz="2400" b="1" dirty="0"/>
            </a:br>
            <a:endParaRPr lang="en-MX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X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B0183FA-437D-22EF-16BE-68FA75E936BF}"/>
                  </a:ext>
                </a:extLst>
              </p:cNvPr>
              <p:cNvSpPr txBox="1"/>
              <p:nvPr/>
            </p:nvSpPr>
            <p:spPr>
              <a:xfrm>
                <a:off x="3394872" y="6554742"/>
                <a:ext cx="4010009" cy="6049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MX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MX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𝑙𝑎𝑟𝑔𝑒𝑠𝑡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1.5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(150 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≈1.3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MX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B0183FA-437D-22EF-16BE-68FA75E936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4872" y="6554742"/>
                <a:ext cx="4010009" cy="604974"/>
              </a:xfrm>
              <a:prstGeom prst="rect">
                <a:avLst/>
              </a:prstGeom>
              <a:blipFill>
                <a:blip r:embed="rId3"/>
                <a:stretch>
                  <a:fillRect l="-946" t="-4167" b="-18750"/>
                </a:stretch>
              </a:blipFill>
            </p:spPr>
            <p:txBody>
              <a:bodyPr/>
              <a:lstStyle/>
              <a:p>
                <a:r>
                  <a:rPr lang="en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6E3732-D575-8DB3-DAB7-272CD0972F6F}"/>
                  </a:ext>
                </a:extLst>
              </p:cNvPr>
              <p:cNvSpPr txBox="1"/>
              <p:nvPr/>
            </p:nvSpPr>
            <p:spPr>
              <a:xfrm>
                <a:off x="4769698" y="8447484"/>
                <a:ext cx="1655518" cy="5341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MX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MX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MX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𝑙𝑎𝑟𝑔𝑒𝑠𝑡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~ 1/10 </m:t>
                      </m:r>
                    </m:oMath>
                  </m:oMathPara>
                </a14:m>
                <a:endParaRPr lang="en-MX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6E3732-D575-8DB3-DAB7-272CD0972F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9698" y="8447484"/>
                <a:ext cx="1655518" cy="534185"/>
              </a:xfrm>
              <a:prstGeom prst="rect">
                <a:avLst/>
              </a:prstGeom>
              <a:blipFill>
                <a:blip r:embed="rId4"/>
                <a:stretch>
                  <a:fillRect l="-2290" t="-2326" r="-5344" b="-27907"/>
                </a:stretch>
              </a:blipFill>
            </p:spPr>
            <p:txBody>
              <a:bodyPr/>
              <a:lstStyle/>
              <a:p>
                <a:r>
                  <a:rPr lang="en-MX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4713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2E35530-FDF6-3465-E7B7-9C967392F0B1}"/>
              </a:ext>
            </a:extLst>
          </p:cNvPr>
          <p:cNvSpPr txBox="1"/>
          <p:nvPr/>
        </p:nvSpPr>
        <p:spPr>
          <a:xfrm>
            <a:off x="1609427" y="1136817"/>
            <a:ext cx="7580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sz="3200" b="1" dirty="0"/>
              <a:t>Gain Patterns – Ice vs Air w/ </a:t>
            </a:r>
            <a:r>
              <a:rPr lang="en-MX" sz="3200" b="1" dirty="0">
                <a:solidFill>
                  <a:srgbClr val="FF0000"/>
                </a:solidFill>
              </a:rPr>
              <a:t>7</a:t>
            </a:r>
            <a:r>
              <a:rPr lang="en-MX" sz="3200" b="1" dirty="0"/>
              <a:t> </a:t>
            </a:r>
            <a:r>
              <a:rPr lang="en-MX" sz="3200" b="1" dirty="0">
                <a:solidFill>
                  <a:srgbClr val="FF0000"/>
                </a:solidFill>
              </a:rPr>
              <a:t>m radii shells</a:t>
            </a:r>
            <a:r>
              <a:rPr lang="en-MX" sz="3200" b="1" dirty="0"/>
              <a:t> </a:t>
            </a:r>
          </a:p>
        </p:txBody>
      </p:sp>
      <p:pic>
        <p:nvPicPr>
          <p:cNvPr id="9" name="Picture 8" descr="Chart, radar chart&#10;&#10;Description automatically generated">
            <a:extLst>
              <a:ext uri="{FF2B5EF4-FFF2-40B4-BE49-F238E27FC236}">
                <a16:creationId xmlns:a16="http://schemas.microsoft.com/office/drawing/2014/main" id="{69675C91-F612-9EAE-E393-5A50A2E03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0867" y="3206188"/>
            <a:ext cx="5588948" cy="4471158"/>
          </a:xfrm>
          <a:prstGeom prst="rect">
            <a:avLst/>
          </a:prstGeom>
        </p:spPr>
      </p:pic>
      <p:pic>
        <p:nvPicPr>
          <p:cNvPr id="11" name="Picture 10" descr="Chart, radar chart&#10;&#10;Description automatically generated">
            <a:extLst>
              <a:ext uri="{FF2B5EF4-FFF2-40B4-BE49-F238E27FC236}">
                <a16:creationId xmlns:a16="http://schemas.microsoft.com/office/drawing/2014/main" id="{9DAB7A80-45FC-40CE-2261-4DC5632B6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96" y="3177543"/>
            <a:ext cx="5588948" cy="447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43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2E35530-FDF6-3465-E7B7-9C967392F0B1}"/>
              </a:ext>
            </a:extLst>
          </p:cNvPr>
          <p:cNvSpPr txBox="1"/>
          <p:nvPr/>
        </p:nvSpPr>
        <p:spPr>
          <a:xfrm>
            <a:off x="1497128" y="1137114"/>
            <a:ext cx="7805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sz="3200" b="1" dirty="0"/>
              <a:t>Gain Patterns – Ice vs Air w/ </a:t>
            </a:r>
            <a:r>
              <a:rPr lang="en-MX" sz="3200" b="1" dirty="0">
                <a:solidFill>
                  <a:srgbClr val="FF0000"/>
                </a:solidFill>
              </a:rPr>
              <a:t>10</a:t>
            </a:r>
            <a:r>
              <a:rPr lang="en-MX" sz="3200" b="1" dirty="0"/>
              <a:t> </a:t>
            </a:r>
            <a:r>
              <a:rPr lang="en-MX" sz="3200" b="1" dirty="0">
                <a:solidFill>
                  <a:srgbClr val="FF0000"/>
                </a:solidFill>
              </a:rPr>
              <a:t>m radii shells</a:t>
            </a:r>
            <a:r>
              <a:rPr lang="en-MX" sz="3200" b="1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26DC62-CE41-B8A4-3C49-85F05BAC2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798" y="3076488"/>
            <a:ext cx="5870965" cy="4696772"/>
          </a:xfrm>
          <a:prstGeom prst="rect">
            <a:avLst/>
          </a:prstGeom>
        </p:spPr>
      </p:pic>
      <p:pic>
        <p:nvPicPr>
          <p:cNvPr id="4" name="Picture 3" descr="Chart, radar chart&#10;&#10;Description automatically generated">
            <a:extLst>
              <a:ext uri="{FF2B5EF4-FFF2-40B4-BE49-F238E27FC236}">
                <a16:creationId xmlns:a16="http://schemas.microsoft.com/office/drawing/2014/main" id="{45EF66E2-F0A3-DC7C-A1DC-CB90D438F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51495"/>
            <a:ext cx="5870965" cy="46967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CFE2DE7-9F5C-6AA8-AF0F-74ADA47C9876}"/>
              </a:ext>
            </a:extLst>
          </p:cNvPr>
          <p:cNvSpPr txBox="1"/>
          <p:nvPr/>
        </p:nvSpPr>
        <p:spPr>
          <a:xfrm>
            <a:off x="232249" y="22953"/>
            <a:ext cx="149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b="1" dirty="0">
                <a:solidFill>
                  <a:srgbClr val="FF0000"/>
                </a:solidFill>
              </a:rPr>
              <a:t>New Slide!</a:t>
            </a:r>
          </a:p>
        </p:txBody>
      </p:sp>
    </p:spTree>
    <p:extLst>
      <p:ext uri="{BB962C8B-B14F-4D97-AF65-F5344CB8AC3E}">
        <p14:creationId xmlns:p14="http://schemas.microsoft.com/office/powerpoint/2010/main" val="3378592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F59393A3-09BB-869A-F23C-79676DFA97FF}"/>
              </a:ext>
            </a:extLst>
          </p:cNvPr>
          <p:cNvSpPr txBox="1"/>
          <p:nvPr/>
        </p:nvSpPr>
        <p:spPr>
          <a:xfrm>
            <a:off x="978816" y="4726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sz="3200" b="1" dirty="0"/>
              <a:t>Gain Patterns – Air + Ice Shells w/ different shell radii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77EC20-2490-C1AF-3F4F-BB0329C75128}"/>
              </a:ext>
            </a:extLst>
          </p:cNvPr>
          <p:cNvSpPr txBox="1"/>
          <p:nvPr/>
        </p:nvSpPr>
        <p:spPr>
          <a:xfrm>
            <a:off x="6904383" y="1054698"/>
            <a:ext cx="3323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sz="2400" b="1" dirty="0">
                <a:solidFill>
                  <a:srgbClr val="FF0000"/>
                </a:solidFill>
              </a:rPr>
              <a:t>@ 800 MHz vs 200 MHz</a:t>
            </a:r>
          </a:p>
        </p:txBody>
      </p:sp>
      <p:pic>
        <p:nvPicPr>
          <p:cNvPr id="21" name="Picture 20" descr="Chart, radar chart&#10;&#10;Description automatically generated">
            <a:extLst>
              <a:ext uri="{FF2B5EF4-FFF2-40B4-BE49-F238E27FC236}">
                <a16:creationId xmlns:a16="http://schemas.microsoft.com/office/drawing/2014/main" id="{B8C26104-2387-0B21-87B6-66336BCBF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089" y="1614354"/>
            <a:ext cx="3642446" cy="2913957"/>
          </a:xfrm>
          <a:prstGeom prst="rect">
            <a:avLst/>
          </a:prstGeom>
        </p:spPr>
      </p:pic>
      <p:pic>
        <p:nvPicPr>
          <p:cNvPr id="24" name="Picture 23" descr="Chart, radar chart&#10;&#10;Description automatically generated">
            <a:extLst>
              <a:ext uri="{FF2B5EF4-FFF2-40B4-BE49-F238E27FC236}">
                <a16:creationId xmlns:a16="http://schemas.microsoft.com/office/drawing/2014/main" id="{CB2E1EBF-3E69-FC9E-CF06-DA12F94AE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879" y="1666256"/>
            <a:ext cx="3642447" cy="2913957"/>
          </a:xfrm>
          <a:prstGeom prst="rect">
            <a:avLst/>
          </a:prstGeom>
        </p:spPr>
      </p:pic>
      <p:pic>
        <p:nvPicPr>
          <p:cNvPr id="26" name="Picture 25" descr="Chart, radar chart&#10;&#10;Description automatically generated">
            <a:extLst>
              <a:ext uri="{FF2B5EF4-FFF2-40B4-BE49-F238E27FC236}">
                <a16:creationId xmlns:a16="http://schemas.microsoft.com/office/drawing/2014/main" id="{44B0AA1E-AA6A-1D91-F62B-D6C223E64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3880" y="4632116"/>
            <a:ext cx="3642446" cy="2913957"/>
          </a:xfrm>
          <a:prstGeom prst="rect">
            <a:avLst/>
          </a:prstGeom>
        </p:spPr>
      </p:pic>
      <p:pic>
        <p:nvPicPr>
          <p:cNvPr id="27" name="Picture 26" descr="Chart, radar chart&#10;&#10;Description automatically generated">
            <a:extLst>
              <a:ext uri="{FF2B5EF4-FFF2-40B4-BE49-F238E27FC236}">
                <a16:creationId xmlns:a16="http://schemas.microsoft.com/office/drawing/2014/main" id="{C02F3376-8E7B-81C7-B686-2BE74AB126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3880" y="7546072"/>
            <a:ext cx="3642446" cy="2913957"/>
          </a:xfrm>
          <a:prstGeom prst="rect">
            <a:avLst/>
          </a:prstGeom>
        </p:spPr>
      </p:pic>
      <p:pic>
        <p:nvPicPr>
          <p:cNvPr id="28" name="Picture 27" descr="Chart, radar chart&#10;&#10;Description automatically generated">
            <a:extLst>
              <a:ext uri="{FF2B5EF4-FFF2-40B4-BE49-F238E27FC236}">
                <a16:creationId xmlns:a16="http://schemas.microsoft.com/office/drawing/2014/main" id="{0BC48F88-AEC2-56EF-E8D9-CD94BBAE31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7435" y="7546073"/>
            <a:ext cx="3642446" cy="2913957"/>
          </a:xfrm>
          <a:prstGeom prst="rect">
            <a:avLst/>
          </a:prstGeom>
        </p:spPr>
      </p:pic>
      <p:pic>
        <p:nvPicPr>
          <p:cNvPr id="29" name="Picture 28" descr="Chart, radar chart&#10;&#10;Description automatically generated">
            <a:extLst>
              <a:ext uri="{FF2B5EF4-FFF2-40B4-BE49-F238E27FC236}">
                <a16:creationId xmlns:a16="http://schemas.microsoft.com/office/drawing/2014/main" id="{6C56B347-BE27-4EAA-DFBE-6E09866AA6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7089" y="4632116"/>
            <a:ext cx="3642446" cy="291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47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F59393A3-09BB-869A-F23C-79676DFA97FF}"/>
              </a:ext>
            </a:extLst>
          </p:cNvPr>
          <p:cNvSpPr txBox="1"/>
          <p:nvPr/>
        </p:nvSpPr>
        <p:spPr>
          <a:xfrm>
            <a:off x="978816" y="4726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sz="3200" b="1" dirty="0"/>
              <a:t>Gain Patterns – Air + Ice Shells w/ different shell radii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77EC20-2490-C1AF-3F4F-BB0329C75128}"/>
              </a:ext>
            </a:extLst>
          </p:cNvPr>
          <p:cNvSpPr txBox="1"/>
          <p:nvPr/>
        </p:nvSpPr>
        <p:spPr>
          <a:xfrm>
            <a:off x="6904383" y="1054698"/>
            <a:ext cx="3323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sz="2400" b="1" dirty="0">
                <a:solidFill>
                  <a:srgbClr val="FF0000"/>
                </a:solidFill>
              </a:rPr>
              <a:t>@ 800 MHz vs 200 MHz</a:t>
            </a:r>
          </a:p>
        </p:txBody>
      </p:sp>
      <p:pic>
        <p:nvPicPr>
          <p:cNvPr id="9" name="Picture 8" descr="Chart, radar chart&#10;&#10;Description automatically generated">
            <a:extLst>
              <a:ext uri="{FF2B5EF4-FFF2-40B4-BE49-F238E27FC236}">
                <a16:creationId xmlns:a16="http://schemas.microsoft.com/office/drawing/2014/main" id="{C864DA32-D248-9EA1-7F7C-84B8049A1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878" y="1969451"/>
            <a:ext cx="3642448" cy="2913958"/>
          </a:xfrm>
          <a:prstGeom prst="rect">
            <a:avLst/>
          </a:prstGeom>
        </p:spPr>
      </p:pic>
      <p:pic>
        <p:nvPicPr>
          <p:cNvPr id="11" name="Picture 10" descr="Chart, radar chart&#10;&#10;Description automatically generated">
            <a:extLst>
              <a:ext uri="{FF2B5EF4-FFF2-40B4-BE49-F238E27FC236}">
                <a16:creationId xmlns:a16="http://schemas.microsoft.com/office/drawing/2014/main" id="{8130BD93-1063-6423-E887-B31ADF165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878" y="4757762"/>
            <a:ext cx="3642448" cy="2913958"/>
          </a:xfrm>
          <a:prstGeom prst="rect">
            <a:avLst/>
          </a:prstGeom>
        </p:spPr>
      </p:pic>
      <p:pic>
        <p:nvPicPr>
          <p:cNvPr id="13" name="Picture 12" descr="Chart, radar chart&#10;&#10;Description automatically generated">
            <a:extLst>
              <a:ext uri="{FF2B5EF4-FFF2-40B4-BE49-F238E27FC236}">
                <a16:creationId xmlns:a16="http://schemas.microsoft.com/office/drawing/2014/main" id="{C8270CFA-7BC9-2919-1896-F24655627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3878" y="7671720"/>
            <a:ext cx="3642448" cy="2913958"/>
          </a:xfrm>
          <a:prstGeom prst="rect">
            <a:avLst/>
          </a:prstGeom>
        </p:spPr>
      </p:pic>
      <p:pic>
        <p:nvPicPr>
          <p:cNvPr id="15" name="Picture 14" descr="Chart, radar chart&#10;&#10;Description automatically generated">
            <a:extLst>
              <a:ext uri="{FF2B5EF4-FFF2-40B4-BE49-F238E27FC236}">
                <a16:creationId xmlns:a16="http://schemas.microsoft.com/office/drawing/2014/main" id="{BE93B4BA-0AA4-E57B-FA9F-EC089EE47D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8368" y="1969451"/>
            <a:ext cx="3642448" cy="2913958"/>
          </a:xfrm>
          <a:prstGeom prst="rect">
            <a:avLst/>
          </a:prstGeom>
        </p:spPr>
      </p:pic>
      <p:pic>
        <p:nvPicPr>
          <p:cNvPr id="17" name="Picture 16" descr="Chart, radar chart&#10;&#10;Description automatically generated">
            <a:extLst>
              <a:ext uri="{FF2B5EF4-FFF2-40B4-BE49-F238E27FC236}">
                <a16:creationId xmlns:a16="http://schemas.microsoft.com/office/drawing/2014/main" id="{FCF21BD1-8111-F064-C7DC-38D2497553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368" y="4757762"/>
            <a:ext cx="3642448" cy="2913958"/>
          </a:xfrm>
          <a:prstGeom prst="rect">
            <a:avLst/>
          </a:prstGeom>
        </p:spPr>
      </p:pic>
      <p:pic>
        <p:nvPicPr>
          <p:cNvPr id="19" name="Picture 18" descr="Chart, radar chart&#10;&#10;Description automatically generated">
            <a:extLst>
              <a:ext uri="{FF2B5EF4-FFF2-40B4-BE49-F238E27FC236}">
                <a16:creationId xmlns:a16="http://schemas.microsoft.com/office/drawing/2014/main" id="{702C615E-2DF0-D188-A453-4A86C5494A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8368" y="7671720"/>
            <a:ext cx="3642448" cy="291395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A3EC160-EAC5-0452-44A9-593638E8404D}"/>
              </a:ext>
            </a:extLst>
          </p:cNvPr>
          <p:cNvSpPr txBox="1"/>
          <p:nvPr/>
        </p:nvSpPr>
        <p:spPr>
          <a:xfrm>
            <a:off x="232249" y="22953"/>
            <a:ext cx="149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b="1" dirty="0">
                <a:solidFill>
                  <a:srgbClr val="FF0000"/>
                </a:solidFill>
              </a:rPr>
              <a:t>New Slide!</a:t>
            </a:r>
          </a:p>
        </p:txBody>
      </p:sp>
    </p:spTree>
    <p:extLst>
      <p:ext uri="{BB962C8B-B14F-4D97-AF65-F5344CB8AC3E}">
        <p14:creationId xmlns:p14="http://schemas.microsoft.com/office/powerpoint/2010/main" val="1325497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F59393A3-09BB-869A-F23C-79676DFA97FF}"/>
              </a:ext>
            </a:extLst>
          </p:cNvPr>
          <p:cNvSpPr txBox="1"/>
          <p:nvPr/>
        </p:nvSpPr>
        <p:spPr>
          <a:xfrm>
            <a:off x="978816" y="4726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sz="3200" b="1" dirty="0"/>
              <a:t>Gain Patterns – Air + Ice Shells w/ different shell radii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77EC20-2490-C1AF-3F4F-BB0329C75128}"/>
              </a:ext>
            </a:extLst>
          </p:cNvPr>
          <p:cNvSpPr txBox="1"/>
          <p:nvPr/>
        </p:nvSpPr>
        <p:spPr>
          <a:xfrm>
            <a:off x="6904383" y="1054698"/>
            <a:ext cx="3323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sz="2400" b="1" dirty="0">
                <a:solidFill>
                  <a:srgbClr val="FF0000"/>
                </a:solidFill>
              </a:rPr>
              <a:t>@ 800 MHz vs 200 MHz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A3EC160-EAC5-0452-44A9-593638E8404D}"/>
              </a:ext>
            </a:extLst>
          </p:cNvPr>
          <p:cNvSpPr txBox="1"/>
          <p:nvPr/>
        </p:nvSpPr>
        <p:spPr>
          <a:xfrm>
            <a:off x="232249" y="22953"/>
            <a:ext cx="149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b="1" dirty="0">
                <a:solidFill>
                  <a:srgbClr val="FF0000"/>
                </a:solidFill>
              </a:rPr>
              <a:t>New Slide!</a:t>
            </a:r>
          </a:p>
        </p:txBody>
      </p:sp>
      <p:pic>
        <p:nvPicPr>
          <p:cNvPr id="3" name="Picture 2" descr="Chart, radar chart&#10;&#10;Description automatically generated">
            <a:extLst>
              <a:ext uri="{FF2B5EF4-FFF2-40B4-BE49-F238E27FC236}">
                <a16:creationId xmlns:a16="http://schemas.microsoft.com/office/drawing/2014/main" id="{37BAE362-7964-4870-1CFF-5EA3A853F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837" y="1609561"/>
            <a:ext cx="3642448" cy="2913958"/>
          </a:xfrm>
          <a:prstGeom prst="rect">
            <a:avLst/>
          </a:prstGeom>
        </p:spPr>
      </p:pic>
      <p:pic>
        <p:nvPicPr>
          <p:cNvPr id="5" name="Picture 4" descr="Chart, radar chart&#10;&#10;Description automatically generated">
            <a:extLst>
              <a:ext uri="{FF2B5EF4-FFF2-40B4-BE49-F238E27FC236}">
                <a16:creationId xmlns:a16="http://schemas.microsoft.com/office/drawing/2014/main" id="{17E144E9-09CE-75DA-7FC6-A3F459352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837" y="4635420"/>
            <a:ext cx="3642448" cy="2913958"/>
          </a:xfrm>
          <a:prstGeom prst="rect">
            <a:avLst/>
          </a:prstGeom>
        </p:spPr>
      </p:pic>
      <p:pic>
        <p:nvPicPr>
          <p:cNvPr id="7" name="Picture 6" descr="Chart, radar chart&#10;&#10;Description automatically generated">
            <a:extLst>
              <a:ext uri="{FF2B5EF4-FFF2-40B4-BE49-F238E27FC236}">
                <a16:creationId xmlns:a16="http://schemas.microsoft.com/office/drawing/2014/main" id="{237F41C1-D97E-366E-87E7-7AED40A13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837" y="7661279"/>
            <a:ext cx="3642448" cy="2913958"/>
          </a:xfrm>
          <a:prstGeom prst="rect">
            <a:avLst/>
          </a:prstGeom>
        </p:spPr>
      </p:pic>
      <p:pic>
        <p:nvPicPr>
          <p:cNvPr id="10" name="Picture 9" descr="Chart, radar chart&#10;&#10;Description automatically generated">
            <a:extLst>
              <a:ext uri="{FF2B5EF4-FFF2-40B4-BE49-F238E27FC236}">
                <a16:creationId xmlns:a16="http://schemas.microsoft.com/office/drawing/2014/main" id="{820C3004-11AA-8F8A-B0B0-BAC98821BE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2415" y="1609561"/>
            <a:ext cx="3642449" cy="2913959"/>
          </a:xfrm>
          <a:prstGeom prst="rect">
            <a:avLst/>
          </a:prstGeom>
        </p:spPr>
      </p:pic>
      <p:pic>
        <p:nvPicPr>
          <p:cNvPr id="14" name="Picture 13" descr="Chart, radar chart&#10;&#10;Description automatically generated">
            <a:extLst>
              <a:ext uri="{FF2B5EF4-FFF2-40B4-BE49-F238E27FC236}">
                <a16:creationId xmlns:a16="http://schemas.microsoft.com/office/drawing/2014/main" id="{BFD1D71B-E3EB-5961-D3AB-DC8AF6B047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2417" y="4635419"/>
            <a:ext cx="3642449" cy="2913959"/>
          </a:xfrm>
          <a:prstGeom prst="rect">
            <a:avLst/>
          </a:prstGeom>
        </p:spPr>
      </p:pic>
      <p:pic>
        <p:nvPicPr>
          <p:cNvPr id="18" name="Picture 17" descr="Chart, radar chart&#10;&#10;Description automatically generated">
            <a:extLst>
              <a:ext uri="{FF2B5EF4-FFF2-40B4-BE49-F238E27FC236}">
                <a16:creationId xmlns:a16="http://schemas.microsoft.com/office/drawing/2014/main" id="{67E43460-B397-8DB3-67DA-A791A96E1D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2416" y="7661278"/>
            <a:ext cx="3642449" cy="291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540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2E35530-FDF6-3465-E7B7-9C967392F0B1}"/>
              </a:ext>
            </a:extLst>
          </p:cNvPr>
          <p:cNvSpPr txBox="1"/>
          <p:nvPr/>
        </p:nvSpPr>
        <p:spPr>
          <a:xfrm>
            <a:off x="996489" y="1004674"/>
            <a:ext cx="9300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2800" b="1" dirty="0"/>
              <a:t>Gain Patterns – Air + Ice Shells - </a:t>
            </a:r>
            <a:r>
              <a:rPr lang="en-MX" sz="2800" b="1" dirty="0">
                <a:solidFill>
                  <a:srgbClr val="FF0000"/>
                </a:solidFill>
              </a:rPr>
              <a:t>5 m </a:t>
            </a:r>
            <a:r>
              <a:rPr lang="en-MX" sz="2800" b="1" dirty="0"/>
              <a:t>radii shells w/ </a:t>
            </a:r>
            <a:r>
              <a:rPr lang="en-MX" sz="2800" b="1" dirty="0">
                <a:solidFill>
                  <a:srgbClr val="FF0000"/>
                </a:solidFill>
              </a:rPr>
              <a:t>n = 1.78 </a:t>
            </a:r>
            <a:r>
              <a:rPr lang="en-MX" sz="2800" b="1" dirty="0"/>
              <a:t>for deep ice (n = 1.5 previously)</a:t>
            </a:r>
          </a:p>
        </p:txBody>
      </p:sp>
      <p:pic>
        <p:nvPicPr>
          <p:cNvPr id="6" name="Picture 5" descr="Chart, radar chart&#10;&#10;Description automatically generated">
            <a:extLst>
              <a:ext uri="{FF2B5EF4-FFF2-40B4-BE49-F238E27FC236}">
                <a16:creationId xmlns:a16="http://schemas.microsoft.com/office/drawing/2014/main" id="{2AC7B540-7D04-FFEA-35DC-778E327E2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266" y="2291435"/>
            <a:ext cx="4962081" cy="3969665"/>
          </a:xfrm>
          <a:prstGeom prst="rect">
            <a:avLst/>
          </a:prstGeom>
        </p:spPr>
      </p:pic>
      <p:pic>
        <p:nvPicPr>
          <p:cNvPr id="4" name="Picture 3" descr="Chart, radar chart&#10;&#10;Description automatically generated">
            <a:extLst>
              <a:ext uri="{FF2B5EF4-FFF2-40B4-BE49-F238E27FC236}">
                <a16:creationId xmlns:a16="http://schemas.microsoft.com/office/drawing/2014/main" id="{FF2CB19B-E472-53A5-C888-A82537865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397" y="2291436"/>
            <a:ext cx="4962081" cy="39696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479932-0863-EC90-2617-C5894BC7635E}"/>
              </a:ext>
            </a:extLst>
          </p:cNvPr>
          <p:cNvSpPr txBox="1"/>
          <p:nvPr/>
        </p:nvSpPr>
        <p:spPr>
          <a:xfrm>
            <a:off x="1132222" y="6795126"/>
            <a:ext cx="8926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MX" sz="1400" b="1" dirty="0"/>
              <a:t>Simulation time: 2 hours and 26 minutes.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X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X" sz="1400" b="1" dirty="0"/>
              <a:t>Largest that has worked out. Radius = 6m, does not converge: larger n, shorther wavelenght, smaller grid size, more computation!  </a:t>
            </a:r>
            <a:r>
              <a:rPr lang="en-MX" sz="1400" b="1" dirty="0">
                <a:solidFill>
                  <a:srgbClr val="FF0000"/>
                </a:solidFill>
              </a:rPr>
              <a:t>I also increased target dB, should I not? Verify possible irrelevance comparing -20 to -30 dB?</a:t>
            </a:r>
          </a:p>
        </p:txBody>
      </p:sp>
      <p:pic>
        <p:nvPicPr>
          <p:cNvPr id="16" name="Picture 15" descr="Table&#10;&#10;Description automatically generated">
            <a:extLst>
              <a:ext uri="{FF2B5EF4-FFF2-40B4-BE49-F238E27FC236}">
                <a16:creationId xmlns:a16="http://schemas.microsoft.com/office/drawing/2014/main" id="{3F1FE6CD-C6AF-6DCB-E487-6379F835D2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876"/>
          <a:stretch/>
        </p:blipFill>
        <p:spPr>
          <a:xfrm>
            <a:off x="562930" y="8040621"/>
            <a:ext cx="4351154" cy="1404397"/>
          </a:xfrm>
          <a:prstGeom prst="rect">
            <a:avLst/>
          </a:prstGeom>
        </p:spPr>
      </p:pic>
      <p:pic>
        <p:nvPicPr>
          <p:cNvPr id="18" name="Picture 1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C0E729F-B902-B1D7-28C9-0D20AA046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4084" y="8040620"/>
            <a:ext cx="5000383" cy="11213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B1D2EB-302B-4E9B-407D-C889E9B962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3638" y="9195959"/>
            <a:ext cx="5397709" cy="66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10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2E35530-FDF6-3465-E7B7-9C967392F0B1}"/>
              </a:ext>
            </a:extLst>
          </p:cNvPr>
          <p:cNvSpPr txBox="1"/>
          <p:nvPr/>
        </p:nvSpPr>
        <p:spPr>
          <a:xfrm>
            <a:off x="4872432" y="731703"/>
            <a:ext cx="130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sz="3200" b="1" dirty="0"/>
              <a:t>VSWR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71DEC428-9DBB-7635-050E-2079B8217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125" y="1906628"/>
            <a:ext cx="4980427" cy="3735320"/>
          </a:xfrm>
          <a:prstGeom prst="rect">
            <a:avLst/>
          </a:prstGeom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1D873FE1-7492-CF1C-78A7-093313C32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552" y="1906628"/>
            <a:ext cx="4980427" cy="3735320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5922DD52-920E-1652-8082-428A81461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89" y="5902228"/>
            <a:ext cx="4980427" cy="373532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1F279E7-E239-1FB3-C540-14007F996A95}"/>
              </a:ext>
            </a:extLst>
          </p:cNvPr>
          <p:cNvCxnSpPr>
            <a:cxnSpLocks/>
          </p:cNvCxnSpPr>
          <p:nvPr/>
        </p:nvCxnSpPr>
        <p:spPr>
          <a:xfrm>
            <a:off x="1871176" y="5557283"/>
            <a:ext cx="0" cy="1414674"/>
          </a:xfrm>
          <a:prstGeom prst="straightConnector1">
            <a:avLst/>
          </a:prstGeom>
          <a:ln w="317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D5C7D95-487B-A46E-F8CD-F131F3AA9991}"/>
              </a:ext>
            </a:extLst>
          </p:cNvPr>
          <p:cNvSpPr txBox="1"/>
          <p:nvPr/>
        </p:nvSpPr>
        <p:spPr>
          <a:xfrm>
            <a:off x="2035259" y="6816873"/>
            <a:ext cx="2060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Similar – Not the same, I checked the numbers</a:t>
            </a:r>
            <a:endParaRPr lang="en-MX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788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2E35530-FDF6-3465-E7B7-9C967392F0B1}"/>
              </a:ext>
            </a:extLst>
          </p:cNvPr>
          <p:cNvSpPr txBox="1"/>
          <p:nvPr/>
        </p:nvSpPr>
        <p:spPr>
          <a:xfrm>
            <a:off x="592666" y="545991"/>
            <a:ext cx="1005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sz="3200" b="1" dirty="0"/>
              <a:t>E- </a:t>
            </a:r>
            <a:r>
              <a:rPr lang="en-US" sz="3200" b="1" dirty="0"/>
              <a:t>F</a:t>
            </a:r>
            <a:r>
              <a:rPr lang="en-MX" sz="3200" b="1" dirty="0"/>
              <a:t>ield vs Time (simulations w/ shells of 8 m and 13 m) 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A9762AC-E1B4-32FC-177E-0443E8883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849" y="6075830"/>
            <a:ext cx="6384084" cy="4321233"/>
          </a:xfrm>
          <a:prstGeom prst="rect">
            <a:avLst/>
          </a:prstGeom>
        </p:spPr>
      </p:pic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B3A61791-2953-90A6-C925-3FEC715E0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0153" y="1586585"/>
            <a:ext cx="6353780" cy="40334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3F29A82-1DBE-0A7A-B52C-6B8CEBA52D3C}"/>
              </a:ext>
            </a:extLst>
          </p:cNvPr>
          <p:cNvSpPr txBox="1"/>
          <p:nvPr/>
        </p:nvSpPr>
        <p:spPr>
          <a:xfrm>
            <a:off x="232249" y="22953"/>
            <a:ext cx="149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b="1" dirty="0">
                <a:solidFill>
                  <a:srgbClr val="FF0000"/>
                </a:solidFill>
              </a:rPr>
              <a:t>New Slide!</a:t>
            </a:r>
          </a:p>
        </p:txBody>
      </p:sp>
    </p:spTree>
    <p:extLst>
      <p:ext uri="{BB962C8B-B14F-4D97-AF65-F5344CB8AC3E}">
        <p14:creationId xmlns:p14="http://schemas.microsoft.com/office/powerpoint/2010/main" val="4016251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2E35530-FDF6-3465-E7B7-9C967392F0B1}"/>
              </a:ext>
            </a:extLst>
          </p:cNvPr>
          <p:cNvSpPr txBox="1"/>
          <p:nvPr/>
        </p:nvSpPr>
        <p:spPr>
          <a:xfrm>
            <a:off x="717544" y="392285"/>
            <a:ext cx="9588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sz="3200" b="1" dirty="0"/>
              <a:t>E- </a:t>
            </a:r>
            <a:r>
              <a:rPr lang="en-US" sz="3200" b="1" dirty="0"/>
              <a:t>F</a:t>
            </a:r>
            <a:r>
              <a:rPr lang="en-MX" sz="3200" b="1" dirty="0"/>
              <a:t>ield vs Time – Problem? No. There’s only one sensor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F29A82-1DBE-0A7A-B52C-6B8CEBA52D3C}"/>
              </a:ext>
            </a:extLst>
          </p:cNvPr>
          <p:cNvSpPr txBox="1"/>
          <p:nvPr/>
        </p:nvSpPr>
        <p:spPr>
          <a:xfrm>
            <a:off x="232249" y="22953"/>
            <a:ext cx="149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b="1" dirty="0">
                <a:solidFill>
                  <a:srgbClr val="FF0000"/>
                </a:solidFill>
              </a:rPr>
              <a:t>New Slide!</a:t>
            </a:r>
          </a:p>
        </p:txBody>
      </p:sp>
      <p:pic>
        <p:nvPicPr>
          <p:cNvPr id="4" name="Picture 3" descr="Graphical user interface, application, Excel&#10;&#10;Description automatically generated">
            <a:extLst>
              <a:ext uri="{FF2B5EF4-FFF2-40B4-BE49-F238E27FC236}">
                <a16:creationId xmlns:a16="http://schemas.microsoft.com/office/drawing/2014/main" id="{C8BD625F-0EA1-5D21-2809-8AECF641C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44" y="5880891"/>
            <a:ext cx="6325798" cy="3953624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C472339-0342-3A83-609D-3B3AF9BE1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383" y="1130766"/>
            <a:ext cx="6325798" cy="395362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6DF44E3-9E0D-BE60-FE7A-B591643F32F5}"/>
              </a:ext>
            </a:extLst>
          </p:cNvPr>
          <p:cNvCxnSpPr>
            <a:cxnSpLocks/>
          </p:cNvCxnSpPr>
          <p:nvPr/>
        </p:nvCxnSpPr>
        <p:spPr>
          <a:xfrm flipH="1">
            <a:off x="4748041" y="3455098"/>
            <a:ext cx="1303679" cy="284874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FCACE76-6B68-CD4B-DDB6-B1BFD0696C8B}"/>
              </a:ext>
            </a:extLst>
          </p:cNvPr>
          <p:cNvSpPr txBox="1"/>
          <p:nvPr/>
        </p:nvSpPr>
        <p:spPr>
          <a:xfrm>
            <a:off x="6275749" y="3013477"/>
            <a:ext cx="3550864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MX" sz="2400" b="1" dirty="0">
                <a:solidFill>
                  <a:srgbClr val="FF0000"/>
                </a:solidFill>
              </a:rPr>
              <a:t>How do I get the warning to show up? VDI problem?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97B24C-FFE3-0BAB-FB8C-F1B0B65C50C8}"/>
              </a:ext>
            </a:extLst>
          </p:cNvPr>
          <p:cNvSpPr txBox="1"/>
          <p:nvPr/>
        </p:nvSpPr>
        <p:spPr>
          <a:xfrm>
            <a:off x="1320870" y="5504706"/>
            <a:ext cx="5971532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MX" sz="2400" b="1" dirty="0">
                <a:solidFill>
                  <a:srgbClr val="FF0000"/>
                </a:solidFill>
              </a:rPr>
              <a:t>Only working for Time 12. Meaning? Met with REMCOM, found the location of the point sensor.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7871ED-E330-2136-9B99-4729EF2B326E}"/>
              </a:ext>
            </a:extLst>
          </p:cNvPr>
          <p:cNvSpPr txBox="1"/>
          <p:nvPr/>
        </p:nvSpPr>
        <p:spPr>
          <a:xfrm>
            <a:off x="7292402" y="8124074"/>
            <a:ext cx="3038877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MX" sz="2400" b="1" dirty="0">
                <a:solidFill>
                  <a:srgbClr val="FF0000"/>
                </a:solidFill>
              </a:rPr>
              <a:t>Where do we want a new sensor?</a:t>
            </a:r>
            <a:br>
              <a:rPr lang="en-MX" sz="2400" b="1" dirty="0">
                <a:solidFill>
                  <a:srgbClr val="FF0000"/>
                </a:solidFill>
              </a:rPr>
            </a:br>
            <a:br>
              <a:rPr lang="en-MX" sz="2400" b="1" dirty="0">
                <a:solidFill>
                  <a:srgbClr val="FF0000"/>
                </a:solidFill>
              </a:rPr>
            </a:br>
            <a:r>
              <a:rPr lang="en-MX" sz="2400" b="1" dirty="0">
                <a:solidFill>
                  <a:srgbClr val="FF0000"/>
                </a:solidFill>
              </a:rPr>
              <a:t>Measure E?</a:t>
            </a:r>
          </a:p>
        </p:txBody>
      </p:sp>
    </p:spTree>
    <p:extLst>
      <p:ext uri="{BB962C8B-B14F-4D97-AF65-F5344CB8AC3E}">
        <p14:creationId xmlns:p14="http://schemas.microsoft.com/office/powerpoint/2010/main" val="1641763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2E35530-FDF6-3465-E7B7-9C967392F0B1}"/>
              </a:ext>
            </a:extLst>
          </p:cNvPr>
          <p:cNvSpPr txBox="1"/>
          <p:nvPr/>
        </p:nvSpPr>
        <p:spPr>
          <a:xfrm>
            <a:off x="1445947" y="676950"/>
            <a:ext cx="7907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Scripting for implementation in GENETIS loop</a:t>
            </a:r>
          </a:p>
          <a:p>
            <a:r>
              <a:rPr lang="en-US" sz="3200" b="1" dirty="0"/>
              <a:t>					Work in progress</a:t>
            </a:r>
            <a:endParaRPr lang="en-MX" sz="32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F29A82-1DBE-0A7A-B52C-6B8CEBA52D3C}"/>
              </a:ext>
            </a:extLst>
          </p:cNvPr>
          <p:cNvSpPr txBox="1"/>
          <p:nvPr/>
        </p:nvSpPr>
        <p:spPr>
          <a:xfrm>
            <a:off x="232249" y="22953"/>
            <a:ext cx="149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b="1" dirty="0">
                <a:solidFill>
                  <a:srgbClr val="FF0000"/>
                </a:solidFill>
              </a:rPr>
              <a:t>New Slide!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6D5F419-E742-97E7-0237-E526686E3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11" y="2509213"/>
            <a:ext cx="9250138" cy="578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83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F59393A3-09BB-869A-F23C-79676DFA97FF}"/>
              </a:ext>
            </a:extLst>
          </p:cNvPr>
          <p:cNvSpPr txBox="1"/>
          <p:nvPr/>
        </p:nvSpPr>
        <p:spPr>
          <a:xfrm>
            <a:off x="4207271" y="778960"/>
            <a:ext cx="2385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sz="3200" b="1" dirty="0"/>
              <a:t>Introduction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3BDE0658-8B62-F326-377C-054177BE8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467" y="1960429"/>
            <a:ext cx="4794949" cy="4260729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D2ED3462-6112-E0AC-C635-4862C0D04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265" y="1951282"/>
            <a:ext cx="3593891" cy="42607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701DB3-8249-532E-81A4-28252674E3D1}"/>
              </a:ext>
            </a:extLst>
          </p:cNvPr>
          <p:cNvSpPr txBox="1"/>
          <p:nvPr/>
        </p:nvSpPr>
        <p:spPr>
          <a:xfrm>
            <a:off x="1309778" y="6775031"/>
            <a:ext cx="873527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MX" sz="2400" b="1" dirty="0"/>
              <a:t>More realistic configuration: ARA in a cylinder of air (10 m in height). ARA located in the middle.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X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X" sz="2400" b="1" dirty="0"/>
              <a:t>Surrounding shell of ice with a radius of 5 m so that: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X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X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X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X" sz="2400" b="1" dirty="0"/>
              <a:t>Good enough ratio? </a:t>
            </a:r>
            <a:br>
              <a:rPr lang="en-MX" sz="2400" b="1" dirty="0"/>
            </a:br>
            <a:endParaRPr lang="en-MX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X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F27B37-9BA5-1030-FF2F-3845A07485B3}"/>
                  </a:ext>
                </a:extLst>
              </p:cNvPr>
              <p:cNvSpPr txBox="1"/>
              <p:nvPr/>
            </p:nvSpPr>
            <p:spPr>
              <a:xfrm>
                <a:off x="4915472" y="8542458"/>
                <a:ext cx="1527278" cy="5341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MX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MX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MX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𝑙𝑎𝑟𝑔𝑒𝑠𝑡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~ 1/4 </m:t>
                      </m:r>
                    </m:oMath>
                  </m:oMathPara>
                </a14:m>
                <a:endParaRPr lang="en-MX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F27B37-9BA5-1030-FF2F-3845A0748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5472" y="8542458"/>
                <a:ext cx="1527278" cy="534185"/>
              </a:xfrm>
              <a:prstGeom prst="rect">
                <a:avLst/>
              </a:prstGeom>
              <a:blipFill>
                <a:blip r:embed="rId4"/>
                <a:stretch>
                  <a:fillRect l="-2459" r="-5738" b="-27907"/>
                </a:stretch>
              </a:blipFill>
            </p:spPr>
            <p:txBody>
              <a:bodyPr/>
              <a:lstStyle/>
              <a:p>
                <a:r>
                  <a:rPr lang="en-MX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3053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2E35530-FDF6-3465-E7B7-9C967392F0B1}"/>
              </a:ext>
            </a:extLst>
          </p:cNvPr>
          <p:cNvSpPr txBox="1"/>
          <p:nvPr/>
        </p:nvSpPr>
        <p:spPr>
          <a:xfrm>
            <a:off x="3546923" y="676950"/>
            <a:ext cx="3705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Problem getting VDI</a:t>
            </a:r>
            <a:endParaRPr lang="en-MX" sz="32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F29A82-1DBE-0A7A-B52C-6B8CEBA52D3C}"/>
              </a:ext>
            </a:extLst>
          </p:cNvPr>
          <p:cNvSpPr txBox="1"/>
          <p:nvPr/>
        </p:nvSpPr>
        <p:spPr>
          <a:xfrm>
            <a:off x="232249" y="22953"/>
            <a:ext cx="149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b="1" dirty="0">
                <a:solidFill>
                  <a:srgbClr val="FF0000"/>
                </a:solidFill>
              </a:rPr>
              <a:t>New Slide!</a:t>
            </a:r>
          </a:p>
        </p:txBody>
      </p:sp>
      <p:pic>
        <p:nvPicPr>
          <p:cNvPr id="4" name="Picture 3" descr="Graphical user interface, text, application, email, website&#10;&#10;Description automatically generated">
            <a:extLst>
              <a:ext uri="{FF2B5EF4-FFF2-40B4-BE49-F238E27FC236}">
                <a16:creationId xmlns:a16="http://schemas.microsoft.com/office/drawing/2014/main" id="{62189AC6-6C8D-9966-61DB-27C39986E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809" y="1705146"/>
            <a:ext cx="7128685" cy="4455428"/>
          </a:xfrm>
          <a:prstGeom prst="rect">
            <a:avLst/>
          </a:prstGeom>
        </p:spPr>
      </p:pic>
      <p:pic>
        <p:nvPicPr>
          <p:cNvPr id="6" name="Picture 5" descr="Icon&#10;&#10;Description automatically generated with low confidence">
            <a:extLst>
              <a:ext uri="{FF2B5EF4-FFF2-40B4-BE49-F238E27FC236}">
                <a16:creationId xmlns:a16="http://schemas.microsoft.com/office/drawing/2014/main" id="{1C269D26-5D6B-340E-3B02-FF09F5E61D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83" r="5957" b="22810"/>
          <a:stretch/>
        </p:blipFill>
        <p:spPr>
          <a:xfrm>
            <a:off x="3176450" y="6960834"/>
            <a:ext cx="4446862" cy="276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58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F59393A3-09BB-869A-F23C-79676DFA97FF}"/>
              </a:ext>
            </a:extLst>
          </p:cNvPr>
          <p:cNvSpPr txBox="1"/>
          <p:nvPr/>
        </p:nvSpPr>
        <p:spPr>
          <a:xfrm>
            <a:off x="978816" y="534719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sz="3200" b="1" dirty="0"/>
              <a:t>Gain Patterns – Air + Ice Shells w/ different shell radii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77EC20-2490-C1AF-3F4F-BB0329C75128}"/>
              </a:ext>
            </a:extLst>
          </p:cNvPr>
          <p:cNvSpPr txBox="1"/>
          <p:nvPr/>
        </p:nvSpPr>
        <p:spPr>
          <a:xfrm>
            <a:off x="8493241" y="981091"/>
            <a:ext cx="1920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sz="2400" b="1" dirty="0"/>
              <a:t>@ 200 MHz</a:t>
            </a:r>
          </a:p>
        </p:txBody>
      </p:sp>
      <p:pic>
        <p:nvPicPr>
          <p:cNvPr id="4" name="Picture 3" descr="Chart, radar chart&#10;&#10;Description automatically generated">
            <a:extLst>
              <a:ext uri="{FF2B5EF4-FFF2-40B4-BE49-F238E27FC236}">
                <a16:creationId xmlns:a16="http://schemas.microsoft.com/office/drawing/2014/main" id="{9D5E8817-B1DB-A8F6-971D-136DD44D4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8947" y="7594088"/>
            <a:ext cx="3977638" cy="3182110"/>
          </a:xfrm>
          <a:prstGeom prst="rect">
            <a:avLst/>
          </a:prstGeom>
        </p:spPr>
      </p:pic>
      <p:pic>
        <p:nvPicPr>
          <p:cNvPr id="8" name="Picture 7" descr="Chart, radar chart&#10;&#10;Description automatically generated">
            <a:extLst>
              <a:ext uri="{FF2B5EF4-FFF2-40B4-BE49-F238E27FC236}">
                <a16:creationId xmlns:a16="http://schemas.microsoft.com/office/drawing/2014/main" id="{1BC5BF5A-94A3-B143-6028-3CEEAF938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045" y="7570189"/>
            <a:ext cx="3977638" cy="3182110"/>
          </a:xfrm>
          <a:prstGeom prst="rect">
            <a:avLst/>
          </a:prstGeom>
        </p:spPr>
      </p:pic>
      <p:pic>
        <p:nvPicPr>
          <p:cNvPr id="12" name="Picture 11" descr="Chart, radar chart&#10;&#10;Description automatically generated">
            <a:extLst>
              <a:ext uri="{FF2B5EF4-FFF2-40B4-BE49-F238E27FC236}">
                <a16:creationId xmlns:a16="http://schemas.microsoft.com/office/drawing/2014/main" id="{58E4FF86-D767-ED02-B6D7-4DBF28FBF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6144" y="4459776"/>
            <a:ext cx="3977638" cy="3182110"/>
          </a:xfrm>
          <a:prstGeom prst="rect">
            <a:avLst/>
          </a:prstGeom>
        </p:spPr>
      </p:pic>
      <p:pic>
        <p:nvPicPr>
          <p:cNvPr id="15" name="Picture 14" descr="Chart, radar chart&#10;&#10;Description automatically generated">
            <a:extLst>
              <a:ext uri="{FF2B5EF4-FFF2-40B4-BE49-F238E27FC236}">
                <a16:creationId xmlns:a16="http://schemas.microsoft.com/office/drawing/2014/main" id="{577E324E-F291-7B77-D7A3-3D41241624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981" y="4435877"/>
            <a:ext cx="3977638" cy="3182110"/>
          </a:xfrm>
          <a:prstGeom prst="rect">
            <a:avLst/>
          </a:prstGeom>
        </p:spPr>
      </p:pic>
      <p:pic>
        <p:nvPicPr>
          <p:cNvPr id="17" name="Picture 16" descr="Chart, radar chart&#10;&#10;Description automatically generated">
            <a:extLst>
              <a:ext uri="{FF2B5EF4-FFF2-40B4-BE49-F238E27FC236}">
                <a16:creationId xmlns:a16="http://schemas.microsoft.com/office/drawing/2014/main" id="{E59295C5-589F-57BA-D353-AF7B191CCD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6144" y="1352927"/>
            <a:ext cx="3977638" cy="3182110"/>
          </a:xfrm>
          <a:prstGeom prst="rect">
            <a:avLst/>
          </a:prstGeom>
        </p:spPr>
      </p:pic>
      <p:pic>
        <p:nvPicPr>
          <p:cNvPr id="19" name="Picture 18" descr="Chart, radar chart&#10;&#10;Description automatically generated">
            <a:extLst>
              <a:ext uri="{FF2B5EF4-FFF2-40B4-BE49-F238E27FC236}">
                <a16:creationId xmlns:a16="http://schemas.microsoft.com/office/drawing/2014/main" id="{39F00DEA-2FB8-E50F-7C43-8A6B9715C0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1744" y="1277666"/>
            <a:ext cx="3977638" cy="318211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00FA851-064D-794F-546A-545300A0D89F}"/>
              </a:ext>
            </a:extLst>
          </p:cNvPr>
          <p:cNvSpPr txBox="1"/>
          <p:nvPr/>
        </p:nvSpPr>
        <p:spPr>
          <a:xfrm>
            <a:off x="232249" y="22953"/>
            <a:ext cx="149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b="1" dirty="0">
                <a:solidFill>
                  <a:srgbClr val="FF0000"/>
                </a:solidFill>
              </a:rPr>
              <a:t>New Slide!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F06AF61-7964-5712-2095-BBFA62036B76}"/>
              </a:ext>
            </a:extLst>
          </p:cNvPr>
          <p:cNvCxnSpPr/>
          <p:nvPr/>
        </p:nvCxnSpPr>
        <p:spPr>
          <a:xfrm flipH="1">
            <a:off x="7248455" y="4531953"/>
            <a:ext cx="1655265" cy="129484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6CACB65-35E2-E19B-5EB0-D77506D18C38}"/>
              </a:ext>
            </a:extLst>
          </p:cNvPr>
          <p:cNvSpPr txBox="1"/>
          <p:nvPr/>
        </p:nvSpPr>
        <p:spPr>
          <a:xfrm>
            <a:off x="8182488" y="4126533"/>
            <a:ext cx="2541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b="1" dirty="0">
                <a:solidFill>
                  <a:srgbClr val="FF0000"/>
                </a:solidFill>
              </a:rPr>
              <a:t>10 m - looks as expected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B0F6A44-550A-C41E-A605-250C9C2BC028}"/>
              </a:ext>
            </a:extLst>
          </p:cNvPr>
          <p:cNvCxnSpPr>
            <a:cxnSpLocks/>
          </p:cNvCxnSpPr>
          <p:nvPr/>
        </p:nvCxnSpPr>
        <p:spPr>
          <a:xfrm flipH="1" flipV="1">
            <a:off x="6889578" y="6618293"/>
            <a:ext cx="1510062" cy="421603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2940810-404C-CF96-B75E-44B4FEEFDB6E}"/>
              </a:ext>
            </a:extLst>
          </p:cNvPr>
          <p:cNvSpPr txBox="1"/>
          <p:nvPr/>
        </p:nvSpPr>
        <p:spPr>
          <a:xfrm>
            <a:off x="7970043" y="7132326"/>
            <a:ext cx="266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b="1" dirty="0">
                <a:solidFill>
                  <a:srgbClr val="FF0000"/>
                </a:solidFill>
              </a:rPr>
              <a:t>Why is it missing a piece?</a:t>
            </a:r>
          </a:p>
        </p:txBody>
      </p:sp>
    </p:spTree>
    <p:extLst>
      <p:ext uri="{BB962C8B-B14F-4D97-AF65-F5344CB8AC3E}">
        <p14:creationId xmlns:p14="http://schemas.microsoft.com/office/powerpoint/2010/main" val="840933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F59393A3-09BB-869A-F23C-79676DFA97FF}"/>
              </a:ext>
            </a:extLst>
          </p:cNvPr>
          <p:cNvSpPr txBox="1"/>
          <p:nvPr/>
        </p:nvSpPr>
        <p:spPr>
          <a:xfrm>
            <a:off x="978816" y="207619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sz="3200" b="1" dirty="0"/>
              <a:t>Gain Patterns – Air + Ice Shells w/ different shell radii</a:t>
            </a:r>
          </a:p>
        </p:txBody>
      </p:sp>
      <p:pic>
        <p:nvPicPr>
          <p:cNvPr id="3" name="Picture 2" descr="Chart, radar chart&#10;&#10;Description automatically generated">
            <a:extLst>
              <a:ext uri="{FF2B5EF4-FFF2-40B4-BE49-F238E27FC236}">
                <a16:creationId xmlns:a16="http://schemas.microsoft.com/office/drawing/2014/main" id="{FB98506A-53CF-C804-B9B6-4AFC8F81B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179" y="4341812"/>
            <a:ext cx="3977637" cy="3182109"/>
          </a:xfrm>
          <a:prstGeom prst="rect">
            <a:avLst/>
          </a:prstGeom>
        </p:spPr>
      </p:pic>
      <p:pic>
        <p:nvPicPr>
          <p:cNvPr id="6" name="Picture 5" descr="Chart, radar chart&#10;&#10;Description automatically generated">
            <a:extLst>
              <a:ext uri="{FF2B5EF4-FFF2-40B4-BE49-F238E27FC236}">
                <a16:creationId xmlns:a16="http://schemas.microsoft.com/office/drawing/2014/main" id="{728CC917-9FDD-1A35-7469-567CDC3DE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661" y="4336516"/>
            <a:ext cx="3977637" cy="3182109"/>
          </a:xfrm>
          <a:prstGeom prst="rect">
            <a:avLst/>
          </a:prstGeom>
        </p:spPr>
      </p:pic>
      <p:pic>
        <p:nvPicPr>
          <p:cNvPr id="10" name="Picture 9" descr="Chart, radar chart&#10;&#10;Description automatically generated">
            <a:extLst>
              <a:ext uri="{FF2B5EF4-FFF2-40B4-BE49-F238E27FC236}">
                <a16:creationId xmlns:a16="http://schemas.microsoft.com/office/drawing/2014/main" id="{20E11DB4-BB24-6E7C-8066-3E8584764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179" y="7495769"/>
            <a:ext cx="3977637" cy="3182109"/>
          </a:xfrm>
          <a:prstGeom prst="rect">
            <a:avLst/>
          </a:prstGeom>
        </p:spPr>
      </p:pic>
      <p:pic>
        <p:nvPicPr>
          <p:cNvPr id="13" name="Picture 12" descr="Chart, radar chart&#10;&#10;Description automatically generated">
            <a:extLst>
              <a:ext uri="{FF2B5EF4-FFF2-40B4-BE49-F238E27FC236}">
                <a16:creationId xmlns:a16="http://schemas.microsoft.com/office/drawing/2014/main" id="{1C1CD142-225B-589C-E8C5-AC77059CCF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0538" y="7526494"/>
            <a:ext cx="3848850" cy="3079080"/>
          </a:xfrm>
          <a:prstGeom prst="rect">
            <a:avLst/>
          </a:prstGeom>
        </p:spPr>
      </p:pic>
      <p:pic>
        <p:nvPicPr>
          <p:cNvPr id="5" name="Picture 4" descr="Chart, radar chart&#10;&#10;Description automatically generated">
            <a:extLst>
              <a:ext uri="{FF2B5EF4-FFF2-40B4-BE49-F238E27FC236}">
                <a16:creationId xmlns:a16="http://schemas.microsoft.com/office/drawing/2014/main" id="{1B3896C7-B1F1-4D61-B664-96F709E373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6145" y="1150472"/>
            <a:ext cx="3977636" cy="3182109"/>
          </a:xfrm>
          <a:prstGeom prst="rect">
            <a:avLst/>
          </a:prstGeom>
        </p:spPr>
      </p:pic>
      <p:pic>
        <p:nvPicPr>
          <p:cNvPr id="9" name="Picture 8" descr="Chart, radar chart&#10;&#10;Description automatically generated">
            <a:extLst>
              <a:ext uri="{FF2B5EF4-FFF2-40B4-BE49-F238E27FC236}">
                <a16:creationId xmlns:a16="http://schemas.microsoft.com/office/drawing/2014/main" id="{85143C3D-FA4F-B723-4C6E-5ED412FEB2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3180" y="1145627"/>
            <a:ext cx="3977636" cy="318210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77EC20-2490-C1AF-3F4F-BB0329C75128}"/>
              </a:ext>
            </a:extLst>
          </p:cNvPr>
          <p:cNvSpPr txBox="1"/>
          <p:nvPr/>
        </p:nvSpPr>
        <p:spPr>
          <a:xfrm>
            <a:off x="8493242" y="800263"/>
            <a:ext cx="1920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sz="2400" b="1" dirty="0"/>
              <a:t>@ 200 MHz</a:t>
            </a:r>
          </a:p>
        </p:txBody>
      </p:sp>
    </p:spTree>
    <p:extLst>
      <p:ext uri="{BB962C8B-B14F-4D97-AF65-F5344CB8AC3E}">
        <p14:creationId xmlns:p14="http://schemas.microsoft.com/office/powerpoint/2010/main" val="3174571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FEAFA9-1639-7061-87A1-2C1299D07D24}"/>
              </a:ext>
            </a:extLst>
          </p:cNvPr>
          <p:cNvSpPr txBox="1"/>
          <p:nvPr/>
        </p:nvSpPr>
        <p:spPr>
          <a:xfrm>
            <a:off x="2580748" y="1224997"/>
            <a:ext cx="5638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sz="3200" b="1" dirty="0"/>
              <a:t>Gain Patterns – Simulation Time 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EEEEEA5D-7868-18DD-F9C6-E7766285F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443" y="2385392"/>
            <a:ext cx="7284876" cy="54636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16FED5-E663-2EDE-549A-97A284A1A788}"/>
              </a:ext>
            </a:extLst>
          </p:cNvPr>
          <p:cNvSpPr txBox="1"/>
          <p:nvPr/>
        </p:nvSpPr>
        <p:spPr>
          <a:xfrm>
            <a:off x="232249" y="22953"/>
            <a:ext cx="149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b="1" dirty="0">
                <a:solidFill>
                  <a:srgbClr val="FF0000"/>
                </a:solidFill>
              </a:rPr>
              <a:t>Updated!</a:t>
            </a:r>
          </a:p>
        </p:txBody>
      </p:sp>
    </p:spTree>
    <p:extLst>
      <p:ext uri="{BB962C8B-B14F-4D97-AF65-F5344CB8AC3E}">
        <p14:creationId xmlns:p14="http://schemas.microsoft.com/office/powerpoint/2010/main" val="1028438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radar chart&#10;&#10;Description automatically generated">
            <a:extLst>
              <a:ext uri="{FF2B5EF4-FFF2-40B4-BE49-F238E27FC236}">
                <a16:creationId xmlns:a16="http://schemas.microsoft.com/office/drawing/2014/main" id="{4880B58D-B08E-126A-4B22-070AC1D60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006" y="2130176"/>
            <a:ext cx="4462408" cy="3569926"/>
          </a:xfrm>
          <a:prstGeom prst="rect">
            <a:avLst/>
          </a:prstGeom>
        </p:spPr>
      </p:pic>
      <p:pic>
        <p:nvPicPr>
          <p:cNvPr id="5" name="Picture 4" descr="Chart, radar chart&#10;&#10;Description automatically generated">
            <a:extLst>
              <a:ext uri="{FF2B5EF4-FFF2-40B4-BE49-F238E27FC236}">
                <a16:creationId xmlns:a16="http://schemas.microsoft.com/office/drawing/2014/main" id="{652CD9C3-54F5-F4D7-3667-553768E94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006" y="6006866"/>
            <a:ext cx="4462408" cy="35699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B3B96C-6C5D-0A6A-334E-434F5A55A92E}"/>
              </a:ext>
            </a:extLst>
          </p:cNvPr>
          <p:cNvSpPr txBox="1"/>
          <p:nvPr/>
        </p:nvSpPr>
        <p:spPr>
          <a:xfrm>
            <a:off x="1099808" y="512418"/>
            <a:ext cx="9344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sz="3200" b="1" dirty="0"/>
              <a:t>Gain Patterns – Is there azimuthal symmetry? Verify! </a:t>
            </a:r>
          </a:p>
        </p:txBody>
      </p:sp>
      <p:pic>
        <p:nvPicPr>
          <p:cNvPr id="8" name="Picture 7" descr="Chart, radar chart&#10;&#10;Description automatically generated">
            <a:extLst>
              <a:ext uri="{FF2B5EF4-FFF2-40B4-BE49-F238E27FC236}">
                <a16:creationId xmlns:a16="http://schemas.microsoft.com/office/drawing/2014/main" id="{9E811DFB-29B0-691C-E17D-83017BE47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988" y="2130176"/>
            <a:ext cx="4462408" cy="3569926"/>
          </a:xfrm>
          <a:prstGeom prst="rect">
            <a:avLst/>
          </a:prstGeom>
        </p:spPr>
      </p:pic>
      <p:pic>
        <p:nvPicPr>
          <p:cNvPr id="10" name="Picture 9" descr="Chart, radar chart&#10;&#10;Description automatically generated">
            <a:extLst>
              <a:ext uri="{FF2B5EF4-FFF2-40B4-BE49-F238E27FC236}">
                <a16:creationId xmlns:a16="http://schemas.microsoft.com/office/drawing/2014/main" id="{381BD7FE-B3BB-5E4F-0C78-A7B1B4DE2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9988" y="5984232"/>
            <a:ext cx="4462408" cy="356992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2027FD9-AC74-0E0F-3C14-1E85A85FDFAD}"/>
              </a:ext>
            </a:extLst>
          </p:cNvPr>
          <p:cNvSpPr txBox="1"/>
          <p:nvPr/>
        </p:nvSpPr>
        <p:spPr>
          <a:xfrm>
            <a:off x="8089051" y="1270285"/>
            <a:ext cx="1920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sz="2400" b="1" dirty="0"/>
              <a:t>@ 200 MHz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532237A-C124-DEEE-6E76-58DB1FA8702A}"/>
                  </a:ext>
                </a:extLst>
              </p:cNvPr>
              <p:cNvSpPr txBox="1"/>
              <p:nvPr/>
            </p:nvSpPr>
            <p:spPr>
              <a:xfrm>
                <a:off x="540555" y="3745795"/>
                <a:ext cx="1118506" cy="3078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br>
                  <a:rPr lang="en-US" sz="2000" b="0" dirty="0"/>
                </a:br>
                <a:endParaRPr lang="en-MX" sz="2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532237A-C124-DEEE-6E76-58DB1FA870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555" y="3745795"/>
                <a:ext cx="1118506" cy="307841"/>
              </a:xfrm>
              <a:prstGeom prst="rect">
                <a:avLst/>
              </a:prstGeom>
              <a:blipFill>
                <a:blip r:embed="rId6"/>
                <a:stretch>
                  <a:fillRect b="-30769"/>
                </a:stretch>
              </a:blipFill>
            </p:spPr>
            <p:txBody>
              <a:bodyPr/>
              <a:lstStyle/>
              <a:p>
                <a:r>
                  <a:rPr lang="en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53D6C7C-C309-DA6B-4217-5463E900F67A}"/>
                  </a:ext>
                </a:extLst>
              </p:cNvPr>
              <p:cNvSpPr txBox="1"/>
              <p:nvPr/>
            </p:nvSpPr>
            <p:spPr>
              <a:xfrm>
                <a:off x="540555" y="7599038"/>
                <a:ext cx="1118507" cy="3078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br>
                  <a:rPr lang="en-US" sz="2000" b="0" dirty="0"/>
                </a:br>
                <a:endParaRPr lang="en-MX" sz="20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53D6C7C-C309-DA6B-4217-5463E900F6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555" y="7599038"/>
                <a:ext cx="1118507" cy="307841"/>
              </a:xfrm>
              <a:prstGeom prst="rect">
                <a:avLst/>
              </a:prstGeom>
              <a:blipFill>
                <a:blip r:embed="rId7"/>
                <a:stretch>
                  <a:fillRect b="-32000"/>
                </a:stretch>
              </a:blipFill>
            </p:spPr>
            <p:txBody>
              <a:bodyPr/>
              <a:lstStyle/>
              <a:p>
                <a:r>
                  <a:rPr lang="en-MX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6451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Chart, radar chart&#10;&#10;Description automatically generated">
            <a:extLst>
              <a:ext uri="{FF2B5EF4-FFF2-40B4-BE49-F238E27FC236}">
                <a16:creationId xmlns:a16="http://schemas.microsoft.com/office/drawing/2014/main" id="{6DA32D55-9AF0-1BDD-7C8E-FCFD7016C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459" y="6960049"/>
            <a:ext cx="3501216" cy="28009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B3B96C-6C5D-0A6A-334E-434F5A55A92E}"/>
              </a:ext>
            </a:extLst>
          </p:cNvPr>
          <p:cNvSpPr txBox="1"/>
          <p:nvPr/>
        </p:nvSpPr>
        <p:spPr>
          <a:xfrm>
            <a:off x="1099808" y="447102"/>
            <a:ext cx="9344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sz="3200" b="1" dirty="0"/>
              <a:t>Gain Patterns – Is there azimuthal symmetry? Verify! </a:t>
            </a:r>
          </a:p>
        </p:txBody>
      </p:sp>
      <p:pic>
        <p:nvPicPr>
          <p:cNvPr id="18" name="Picture 17" descr="Chart, radar chart&#10;&#10;Description automatically generated">
            <a:extLst>
              <a:ext uri="{FF2B5EF4-FFF2-40B4-BE49-F238E27FC236}">
                <a16:creationId xmlns:a16="http://schemas.microsoft.com/office/drawing/2014/main" id="{0A87F1CF-E0DD-D52C-C939-330BDB5D8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459" y="4159076"/>
            <a:ext cx="3501216" cy="280097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2391F0A-884F-6A2C-C19F-FA4316511B08}"/>
              </a:ext>
            </a:extLst>
          </p:cNvPr>
          <p:cNvSpPr txBox="1"/>
          <p:nvPr/>
        </p:nvSpPr>
        <p:spPr>
          <a:xfrm>
            <a:off x="2170577" y="9985154"/>
            <a:ext cx="7203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MX" sz="1400" b="1" dirty="0"/>
              <a:t>Yes. In principle, they should be symmetric. In practice, the grid must be symmetric around the antenna for the calculated response to be symmetric.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027FD9-AC74-0E0F-3C14-1E85A85FDFAD}"/>
              </a:ext>
            </a:extLst>
          </p:cNvPr>
          <p:cNvSpPr txBox="1"/>
          <p:nvPr/>
        </p:nvSpPr>
        <p:spPr>
          <a:xfrm>
            <a:off x="8524073" y="994435"/>
            <a:ext cx="1920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sz="2400" b="1" dirty="0"/>
              <a:t>@ 200 MHz</a:t>
            </a:r>
          </a:p>
        </p:txBody>
      </p:sp>
      <p:pic>
        <p:nvPicPr>
          <p:cNvPr id="16" name="Picture 15" descr="Chart, radar chart&#10;&#10;Description automatically generated">
            <a:extLst>
              <a:ext uri="{FF2B5EF4-FFF2-40B4-BE49-F238E27FC236}">
                <a16:creationId xmlns:a16="http://schemas.microsoft.com/office/drawing/2014/main" id="{FAE8EB52-A4F6-F51F-0B1E-B06427025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459" y="1451956"/>
            <a:ext cx="3501217" cy="280097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2569941-0B4E-3D4D-EC2B-98C63BFB6D28}"/>
              </a:ext>
            </a:extLst>
          </p:cNvPr>
          <p:cNvSpPr txBox="1"/>
          <p:nvPr/>
        </p:nvSpPr>
        <p:spPr>
          <a:xfrm>
            <a:off x="486743" y="5138271"/>
            <a:ext cx="1226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Differences at constant radii</a:t>
            </a:r>
            <a:endParaRPr lang="en-MX" sz="1400" b="1" dirty="0"/>
          </a:p>
        </p:txBody>
      </p:sp>
      <p:pic>
        <p:nvPicPr>
          <p:cNvPr id="4" name="Picture 3" descr="A picture containing text, antenna&#10;&#10;Description automatically generated">
            <a:extLst>
              <a:ext uri="{FF2B5EF4-FFF2-40B4-BE49-F238E27FC236}">
                <a16:creationId xmlns:a16="http://schemas.microsoft.com/office/drawing/2014/main" id="{FBBA7C6D-9514-0768-CD93-9A91D04696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6096" y="1645348"/>
            <a:ext cx="3218917" cy="2414188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EBF1E444-66D1-C438-1316-C4C9C46AFF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6095" y="4348984"/>
            <a:ext cx="3218917" cy="2414188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B1168E3A-73B1-F21A-084B-CDA390B316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6094" y="7149957"/>
            <a:ext cx="3218917" cy="241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743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2E35530-FDF6-3465-E7B7-9C967392F0B1}"/>
              </a:ext>
            </a:extLst>
          </p:cNvPr>
          <p:cNvSpPr txBox="1"/>
          <p:nvPr/>
        </p:nvSpPr>
        <p:spPr>
          <a:xfrm>
            <a:off x="1609427" y="307242"/>
            <a:ext cx="7580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sz="3200" b="1" dirty="0"/>
              <a:t>Gain Patterns – Ice vs Air w/ 4 m radii shells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950F0D-0CF9-23F8-FDE0-8C7208170D17}"/>
              </a:ext>
            </a:extLst>
          </p:cNvPr>
          <p:cNvSpPr txBox="1"/>
          <p:nvPr/>
        </p:nvSpPr>
        <p:spPr>
          <a:xfrm>
            <a:off x="5786637" y="7354924"/>
            <a:ext cx="4612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MX" sz="1600" b="1" dirty="0"/>
              <a:t>Noticeable difference in gain patter for Air vs Ice. </a:t>
            </a:r>
          </a:p>
          <a:p>
            <a:endParaRPr lang="en-MX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X" sz="1600" b="1" dirty="0"/>
              <a:t>Marginal change for the presence of an air cylinder in the middle of the ice (borehole is too small to make a difference?)</a:t>
            </a:r>
          </a:p>
        </p:txBody>
      </p:sp>
      <p:pic>
        <p:nvPicPr>
          <p:cNvPr id="4" name="Picture 3" descr="Chart, radar chart&#10;&#10;Description automatically generated">
            <a:extLst>
              <a:ext uri="{FF2B5EF4-FFF2-40B4-BE49-F238E27FC236}">
                <a16:creationId xmlns:a16="http://schemas.microsoft.com/office/drawing/2014/main" id="{6550CEDC-2A7D-FD2A-07C7-603AB8F07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65" y="1349469"/>
            <a:ext cx="5567561" cy="4454049"/>
          </a:xfrm>
          <a:prstGeom prst="rect">
            <a:avLst/>
          </a:prstGeom>
        </p:spPr>
      </p:pic>
      <p:pic>
        <p:nvPicPr>
          <p:cNvPr id="8" name="Picture 7" descr="Chart, radar chart&#10;&#10;Description automatically generated">
            <a:extLst>
              <a:ext uri="{FF2B5EF4-FFF2-40B4-BE49-F238E27FC236}">
                <a16:creationId xmlns:a16="http://schemas.microsoft.com/office/drawing/2014/main" id="{8F20C178-29CA-2B0D-9EF6-1DBB0E437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6" y="5768325"/>
            <a:ext cx="5567561" cy="4454048"/>
          </a:xfrm>
          <a:prstGeom prst="rect">
            <a:avLst/>
          </a:prstGeom>
        </p:spPr>
      </p:pic>
      <p:pic>
        <p:nvPicPr>
          <p:cNvPr id="11" name="Picture 10" descr="Chart, radar chart&#10;&#10;Description automatically generated">
            <a:extLst>
              <a:ext uri="{FF2B5EF4-FFF2-40B4-BE49-F238E27FC236}">
                <a16:creationId xmlns:a16="http://schemas.microsoft.com/office/drawing/2014/main" id="{F784C27C-9B50-E67F-0AF4-A18116488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2447" y="2593755"/>
            <a:ext cx="5567560" cy="44540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B38D2A-26FC-0903-BCAA-B22238F46CE9}"/>
              </a:ext>
            </a:extLst>
          </p:cNvPr>
          <p:cNvSpPr txBox="1"/>
          <p:nvPr/>
        </p:nvSpPr>
        <p:spPr>
          <a:xfrm>
            <a:off x="7486077" y="889911"/>
            <a:ext cx="1920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sz="2400" b="1" dirty="0"/>
              <a:t>@ 200 MHz</a:t>
            </a:r>
          </a:p>
        </p:txBody>
      </p:sp>
    </p:spTree>
    <p:extLst>
      <p:ext uri="{BB962C8B-B14F-4D97-AF65-F5344CB8AC3E}">
        <p14:creationId xmlns:p14="http://schemas.microsoft.com/office/powerpoint/2010/main" val="3227467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2E35530-FDF6-3465-E7B7-9C967392F0B1}"/>
              </a:ext>
            </a:extLst>
          </p:cNvPr>
          <p:cNvSpPr txBox="1"/>
          <p:nvPr/>
        </p:nvSpPr>
        <p:spPr>
          <a:xfrm>
            <a:off x="1609427" y="1136817"/>
            <a:ext cx="7580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sz="3200" b="1" dirty="0"/>
              <a:t>Gain Patterns – Ice vs Air w/ </a:t>
            </a:r>
            <a:r>
              <a:rPr lang="en-MX" sz="3200" b="1" dirty="0">
                <a:solidFill>
                  <a:srgbClr val="FF0000"/>
                </a:solidFill>
              </a:rPr>
              <a:t>5</a:t>
            </a:r>
            <a:r>
              <a:rPr lang="en-MX" sz="3200" b="1" dirty="0"/>
              <a:t> </a:t>
            </a:r>
            <a:r>
              <a:rPr lang="en-MX" sz="3200" b="1" dirty="0">
                <a:solidFill>
                  <a:srgbClr val="FF0000"/>
                </a:solidFill>
              </a:rPr>
              <a:t>m radii shells</a:t>
            </a:r>
            <a:r>
              <a:rPr lang="en-MX" sz="3200" b="1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950F0D-0CF9-23F8-FDE0-8C7208170D17}"/>
              </a:ext>
            </a:extLst>
          </p:cNvPr>
          <p:cNvSpPr txBox="1"/>
          <p:nvPr/>
        </p:nvSpPr>
        <p:spPr>
          <a:xfrm>
            <a:off x="2451652" y="7475529"/>
            <a:ext cx="7099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MX" sz="1600" b="1" dirty="0"/>
              <a:t>Same conclusions at low frequency (200 MHz).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X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X" sz="1600" b="1" dirty="0"/>
              <a:t>More noticeable differences at higher frequency, especially at the horizon.</a:t>
            </a:r>
          </a:p>
        </p:txBody>
      </p:sp>
      <p:pic>
        <p:nvPicPr>
          <p:cNvPr id="14" name="Picture 13" descr="Chart, radar chart&#10;&#10;Description automatically generated">
            <a:extLst>
              <a:ext uri="{FF2B5EF4-FFF2-40B4-BE49-F238E27FC236}">
                <a16:creationId xmlns:a16="http://schemas.microsoft.com/office/drawing/2014/main" id="{1EE66997-855F-C12C-49F5-D88E3EF14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390" y="2339257"/>
            <a:ext cx="5786637" cy="4629309"/>
          </a:xfrm>
          <a:prstGeom prst="rect">
            <a:avLst/>
          </a:prstGeom>
        </p:spPr>
      </p:pic>
      <p:pic>
        <p:nvPicPr>
          <p:cNvPr id="3" name="Picture 2" descr="Chart, radar chart&#10;&#10;Description automatically generated">
            <a:extLst>
              <a:ext uri="{FF2B5EF4-FFF2-40B4-BE49-F238E27FC236}">
                <a16:creationId xmlns:a16="http://schemas.microsoft.com/office/drawing/2014/main" id="{52E5B388-AAC9-8C48-564A-EFE971422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6" y="2339256"/>
            <a:ext cx="5786637" cy="462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243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2304</TotalTime>
  <Words>620</Words>
  <Application>Microsoft Macintosh PowerPoint</Application>
  <PresentationFormat>Custom</PresentationFormat>
  <Paragraphs>77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Salcedo Gomez, Alan</dc:creator>
  <cp:lastModifiedBy>Salcedo Gomez, Alan</cp:lastModifiedBy>
  <cp:revision>50</cp:revision>
  <dcterms:created xsi:type="dcterms:W3CDTF">2022-05-31T17:45:54Z</dcterms:created>
  <dcterms:modified xsi:type="dcterms:W3CDTF">2022-08-30T17:22:49Z</dcterms:modified>
</cp:coreProperties>
</file>