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notesMasterIdLst>
    <p:notesMasterId r:id="rId15"/>
  </p:notesMasterIdLst>
  <p:sldIdLst>
    <p:sldId id="256" r:id="rId2"/>
    <p:sldId id="260" r:id="rId3"/>
    <p:sldId id="258" r:id="rId4"/>
    <p:sldId id="261" r:id="rId5"/>
    <p:sldId id="269" r:id="rId6"/>
    <p:sldId id="270" r:id="rId7"/>
    <p:sldId id="264" r:id="rId8"/>
    <p:sldId id="262" r:id="rId9"/>
    <p:sldId id="265" r:id="rId10"/>
    <p:sldId id="271" r:id="rId11"/>
    <p:sldId id="273" r:id="rId12"/>
    <p:sldId id="272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3"/>
  </p:normalViewPr>
  <p:slideViewPr>
    <p:cSldViewPr snapToGrid="0" snapToObjects="1">
      <p:cViewPr varScale="1">
        <p:scale>
          <a:sx n="102" d="100"/>
          <a:sy n="102" d="100"/>
        </p:scale>
        <p:origin x="9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F49CB-30C7-1B46-BAC0-CF31E2719D63}" type="datetimeFigureOut">
              <a:rPr lang="en-US" smtClean="0"/>
              <a:t>5/15/19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D70DE-76E7-EB42-89C7-28927E5D3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 marL="685800" indent="-228600">
              <a:buFont typeface="Courier New" charset="0"/>
              <a:buChar char="o"/>
              <a:defRPr sz="2400"/>
            </a:lvl2pPr>
            <a:lvl3pPr marL="1143000" indent="-228600">
              <a:buFont typeface="Wingdings" charset="2"/>
              <a:buChar char="§"/>
              <a:defRPr sz="2400"/>
            </a:lvl3pPr>
            <a:lvl4pPr marL="1600200" indent="-228600">
              <a:buFont typeface="Wingdings" charset="2"/>
              <a:buChar char="q"/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332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decademy.com/learn/learn-the-command-lin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name.#@unity.asc.ohio-state.edu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tty.or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zilla-project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dxmlHDim6c" TargetMode="External"/><Relationship Id="rId2" Type="http://schemas.openxmlformats.org/officeDocument/2006/relationships/hyperlink" Target="https://www.youtube.com/watch?v=rUNQphoGVw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anitaNeutrino/icem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anitaNeutrino/icemc#getting-icem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Getting Started with ANITA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Brian Clark</a:t>
            </a:r>
          </a:p>
          <a:p>
            <a:r>
              <a:rPr lang="en-US" dirty="0"/>
              <a:t>Last Updated: May 15, 2019</a:t>
            </a:r>
          </a:p>
        </p:txBody>
      </p:sp>
    </p:spTree>
    <p:extLst>
      <p:ext uri="{BB962C8B-B14F-4D97-AF65-F5344CB8AC3E}">
        <p14:creationId xmlns:p14="http://schemas.microsoft.com/office/powerpoint/2010/main" val="1324798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7a: Fix a few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Make an “outputs” directory (</a:t>
            </a:r>
            <a:r>
              <a:rPr lang="en-US" dirty="0" err="1"/>
              <a:t>mkdir</a:t>
            </a:r>
            <a:r>
              <a:rPr lang="en-US" dirty="0"/>
              <a:t> outputs)</a:t>
            </a:r>
          </a:p>
          <a:p>
            <a:r>
              <a:rPr lang="en-US" dirty="0"/>
              <a:t>Open the “inputs.anita.3.conf” file, and scroll down to the lines with “Digitizer path impulse response” and “Trigger path impulse response” and change the “1” after those lines to “0”</a:t>
            </a:r>
          </a:p>
          <a:p>
            <a:r>
              <a:rPr lang="en-US" dirty="0"/>
              <a:t>Scroll further down to the lines “Digitizer noise from flight” and “Trigger noise from flight” and change the “1” after those lines to “0” also</a:t>
            </a:r>
          </a:p>
          <a:p>
            <a:r>
              <a:rPr lang="en-US" dirty="0"/>
              <a:t>Because these instructions circumvent the installation of the </a:t>
            </a:r>
            <a:r>
              <a:rPr lang="en-US" dirty="0" err="1"/>
              <a:t>anitaBuildTool</a:t>
            </a:r>
            <a:r>
              <a:rPr lang="en-US" dirty="0"/>
              <a:t> (which real impulse response and noise requires) we have to disable those features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617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7b: Fix a few more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 into the </a:t>
            </a:r>
            <a:r>
              <a:rPr lang="en-US" dirty="0" err="1"/>
              <a:t>icemc</a:t>
            </a:r>
            <a:r>
              <a:rPr lang="en-US" dirty="0"/>
              <a:t> directory, and open the </a:t>
            </a:r>
            <a:r>
              <a:rPr lang="en-US" dirty="0" err="1"/>
              <a:t>Makefile</a:t>
            </a:r>
            <a:endParaRPr lang="en-US" dirty="0"/>
          </a:p>
          <a:p>
            <a:pPr lvl="1"/>
            <a:r>
              <a:rPr lang="en-US" dirty="0"/>
              <a:t>Go down near line 19 and 20, and comment out (put a “#” in front of) the lines that say ANITA3_EVENTREADER and ANITA3_EVENTCORRELATOR”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56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8: Test Run </a:t>
            </a:r>
            <a:r>
              <a:rPr lang="en-US" dirty="0" err="1"/>
              <a:t>icemc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492895" cy="3599316"/>
          </a:xfrm>
        </p:spPr>
        <p:txBody>
          <a:bodyPr/>
          <a:lstStyle/>
          <a:p>
            <a:r>
              <a:rPr lang="en-US" dirty="0"/>
              <a:t>Now, we’ll make our first set of simulated results!</a:t>
            </a:r>
          </a:p>
          <a:p>
            <a:r>
              <a:rPr lang="en-US" dirty="0"/>
              <a:t>Now, execute the command                                                      “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./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icemc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–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inputs.anita3.conf -o outputs/ -n 50000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This will simulate 50,000 neutrinos</a:t>
            </a:r>
          </a:p>
          <a:p>
            <a:r>
              <a:rPr lang="en-US" dirty="0"/>
              <a:t>See if it execute successfully; also, you should check the outputs directory for a bunch of new files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If it did, well done!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85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9: Make your First Plot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623" y="2349229"/>
            <a:ext cx="12055377" cy="4199851"/>
          </a:xfrm>
        </p:spPr>
        <p:txBody>
          <a:bodyPr>
            <a:normAutofit/>
          </a:bodyPr>
          <a:lstStyle/>
          <a:p>
            <a:r>
              <a:rPr lang="en-US" dirty="0"/>
              <a:t>Okay, now that we have data, we can make our first plot!</a:t>
            </a:r>
          </a:p>
          <a:p>
            <a:r>
              <a:rPr lang="en-US" dirty="0"/>
              <a:t>Move the following two files into your </a:t>
            </a:r>
            <a:r>
              <a:rPr lang="en-US" dirty="0" err="1"/>
              <a:t>icemc</a:t>
            </a:r>
            <a:r>
              <a:rPr lang="en-US" dirty="0"/>
              <a:t> directory:</a:t>
            </a:r>
          </a:p>
          <a:p>
            <a:pPr lvl="1"/>
            <a:r>
              <a:rPr lang="en-US" dirty="0"/>
              <a:t>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test_plot.mk</a:t>
            </a:r>
            <a:r>
              <a:rPr lang="en-US" dirty="0"/>
              <a:t>: the </a:t>
            </a:r>
            <a:r>
              <a:rPr lang="en-US" dirty="0" err="1"/>
              <a:t>makefile</a:t>
            </a:r>
            <a:r>
              <a:rPr lang="en-US" dirty="0"/>
              <a:t>, which tells the computer how to put together your code</a:t>
            </a:r>
          </a:p>
          <a:p>
            <a:pPr lvl="1"/>
            <a:r>
              <a:rPr lang="en-US" dirty="0"/>
              <a:t>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test_plot.cc</a:t>
            </a:r>
            <a:r>
              <a:rPr lang="en-US" dirty="0"/>
              <a:t>”: the code to be put together</a:t>
            </a:r>
          </a:p>
          <a:p>
            <a:r>
              <a:rPr lang="en-US" dirty="0"/>
              <a:t>Run ”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make 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test_plot.mk</a:t>
            </a:r>
            <a:r>
              <a:rPr lang="en-US" dirty="0"/>
              <a:t>” (the 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 </a:t>
            </a:r>
            <a:r>
              <a:rPr lang="en-US" dirty="0"/>
              <a:t>says “use this file”)</a:t>
            </a:r>
          </a:p>
          <a:p>
            <a:r>
              <a:rPr lang="en-US" dirty="0"/>
              <a:t>Then, execute the plot making code: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“./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test_plot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outputs/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icefinal.root</a:t>
            </a:r>
            <a:r>
              <a:rPr lang="en-US" dirty="0"/>
              <a:t>”</a:t>
            </a:r>
          </a:p>
          <a:p>
            <a:r>
              <a:rPr lang="en-US" dirty="0"/>
              <a:t>This will produce a plot! Revel in your brilliance.</a:t>
            </a:r>
          </a:p>
          <a:p>
            <a:r>
              <a:rPr lang="en-US" dirty="0"/>
              <a:t>You should actually </a:t>
            </a:r>
            <a:r>
              <a:rPr lang="en-US" i="1" dirty="0"/>
              <a:t>read </a:t>
            </a:r>
            <a:r>
              <a:rPr lang="en-US" dirty="0"/>
              <a:t>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test_plot.cc</a:t>
            </a:r>
            <a:r>
              <a:rPr lang="en-US" dirty="0"/>
              <a:t>” </a:t>
            </a:r>
            <a:r>
              <a:rPr lang="en-US" b="1" i="1" u="sng" dirty="0"/>
              <a:t>very carefully </a:t>
            </a:r>
            <a:r>
              <a:rPr lang="en-US" dirty="0"/>
              <a:t>to understand everything it’s doing (the explanations are in the comments)</a:t>
            </a:r>
          </a:p>
        </p:txBody>
      </p:sp>
    </p:spTree>
    <p:extLst>
      <p:ext uri="{BB962C8B-B14F-4D97-AF65-F5344CB8AC3E}">
        <p14:creationId xmlns:p14="http://schemas.microsoft.com/office/powerpoint/2010/main" val="20958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0: Get Familiar with the Command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9785852" cy="3599316"/>
          </a:xfrm>
        </p:spPr>
        <p:txBody>
          <a:bodyPr/>
          <a:lstStyle/>
          <a:p>
            <a:r>
              <a:rPr lang="en-US" dirty="0"/>
              <a:t>All of our work will be done on computing clusters</a:t>
            </a:r>
          </a:p>
          <a:p>
            <a:r>
              <a:rPr lang="en-US" dirty="0"/>
              <a:t>To interact with the computing cluster, we will need to use the </a:t>
            </a:r>
            <a:r>
              <a:rPr lang="en-US" i="1" dirty="0"/>
              <a:t>command line</a:t>
            </a:r>
            <a:endParaRPr lang="en-US" dirty="0"/>
          </a:p>
          <a:p>
            <a:r>
              <a:rPr lang="en-US" dirty="0"/>
              <a:t>It will allow us to go inside files, delete them, make new ones, run programs, etc.</a:t>
            </a:r>
          </a:p>
          <a:p>
            <a:r>
              <a:rPr lang="en-US" dirty="0"/>
              <a:t>Follow this link to learn how to use it: </a:t>
            </a:r>
            <a:r>
              <a:rPr lang="en-US" dirty="0">
                <a:hlinkClick r:id="rId2"/>
              </a:rPr>
              <a:t>https://www.codecademy.com/learn/learn-the-command-line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99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Get an OSC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time being, lets start by having you all do your work on the computing cluster known as ”</a:t>
            </a:r>
            <a:r>
              <a:rPr lang="en-US" dirty="0" err="1"/>
              <a:t>owens</a:t>
            </a:r>
            <a:r>
              <a:rPr lang="en-US" dirty="0"/>
              <a:t>”</a:t>
            </a:r>
          </a:p>
          <a:p>
            <a:r>
              <a:rPr lang="en-US" dirty="0"/>
              <a:t>It is maintained by the Ohio Supercomputer Center</a:t>
            </a:r>
          </a:p>
          <a:p>
            <a:r>
              <a:rPr lang="en-US" dirty="0"/>
              <a:t>Ask Amy to get an account</a:t>
            </a:r>
          </a:p>
        </p:txBody>
      </p:sp>
    </p:spTree>
    <p:extLst>
      <p:ext uri="{BB962C8B-B14F-4D97-AF65-F5344CB8AC3E}">
        <p14:creationId xmlns:p14="http://schemas.microsoft.com/office/powerpoint/2010/main" val="708061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ge result for putty log in wind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873" y="2427478"/>
            <a:ext cx="4231055" cy="4089705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7087552" cy="1080938"/>
          </a:xfrm>
        </p:spPr>
        <p:txBody>
          <a:bodyPr>
            <a:normAutofit/>
          </a:bodyPr>
          <a:lstStyle/>
          <a:p>
            <a:r>
              <a:rPr lang="en-US" dirty="0"/>
              <a:t>Step 2: Log-In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980" y="2156346"/>
            <a:ext cx="7618893" cy="4578086"/>
          </a:xfrm>
        </p:spPr>
        <p:txBody>
          <a:bodyPr>
            <a:normAutofit/>
          </a:bodyPr>
          <a:lstStyle/>
          <a:p>
            <a:r>
              <a:rPr lang="en-US" sz="1700" dirty="0"/>
              <a:t>Okay, now to log in!</a:t>
            </a:r>
          </a:p>
          <a:p>
            <a:r>
              <a:rPr lang="en-US" sz="1700" dirty="0"/>
              <a:t>On a Linux or Mac:</a:t>
            </a:r>
          </a:p>
          <a:p>
            <a:pPr lvl="1"/>
            <a:r>
              <a:rPr lang="en-US" sz="1700" dirty="0"/>
              <a:t>Open the terminal, and type “</a:t>
            </a:r>
            <a:r>
              <a:rPr lang="en-US" sz="1700" dirty="0" err="1">
                <a:latin typeface="Courier New" charset="0"/>
                <a:ea typeface="Courier New" charset="0"/>
                <a:cs typeface="Courier New" charset="0"/>
              </a:rPr>
              <a:t>ssh</a:t>
            </a:r>
            <a:r>
              <a:rPr lang="en-US" sz="17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700" dirty="0">
                <a:latin typeface="Courier New" charset="0"/>
                <a:ea typeface="Courier New" charset="0"/>
                <a:cs typeface="Courier New" charset="0"/>
                <a:hlinkClick r:id="rId3"/>
              </a:rPr>
              <a:t>name.#@owens.osc. edu</a:t>
            </a:r>
            <a:r>
              <a:rPr lang="en-US" sz="1700" dirty="0"/>
              <a:t>”</a:t>
            </a:r>
          </a:p>
          <a:p>
            <a:pPr lvl="1"/>
            <a:r>
              <a:rPr lang="en-US" sz="1700" dirty="0"/>
              <a:t>It might ask you to agree to an SSH security token; say yes</a:t>
            </a:r>
          </a:p>
          <a:p>
            <a:pPr lvl="1"/>
            <a:r>
              <a:rPr lang="en-US" sz="1700" dirty="0"/>
              <a:t>Then enter your password</a:t>
            </a:r>
          </a:p>
          <a:p>
            <a:r>
              <a:rPr lang="en-US" sz="1700" dirty="0"/>
              <a:t>On a PC:</a:t>
            </a:r>
          </a:p>
          <a:p>
            <a:pPr lvl="1"/>
            <a:r>
              <a:rPr lang="en-US" sz="1700" dirty="0"/>
              <a:t>You will need to download and install an </a:t>
            </a:r>
            <a:r>
              <a:rPr lang="en-US" sz="1700" i="1" dirty="0" err="1"/>
              <a:t>ssh</a:t>
            </a:r>
            <a:r>
              <a:rPr lang="en-US" sz="1700" dirty="0"/>
              <a:t> </a:t>
            </a:r>
            <a:r>
              <a:rPr lang="en-US" sz="1700" i="1" dirty="0"/>
              <a:t>tunneling client</a:t>
            </a:r>
          </a:p>
          <a:p>
            <a:pPr lvl="1"/>
            <a:r>
              <a:rPr lang="en-US" sz="1700" dirty="0"/>
              <a:t>The easiest is one called “putty”: </a:t>
            </a:r>
            <a:r>
              <a:rPr lang="en-US" sz="1700" dirty="0">
                <a:hlinkClick r:id="rId4"/>
              </a:rPr>
              <a:t>https://www.putty.org/</a:t>
            </a:r>
            <a:endParaRPr lang="en-US" sz="1700" dirty="0"/>
          </a:p>
          <a:p>
            <a:pPr lvl="1"/>
            <a:r>
              <a:rPr lang="en-US" sz="1700" dirty="0"/>
              <a:t>Install putty, and then open it:</a:t>
            </a:r>
          </a:p>
          <a:p>
            <a:pPr lvl="2"/>
            <a:r>
              <a:rPr lang="en-US" sz="1700" dirty="0"/>
              <a:t>For “Host Name”, put “</a:t>
            </a:r>
            <a:r>
              <a:rPr lang="en-US" sz="1700" dirty="0" err="1"/>
              <a:t>owens.osc</a:t>
            </a:r>
            <a:r>
              <a:rPr lang="en-US" sz="1700" dirty="0"/>
              <a:t>. </a:t>
            </a:r>
            <a:r>
              <a:rPr lang="en-US" sz="1700" dirty="0" err="1"/>
              <a:t>edu</a:t>
            </a:r>
            <a:r>
              <a:rPr lang="en-US" sz="1700" dirty="0"/>
              <a:t>”</a:t>
            </a:r>
          </a:p>
          <a:p>
            <a:pPr lvl="2"/>
            <a:r>
              <a:rPr lang="en-US" sz="1700" dirty="0"/>
              <a:t>For Port choose “22”</a:t>
            </a:r>
          </a:p>
          <a:p>
            <a:pPr lvl="2"/>
            <a:r>
              <a:rPr lang="en-US" sz="1700" dirty="0"/>
              <a:t>For “Connection type” choose “SSH”</a:t>
            </a:r>
          </a:p>
          <a:p>
            <a:pPr lvl="2"/>
            <a:r>
              <a:rPr lang="en-US" sz="1700" dirty="0"/>
              <a:t>Click “Open”</a:t>
            </a:r>
          </a:p>
          <a:p>
            <a:pPr lvl="2"/>
            <a:r>
              <a:rPr lang="en-US" sz="1700" dirty="0"/>
              <a:t>You will then enter your name and password</a:t>
            </a:r>
          </a:p>
        </p:txBody>
      </p:sp>
    </p:spTree>
    <p:extLst>
      <p:ext uri="{BB962C8B-B14F-4D97-AF65-F5344CB8AC3E}">
        <p14:creationId xmlns:p14="http://schemas.microsoft.com/office/powerpoint/2010/main" val="1234447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966482-96B6-1B43-BAEF-0A48BA51A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011" y="2603754"/>
            <a:ext cx="5378142" cy="39313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753228"/>
            <a:ext cx="7524565" cy="1080938"/>
          </a:xfrm>
        </p:spPr>
        <p:txBody>
          <a:bodyPr>
            <a:normAutofit/>
          </a:bodyPr>
          <a:lstStyle/>
          <a:p>
            <a:r>
              <a:rPr lang="en-US" dirty="0"/>
              <a:t>Step 3: Learn How to Transfer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980" y="2156346"/>
            <a:ext cx="7618893" cy="4578086"/>
          </a:xfrm>
        </p:spPr>
        <p:txBody>
          <a:bodyPr>
            <a:normAutofit/>
          </a:bodyPr>
          <a:lstStyle/>
          <a:p>
            <a:r>
              <a:rPr lang="en-US" sz="1700" dirty="0"/>
              <a:t>Throughout your time working on any supercomputer, you’ll need to transfer files</a:t>
            </a:r>
          </a:p>
          <a:p>
            <a:r>
              <a:rPr lang="en-US" sz="1700" dirty="0"/>
              <a:t>The easiest way to transfer files is by using a file transfer client</a:t>
            </a:r>
          </a:p>
          <a:p>
            <a:r>
              <a:rPr lang="en-US" sz="1700" dirty="0"/>
              <a:t>I recommend </a:t>
            </a:r>
            <a:r>
              <a:rPr lang="en-US" sz="1700" dirty="0" err="1"/>
              <a:t>Filezilla</a:t>
            </a:r>
            <a:r>
              <a:rPr lang="en-US" sz="1700" dirty="0"/>
              <a:t>: </a:t>
            </a:r>
            <a:r>
              <a:rPr lang="en-US" sz="1700" dirty="0">
                <a:hlinkClick r:id="rId3"/>
              </a:rPr>
              <a:t>https://filezilla-project.org/</a:t>
            </a:r>
            <a:endParaRPr lang="en-US" sz="1700" dirty="0"/>
          </a:p>
          <a:p>
            <a:r>
              <a:rPr lang="en-US" sz="1700" dirty="0"/>
              <a:t>Download and install it</a:t>
            </a:r>
          </a:p>
          <a:p>
            <a:r>
              <a:rPr lang="en-US" sz="1700" dirty="0"/>
              <a:t>Then launch it</a:t>
            </a:r>
          </a:p>
          <a:p>
            <a:r>
              <a:rPr lang="en-US" sz="1700" dirty="0"/>
              <a:t>Click “New Site”</a:t>
            </a:r>
          </a:p>
          <a:p>
            <a:pPr lvl="1"/>
            <a:r>
              <a:rPr lang="en-US" sz="1700" dirty="0"/>
              <a:t>Under “Protocol” select “SFTP”</a:t>
            </a:r>
          </a:p>
          <a:p>
            <a:pPr lvl="1"/>
            <a:r>
              <a:rPr lang="en-US" sz="1700" dirty="0"/>
              <a:t>Under “Host” put “</a:t>
            </a:r>
            <a:r>
              <a:rPr lang="en-US" sz="1700" dirty="0" err="1"/>
              <a:t>owens.osc.edu</a:t>
            </a:r>
            <a:r>
              <a:rPr lang="en-US" sz="1700" dirty="0"/>
              <a:t>”</a:t>
            </a:r>
          </a:p>
          <a:p>
            <a:pPr lvl="1"/>
            <a:r>
              <a:rPr lang="en-US" sz="1700" dirty="0"/>
              <a:t>Under “Logon Type” put “Ask for password”</a:t>
            </a:r>
          </a:p>
          <a:p>
            <a:pPr lvl="1"/>
            <a:r>
              <a:rPr lang="en-US" sz="1700" dirty="0"/>
              <a:t>Under “User” put “</a:t>
            </a:r>
            <a:r>
              <a:rPr lang="en-US" sz="1700" dirty="0" err="1"/>
              <a:t>yourusername</a:t>
            </a:r>
            <a:r>
              <a:rPr lang="en-US" sz="1700" dirty="0"/>
              <a:t>”</a:t>
            </a:r>
          </a:p>
          <a:p>
            <a:pPr lvl="1"/>
            <a:r>
              <a:rPr lang="en-US" sz="1700" dirty="0"/>
              <a:t>Then click “connect”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18B4BA7-659E-5446-ACB6-81DC997818F8}"/>
              </a:ext>
            </a:extLst>
          </p:cNvPr>
          <p:cNvCxnSpPr>
            <a:cxnSpLocks/>
          </p:cNvCxnSpPr>
          <p:nvPr/>
        </p:nvCxnSpPr>
        <p:spPr>
          <a:xfrm flipV="1">
            <a:off x="4144174" y="3286899"/>
            <a:ext cx="5178193" cy="128252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BD73AF-46CB-0145-B699-CED14001A353}"/>
              </a:ext>
            </a:extLst>
          </p:cNvPr>
          <p:cNvCxnSpPr>
            <a:cxnSpLocks/>
          </p:cNvCxnSpPr>
          <p:nvPr/>
        </p:nvCxnSpPr>
        <p:spPr>
          <a:xfrm flipV="1">
            <a:off x="4442602" y="3509319"/>
            <a:ext cx="4973247" cy="143671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46EF76E-1A5B-2B4D-918F-09263318B74C}"/>
              </a:ext>
            </a:extLst>
          </p:cNvPr>
          <p:cNvCxnSpPr>
            <a:cxnSpLocks/>
          </p:cNvCxnSpPr>
          <p:nvPr/>
        </p:nvCxnSpPr>
        <p:spPr>
          <a:xfrm flipV="1">
            <a:off x="5189838" y="3977355"/>
            <a:ext cx="4226011" cy="113530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6E01197-5C17-644E-8E00-2E55BDC80726}"/>
              </a:ext>
            </a:extLst>
          </p:cNvPr>
          <p:cNvCxnSpPr>
            <a:cxnSpLocks/>
          </p:cNvCxnSpPr>
          <p:nvPr/>
        </p:nvCxnSpPr>
        <p:spPr>
          <a:xfrm flipV="1">
            <a:off x="4283901" y="4254246"/>
            <a:ext cx="5038466" cy="131983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A4DD4B-997A-9440-B900-446CCC50E7D7}"/>
              </a:ext>
            </a:extLst>
          </p:cNvPr>
          <p:cNvCxnSpPr>
            <a:cxnSpLocks/>
          </p:cNvCxnSpPr>
          <p:nvPr/>
        </p:nvCxnSpPr>
        <p:spPr>
          <a:xfrm>
            <a:off x="2986361" y="5875947"/>
            <a:ext cx="6884149" cy="50679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768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753228"/>
            <a:ext cx="7524565" cy="1080938"/>
          </a:xfrm>
        </p:spPr>
        <p:txBody>
          <a:bodyPr>
            <a:normAutofit/>
          </a:bodyPr>
          <a:lstStyle/>
          <a:p>
            <a:r>
              <a:rPr lang="en-US" dirty="0"/>
              <a:t>Step 3: Pt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980" y="2156346"/>
            <a:ext cx="7618893" cy="4578086"/>
          </a:xfrm>
        </p:spPr>
        <p:txBody>
          <a:bodyPr>
            <a:normAutofit/>
          </a:bodyPr>
          <a:lstStyle/>
          <a:p>
            <a:r>
              <a:rPr lang="en-US" sz="2200" dirty="0"/>
              <a:t>The way FileZilla works is very straightforward</a:t>
            </a:r>
          </a:p>
          <a:p>
            <a:r>
              <a:rPr lang="en-US" sz="2200" dirty="0"/>
              <a:t>The left panel of your screen is </a:t>
            </a:r>
            <a:r>
              <a:rPr lang="en-US" sz="2200" i="1" dirty="0"/>
              <a:t>your</a:t>
            </a:r>
            <a:r>
              <a:rPr lang="en-US" sz="2200" dirty="0"/>
              <a:t> computer</a:t>
            </a:r>
          </a:p>
          <a:p>
            <a:r>
              <a:rPr lang="en-US" sz="2200" dirty="0"/>
              <a:t>The right panel of the screen is the remote machine</a:t>
            </a:r>
          </a:p>
          <a:p>
            <a:r>
              <a:rPr lang="en-US" sz="2200" dirty="0"/>
              <a:t>To transfer files you literally drag them from one screen to the next</a:t>
            </a:r>
          </a:p>
          <a:p>
            <a:r>
              <a:rPr lang="en-US" sz="2200" dirty="0"/>
              <a:t>That’s it</a:t>
            </a:r>
          </a:p>
          <a:p>
            <a:r>
              <a:rPr lang="en-US" sz="2200" dirty="0"/>
              <a:t>Here are some nice tutorial:</a:t>
            </a:r>
          </a:p>
          <a:p>
            <a:pPr lvl="1"/>
            <a:r>
              <a:rPr lang="en-US" sz="2200" dirty="0">
                <a:hlinkClick r:id="rId2"/>
              </a:rPr>
              <a:t>https://www.youtube.com/watch?v=rUNQphoGVwQ</a:t>
            </a:r>
            <a:endParaRPr lang="en-US" sz="2200" dirty="0"/>
          </a:p>
          <a:p>
            <a:pPr lvl="1"/>
            <a:r>
              <a:rPr lang="en-US" sz="2200" dirty="0">
                <a:hlinkClick r:id="rId3"/>
              </a:rPr>
              <a:t>https://www.youtube.com/watch?v=adxmlHDim6c</a:t>
            </a:r>
            <a:r>
              <a:rPr lang="en-US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7038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Download a copy of </a:t>
            </a:r>
            <a:r>
              <a:rPr lang="en-US" dirty="0" err="1"/>
              <a:t>icemc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download a copy of </a:t>
            </a:r>
            <a:r>
              <a:rPr lang="en-US" dirty="0" err="1"/>
              <a:t>icemc</a:t>
            </a:r>
            <a:r>
              <a:rPr lang="en-US" dirty="0"/>
              <a:t> we are going to use a piece of software called “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git</a:t>
            </a:r>
            <a:r>
              <a:rPr lang="en-US" dirty="0"/>
              <a:t>”</a:t>
            </a:r>
          </a:p>
          <a:p>
            <a:r>
              <a:rPr lang="en-US" dirty="0"/>
              <a:t>This is what’s known as a version control system, which allows developers to track how a piece of code evolves</a:t>
            </a:r>
          </a:p>
          <a:p>
            <a:r>
              <a:rPr lang="en-US" dirty="0"/>
              <a:t>We won’t use that feature for a while; for now, we’re just </a:t>
            </a:r>
            <a:r>
              <a:rPr lang="en-US" dirty="0" err="1"/>
              <a:t>gonna</a:t>
            </a:r>
            <a:r>
              <a:rPr lang="en-US" dirty="0"/>
              <a:t> use it to access the ANITA Code</a:t>
            </a:r>
          </a:p>
          <a:p>
            <a:r>
              <a:rPr lang="en-US" dirty="0"/>
              <a:t>Download </a:t>
            </a:r>
            <a:r>
              <a:rPr lang="en-US" dirty="0" err="1"/>
              <a:t>icemc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git clone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https://github.com/anitaNeutrino/icemc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004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Set Up Your Shell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200948"/>
            <a:ext cx="10230696" cy="4459344"/>
          </a:xfrm>
        </p:spPr>
        <p:txBody>
          <a:bodyPr>
            <a:normAutofit/>
          </a:bodyPr>
          <a:lstStyle/>
          <a:p>
            <a:r>
              <a:rPr lang="en-US" dirty="0"/>
              <a:t>Your </a:t>
            </a:r>
            <a:r>
              <a:rPr lang="en-US" i="1" dirty="0"/>
              <a:t>shell environment</a:t>
            </a:r>
            <a:r>
              <a:rPr lang="en-US" dirty="0"/>
              <a:t> defines variables you want to use</a:t>
            </a:r>
          </a:p>
          <a:p>
            <a:r>
              <a:rPr lang="en-US" dirty="0"/>
              <a:t>First, put the files 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bashrc_anita.sh</a:t>
            </a:r>
            <a:r>
              <a:rPr lang="en-US" dirty="0"/>
              <a:t>” into your home directory.</a:t>
            </a:r>
          </a:p>
          <a:p>
            <a:r>
              <a:rPr lang="en-US" dirty="0"/>
              <a:t>Open your ”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bashrc</a:t>
            </a:r>
            <a:r>
              <a:rPr lang="en-US" dirty="0"/>
              <a:t>” file and copy the contents of 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sample_bashrc.sh</a:t>
            </a:r>
            <a:r>
              <a:rPr lang="en-US" dirty="0"/>
              <a:t>” into it. Do the same with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“.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bash_profile</a:t>
            </a:r>
            <a:r>
              <a:rPr lang="en-US" dirty="0"/>
              <a:t>”.</a:t>
            </a:r>
          </a:p>
          <a:p>
            <a:r>
              <a:rPr lang="en-US" dirty="0"/>
              <a:t>I’m having you do this because it will </a:t>
            </a:r>
            <a:r>
              <a:rPr lang="en-US" i="1" dirty="0"/>
              <a:t>source</a:t>
            </a:r>
            <a:r>
              <a:rPr lang="en-US" dirty="0"/>
              <a:t> several pieces of software you will need (like ROOT) that I’ve already installed for you to save time</a:t>
            </a:r>
          </a:p>
          <a:p>
            <a:r>
              <a:rPr lang="en-US" dirty="0"/>
              <a:t>Make sure to update the variables “ICEMC_SRC_DIR” and “ICEMC_BUILD_DIR” in your .</a:t>
            </a:r>
            <a:r>
              <a:rPr lang="en-US" dirty="0" err="1"/>
              <a:t>bashrc</a:t>
            </a:r>
            <a:r>
              <a:rPr lang="en-US" dirty="0"/>
              <a:t> to wherever you downloaded </a:t>
            </a:r>
            <a:r>
              <a:rPr lang="en-US" dirty="0" err="1"/>
              <a:t>icemc</a:t>
            </a:r>
            <a:r>
              <a:rPr lang="en-US" dirty="0"/>
              <a:t> to in the previous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97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6: Compile </a:t>
            </a:r>
            <a:r>
              <a:rPr lang="en-US" dirty="0" err="1"/>
              <a:t>icemc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go inside the </a:t>
            </a:r>
            <a:r>
              <a:rPr lang="en-US" dirty="0" err="1"/>
              <a:t>icemc</a:t>
            </a:r>
            <a:r>
              <a:rPr lang="en-US" dirty="0"/>
              <a:t> directory by typing: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cd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icemc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n-US" dirty="0"/>
              <a:t>Then build by typing “make”</a:t>
            </a:r>
          </a:p>
          <a:p>
            <a:r>
              <a:rPr lang="en-US" dirty="0"/>
              <a:t>If the make fails, you should follow the instructions on </a:t>
            </a:r>
            <a:r>
              <a:rPr lang="en-US" dirty="0">
                <a:hlinkClick r:id="rId2"/>
              </a:rPr>
              <a:t>https://github.com/anitaNeutrino/icemc#getting-icemc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835489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509</TotalTime>
  <Words>1079</Words>
  <Application>Microsoft Macintosh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Trebuchet MS</vt:lpstr>
      <vt:lpstr>Wingdings</vt:lpstr>
      <vt:lpstr>Berlin</vt:lpstr>
      <vt:lpstr>Getting Started with ANITA</vt:lpstr>
      <vt:lpstr>Step 0: Get Familiar with the Command Line</vt:lpstr>
      <vt:lpstr>Step 1: Get an OSC Account</vt:lpstr>
      <vt:lpstr>Step 2: Log-In</vt:lpstr>
      <vt:lpstr>Step 3: Learn How to Transfer Files</vt:lpstr>
      <vt:lpstr>Step 3: Pt 2</vt:lpstr>
      <vt:lpstr>Step 4: Download a copy of icemc</vt:lpstr>
      <vt:lpstr>Step 5: Set Up Your Shell Environment</vt:lpstr>
      <vt:lpstr>Step 6: Compile icemc</vt:lpstr>
      <vt:lpstr>Step 7a: Fix a few things</vt:lpstr>
      <vt:lpstr>Step 7b: Fix a few more things</vt:lpstr>
      <vt:lpstr>Step 8: Test Run icemc</vt:lpstr>
      <vt:lpstr>Step 9: Make your First Plot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QC</dc:title>
  <dc:creator>Clark, Brian A.</dc:creator>
  <cp:lastModifiedBy>Clark, Brian A.</cp:lastModifiedBy>
  <cp:revision>108</cp:revision>
  <cp:lastPrinted>2018-04-13T14:10:04Z</cp:lastPrinted>
  <dcterms:created xsi:type="dcterms:W3CDTF">2018-04-05T04:29:26Z</dcterms:created>
  <dcterms:modified xsi:type="dcterms:W3CDTF">2019-05-15T04:25:05Z</dcterms:modified>
</cp:coreProperties>
</file>