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20104100" cy="15087600"/>
  <p:defaultTextStyle>
    <a:defPPr>
      <a:defRPr lang="en-US"/>
    </a:defPPr>
    <a:lvl1pPr marL="0" algn="l" defTabSz="997885" rtl="0" eaLnBrk="1" latinLnBrk="0" hangingPunct="1">
      <a:defRPr sz="3929" kern="1200">
        <a:solidFill>
          <a:schemeClr val="tx1"/>
        </a:solidFill>
        <a:latin typeface="+mn-lt"/>
        <a:ea typeface="+mn-ea"/>
        <a:cs typeface="+mn-cs"/>
      </a:defRPr>
    </a:lvl1pPr>
    <a:lvl2pPr marL="997885" algn="l" defTabSz="997885" rtl="0" eaLnBrk="1" latinLnBrk="0" hangingPunct="1">
      <a:defRPr sz="3929" kern="1200">
        <a:solidFill>
          <a:schemeClr val="tx1"/>
        </a:solidFill>
        <a:latin typeface="+mn-lt"/>
        <a:ea typeface="+mn-ea"/>
        <a:cs typeface="+mn-cs"/>
      </a:defRPr>
    </a:lvl2pPr>
    <a:lvl3pPr marL="1995769" algn="l" defTabSz="997885" rtl="0" eaLnBrk="1" latinLnBrk="0" hangingPunct="1">
      <a:defRPr sz="3929" kern="1200">
        <a:solidFill>
          <a:schemeClr val="tx1"/>
        </a:solidFill>
        <a:latin typeface="+mn-lt"/>
        <a:ea typeface="+mn-ea"/>
        <a:cs typeface="+mn-cs"/>
      </a:defRPr>
    </a:lvl3pPr>
    <a:lvl4pPr marL="2993654" algn="l" defTabSz="997885" rtl="0" eaLnBrk="1" latinLnBrk="0" hangingPunct="1">
      <a:defRPr sz="3929" kern="1200">
        <a:solidFill>
          <a:schemeClr val="tx1"/>
        </a:solidFill>
        <a:latin typeface="+mn-lt"/>
        <a:ea typeface="+mn-ea"/>
        <a:cs typeface="+mn-cs"/>
      </a:defRPr>
    </a:lvl4pPr>
    <a:lvl5pPr marL="3991539" algn="l" defTabSz="997885" rtl="0" eaLnBrk="1" latinLnBrk="0" hangingPunct="1">
      <a:defRPr sz="3929" kern="1200">
        <a:solidFill>
          <a:schemeClr val="tx1"/>
        </a:solidFill>
        <a:latin typeface="+mn-lt"/>
        <a:ea typeface="+mn-ea"/>
        <a:cs typeface="+mn-cs"/>
      </a:defRPr>
    </a:lvl5pPr>
    <a:lvl6pPr marL="4989424" algn="l" defTabSz="997885" rtl="0" eaLnBrk="1" latinLnBrk="0" hangingPunct="1">
      <a:defRPr sz="3929" kern="1200">
        <a:solidFill>
          <a:schemeClr val="tx1"/>
        </a:solidFill>
        <a:latin typeface="+mn-lt"/>
        <a:ea typeface="+mn-ea"/>
        <a:cs typeface="+mn-cs"/>
      </a:defRPr>
    </a:lvl6pPr>
    <a:lvl7pPr marL="5987308" algn="l" defTabSz="997885" rtl="0" eaLnBrk="1" latinLnBrk="0" hangingPunct="1">
      <a:defRPr sz="3929" kern="1200">
        <a:solidFill>
          <a:schemeClr val="tx1"/>
        </a:solidFill>
        <a:latin typeface="+mn-lt"/>
        <a:ea typeface="+mn-ea"/>
        <a:cs typeface="+mn-cs"/>
      </a:defRPr>
    </a:lvl7pPr>
    <a:lvl8pPr marL="6985193" algn="l" defTabSz="997885" rtl="0" eaLnBrk="1" latinLnBrk="0" hangingPunct="1">
      <a:defRPr sz="3929" kern="1200">
        <a:solidFill>
          <a:schemeClr val="tx1"/>
        </a:solidFill>
        <a:latin typeface="+mn-lt"/>
        <a:ea typeface="+mn-ea"/>
        <a:cs typeface="+mn-cs"/>
      </a:defRPr>
    </a:lvl8pPr>
    <a:lvl9pPr marL="7983078" algn="l" defTabSz="997885" rtl="0" eaLnBrk="1" latinLnBrk="0" hangingPunct="1">
      <a:defRPr sz="392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34" userDrawn="1">
          <p15:clr>
            <a:srgbClr val="A4A3A4"/>
          </p15:clr>
        </p15:guide>
        <p15:guide id="2" pos="276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2D"/>
    <a:srgbClr val="414042"/>
    <a:srgbClr val="B80012"/>
    <a:srgbClr val="666666"/>
    <a:srgbClr val="77787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9492" autoAdjust="0"/>
  </p:normalViewPr>
  <p:slideViewPr>
    <p:cSldViewPr>
      <p:cViewPr varScale="1">
        <p:scale>
          <a:sx n="19" d="100"/>
          <a:sy n="19" d="100"/>
        </p:scale>
        <p:origin x="1690" y="86"/>
      </p:cViewPr>
      <p:guideLst>
        <p:guide orient="horz" pos="20734"/>
        <p:guide pos="276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4"/>
            <a:ext cx="37307522" cy="10233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2791"/>
          </a:xfrm>
        </p:spPr>
        <p:txBody>
          <a:bodyPr lIns="0" tIns="0" rIns="0" bIns="0"/>
          <a:lstStyle>
            <a:lvl1pPr>
              <a:defRPr sz="14509" b="1">
                <a:solidFill>
                  <a:srgbClr val="4140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2791"/>
          </a:xfrm>
        </p:spPr>
        <p:txBody>
          <a:bodyPr lIns="0" tIns="0" rIns="0" bIns="0"/>
          <a:lstStyle>
            <a:lvl1pPr>
              <a:defRPr sz="14509" b="1">
                <a:solidFill>
                  <a:srgbClr val="414042"/>
                </a:solidFill>
                <a:latin typeface="Arial"/>
                <a:cs typeface="Arial"/>
              </a:defRPr>
            </a:lvl1pPr>
          </a:lstStyle>
          <a:p>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2791"/>
          </a:xfrm>
        </p:spPr>
        <p:txBody>
          <a:bodyPr lIns="0" tIns="0" rIns="0" bIns="0"/>
          <a:lstStyle>
            <a:lvl1pPr>
              <a:defRPr sz="14509" b="1">
                <a:solidFill>
                  <a:srgbClr val="4140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1023357"/>
          </a:xfrm>
          <a:prstGeom prst="rect">
            <a:avLst/>
          </a:prstGeom>
        </p:spPr>
        <p:txBody>
          <a:bodyPr wrap="square" lIns="0" tIns="0" rIns="0" bIns="0">
            <a:spAutoFit/>
          </a:bodyPr>
          <a:lstStyle>
            <a:lvl1pPr>
              <a:defRPr sz="6650" b="1">
                <a:solidFill>
                  <a:srgbClr val="414042"/>
                </a:solidFill>
                <a:latin typeface="Arial"/>
                <a:cs typeface="Arial"/>
              </a:defRPr>
            </a:lvl1pPr>
          </a:lstStyle>
          <a:p>
            <a:endParaRPr/>
          </a:p>
        </p:txBody>
      </p:sp>
      <p:sp>
        <p:nvSpPr>
          <p:cNvPr id="3" name="Holder 3"/>
          <p:cNvSpPr>
            <a:spLocks noGrp="1"/>
          </p:cNvSpPr>
          <p:nvPr>
            <p:ph type="body" idx="1"/>
          </p:nvPr>
        </p:nvSpPr>
        <p:spPr>
          <a:xfrm>
            <a:off x="2194560" y="7571232"/>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2"/>
            <a:ext cx="14045184" cy="604653"/>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2194561" y="30614112"/>
            <a:ext cx="10094976" cy="604653"/>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8/21/2015</a:t>
            </a:fld>
            <a:endParaRPr lang="en-US" dirty="0"/>
          </a:p>
        </p:txBody>
      </p:sp>
      <p:sp>
        <p:nvSpPr>
          <p:cNvPr id="6" name="Holder 6"/>
          <p:cNvSpPr>
            <a:spLocks noGrp="1"/>
          </p:cNvSpPr>
          <p:nvPr>
            <p:ph type="sldNum" sz="quarter" idx="7"/>
          </p:nvPr>
        </p:nvSpPr>
        <p:spPr>
          <a:xfrm>
            <a:off x="31601667" y="30614112"/>
            <a:ext cx="10094976" cy="60465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519">
        <a:defRPr>
          <a:latin typeface="+mn-lt"/>
          <a:ea typeface="+mn-ea"/>
          <a:cs typeface="+mn-cs"/>
        </a:defRPr>
      </a:lvl2pPr>
      <a:lvl3pPr marL="1995038">
        <a:defRPr>
          <a:latin typeface="+mn-lt"/>
          <a:ea typeface="+mn-ea"/>
          <a:cs typeface="+mn-cs"/>
        </a:defRPr>
      </a:lvl3pPr>
      <a:lvl4pPr marL="2992557">
        <a:defRPr>
          <a:latin typeface="+mn-lt"/>
          <a:ea typeface="+mn-ea"/>
          <a:cs typeface="+mn-cs"/>
        </a:defRPr>
      </a:lvl4pPr>
      <a:lvl5pPr marL="3990076">
        <a:defRPr>
          <a:latin typeface="+mn-lt"/>
          <a:ea typeface="+mn-ea"/>
          <a:cs typeface="+mn-cs"/>
        </a:defRPr>
      </a:lvl5pPr>
      <a:lvl6pPr marL="4987595">
        <a:defRPr>
          <a:latin typeface="+mn-lt"/>
          <a:ea typeface="+mn-ea"/>
          <a:cs typeface="+mn-cs"/>
        </a:defRPr>
      </a:lvl6pPr>
      <a:lvl7pPr marL="5985114">
        <a:defRPr>
          <a:latin typeface="+mn-lt"/>
          <a:ea typeface="+mn-ea"/>
          <a:cs typeface="+mn-cs"/>
        </a:defRPr>
      </a:lvl7pPr>
      <a:lvl8pPr marL="6982633">
        <a:defRPr>
          <a:latin typeface="+mn-lt"/>
          <a:ea typeface="+mn-ea"/>
          <a:cs typeface="+mn-cs"/>
        </a:defRPr>
      </a:lvl8pPr>
      <a:lvl9pPr marL="7980152">
        <a:defRPr>
          <a:latin typeface="+mn-lt"/>
          <a:ea typeface="+mn-ea"/>
          <a:cs typeface="+mn-cs"/>
        </a:defRPr>
      </a:lvl9pPr>
    </p:bodyStyle>
    <p:otherStyle>
      <a:lvl1pPr marL="0">
        <a:defRPr>
          <a:latin typeface="+mn-lt"/>
          <a:ea typeface="+mn-ea"/>
          <a:cs typeface="+mn-cs"/>
        </a:defRPr>
      </a:lvl1pPr>
      <a:lvl2pPr marL="997519">
        <a:defRPr>
          <a:latin typeface="+mn-lt"/>
          <a:ea typeface="+mn-ea"/>
          <a:cs typeface="+mn-cs"/>
        </a:defRPr>
      </a:lvl2pPr>
      <a:lvl3pPr marL="1995038">
        <a:defRPr>
          <a:latin typeface="+mn-lt"/>
          <a:ea typeface="+mn-ea"/>
          <a:cs typeface="+mn-cs"/>
        </a:defRPr>
      </a:lvl3pPr>
      <a:lvl4pPr marL="2992557">
        <a:defRPr>
          <a:latin typeface="+mn-lt"/>
          <a:ea typeface="+mn-ea"/>
          <a:cs typeface="+mn-cs"/>
        </a:defRPr>
      </a:lvl4pPr>
      <a:lvl5pPr marL="3990076">
        <a:defRPr>
          <a:latin typeface="+mn-lt"/>
          <a:ea typeface="+mn-ea"/>
          <a:cs typeface="+mn-cs"/>
        </a:defRPr>
      </a:lvl5pPr>
      <a:lvl6pPr marL="4987595">
        <a:defRPr>
          <a:latin typeface="+mn-lt"/>
          <a:ea typeface="+mn-ea"/>
          <a:cs typeface="+mn-cs"/>
        </a:defRPr>
      </a:lvl6pPr>
      <a:lvl7pPr marL="5985114">
        <a:defRPr>
          <a:latin typeface="+mn-lt"/>
          <a:ea typeface="+mn-ea"/>
          <a:cs typeface="+mn-cs"/>
        </a:defRPr>
      </a:lvl7pPr>
      <a:lvl8pPr marL="6982633">
        <a:defRPr>
          <a:latin typeface="+mn-lt"/>
          <a:ea typeface="+mn-ea"/>
          <a:cs typeface="+mn-cs"/>
        </a:defRPr>
      </a:lvl8pPr>
      <a:lvl9pPr marL="79801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p:cNvSpPr/>
          <p:nvPr/>
        </p:nvSpPr>
        <p:spPr>
          <a:xfrm>
            <a:off x="0" y="0"/>
            <a:ext cx="44074080" cy="33101280"/>
          </a:xfrm>
          <a:prstGeom prst="rect">
            <a:avLst/>
          </a:prstGeom>
          <a:solidFill>
            <a:srgbClr val="9B002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572" dirty="0"/>
          </a:p>
        </p:txBody>
      </p:sp>
      <p:sp>
        <p:nvSpPr>
          <p:cNvPr id="36" name="Rectangle 35"/>
          <p:cNvSpPr/>
          <p:nvPr/>
        </p:nvSpPr>
        <p:spPr>
          <a:xfrm>
            <a:off x="838200" y="838200"/>
            <a:ext cx="42245280" cy="31255855"/>
          </a:xfrm>
          <a:prstGeom prst="rect">
            <a:avLst/>
          </a:prstGeom>
          <a:solidFill>
            <a:schemeClr val="bg1"/>
          </a:solidFill>
          <a:ln w="76200">
            <a:solidFill>
              <a:srgbClr val="BB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572" dirty="0"/>
              <a:t>–</a:t>
            </a:r>
          </a:p>
        </p:txBody>
      </p:sp>
      <p:sp>
        <p:nvSpPr>
          <p:cNvPr id="40" name="object 6"/>
          <p:cNvSpPr/>
          <p:nvPr/>
        </p:nvSpPr>
        <p:spPr>
          <a:xfrm>
            <a:off x="826141" y="30708600"/>
            <a:ext cx="42233787" cy="1371600"/>
          </a:xfrm>
          <a:custGeom>
            <a:avLst/>
            <a:gdLst/>
            <a:ahLst/>
            <a:cxnLst/>
            <a:rect l="l" t="t" r="r" b="b"/>
            <a:pathLst>
              <a:path w="19266428" h="1317369">
                <a:moveTo>
                  <a:pt x="0" y="1317369"/>
                </a:moveTo>
                <a:lnTo>
                  <a:pt x="19266428" y="1317369"/>
                </a:lnTo>
                <a:lnTo>
                  <a:pt x="19266428" y="0"/>
                </a:lnTo>
                <a:lnTo>
                  <a:pt x="0" y="0"/>
                </a:lnTo>
                <a:lnTo>
                  <a:pt x="0" y="1317369"/>
                </a:lnTo>
                <a:close/>
              </a:path>
            </a:pathLst>
          </a:custGeom>
          <a:solidFill>
            <a:schemeClr val="bg1">
              <a:lumMod val="75000"/>
            </a:schemeClr>
          </a:solidFill>
        </p:spPr>
        <p:txBody>
          <a:bodyPr wrap="square" lIns="0" tIns="0" rIns="0" bIns="0" rtlCol="0">
            <a:spAutoFit/>
          </a:bodyPr>
          <a:lstStyle/>
          <a:p>
            <a:endParaRPr sz="8572" dirty="0"/>
          </a:p>
        </p:txBody>
      </p:sp>
      <p:pic>
        <p:nvPicPr>
          <p:cNvPr id="1028" name="Picture 4" descr="http://4.bp.blogspot.com/-w852mfYnJMo/U2EbO60xt9I/AAAAAAAABgE/xq56lbhyASs/s1600/ARA+lay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755488"/>
            <a:ext cx="6937423" cy="44375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bject 2"/>
          <p:cNvSpPr txBox="1">
            <a:spLocks noGrp="1"/>
          </p:cNvSpPr>
          <p:nvPr>
            <p:ph type="title"/>
          </p:nvPr>
        </p:nvSpPr>
        <p:spPr>
          <a:xfrm>
            <a:off x="1219200" y="1040125"/>
            <a:ext cx="40720529" cy="5817875"/>
          </a:xfrm>
          <a:prstGeom prst="rect">
            <a:avLst/>
          </a:prstGeom>
        </p:spPr>
        <p:txBody>
          <a:bodyPr vert="horz" wrap="square" lIns="0" tIns="0" rIns="0" bIns="0" rtlCol="0">
            <a:spAutoFit/>
          </a:bodyPr>
          <a:lstStyle/>
          <a:p>
            <a:pPr marL="27709" algn="l">
              <a:spcAft>
                <a:spcPts val="1309"/>
              </a:spcAft>
            </a:pPr>
            <a:r>
              <a:rPr lang="en-US" sz="5020" b="0" spc="-35" dirty="0" smtClean="0">
                <a:solidFill>
                  <a:srgbClr val="CD1445"/>
                </a:solidFill>
                <a:latin typeface="Capita-Bold"/>
              </a:rPr>
              <a:t>The Ohio State University – College of Arts and Sciences – Department of Physics</a:t>
            </a:r>
            <a:r>
              <a:rPr lang="en-US" sz="13091" b="0" spc="-513" dirty="0" smtClean="0">
                <a:solidFill>
                  <a:schemeClr val="tx1"/>
                </a:solidFill>
                <a:latin typeface="Capita-Bold"/>
                <a:cs typeface="Capita-Bold"/>
              </a:rPr>
              <a:t/>
            </a:r>
            <a:br>
              <a:rPr lang="en-US" sz="13091" b="0" spc="-513" dirty="0" smtClean="0">
                <a:solidFill>
                  <a:schemeClr val="tx1"/>
                </a:solidFill>
                <a:latin typeface="Capita-Bold"/>
                <a:cs typeface="Capita-Bold"/>
              </a:rPr>
            </a:br>
            <a:r>
              <a:rPr lang="en-US" sz="13091" b="0" spc="-513" dirty="0" smtClean="0">
                <a:solidFill>
                  <a:schemeClr val="tx1"/>
                </a:solidFill>
                <a:latin typeface="Capita-Bold"/>
                <a:cs typeface="Capita-Bold"/>
              </a:rPr>
              <a:t>AraSimQC</a:t>
            </a:r>
            <a:r>
              <a:rPr lang="en-US" sz="10909" b="0" spc="-513" dirty="0">
                <a:solidFill>
                  <a:schemeClr val="tx1"/>
                </a:solidFill>
                <a:latin typeface="Capita-Bold"/>
                <a:cs typeface="Capita-Bold"/>
              </a:rPr>
              <a:t/>
            </a:r>
            <a:br>
              <a:rPr lang="en-US" sz="10909" b="0" spc="-513" dirty="0">
                <a:solidFill>
                  <a:schemeClr val="tx1"/>
                </a:solidFill>
                <a:latin typeface="Capita-Bold"/>
                <a:cs typeface="Capita-Bold"/>
              </a:rPr>
            </a:br>
            <a:r>
              <a:rPr lang="en-US" sz="8945" b="0" spc="-513" dirty="0">
                <a:solidFill>
                  <a:schemeClr val="tx1"/>
                </a:solidFill>
                <a:latin typeface="Capita-Bold"/>
                <a:cs typeface="Capita-Bold"/>
              </a:rPr>
              <a:t>Simulation Quality and Control for the Askaryan Radio Array</a:t>
            </a:r>
            <a:endParaRPr sz="8945" b="0" spc="-87" dirty="0">
              <a:solidFill>
                <a:schemeClr val="tx1"/>
              </a:solidFill>
              <a:latin typeface="Capita-Bold"/>
              <a:cs typeface="Capita-Bold"/>
            </a:endParaRPr>
          </a:p>
          <a:p>
            <a:pPr marL="27709" algn="l">
              <a:lnSpc>
                <a:spcPts val="5782"/>
              </a:lnSpc>
            </a:pPr>
            <a:r>
              <a:rPr lang="en-US" sz="5018" b="0" spc="-175" dirty="0">
                <a:solidFill>
                  <a:schemeClr val="tx1"/>
                </a:solidFill>
                <a:latin typeface="Capita-Bold"/>
                <a:cs typeface="Capita-Bold"/>
              </a:rPr>
              <a:t>Brian Clark, Kaeli Hughes, Dr. Carl </a:t>
            </a:r>
            <a:r>
              <a:rPr lang="en-US" sz="5018" b="0" spc="-175" dirty="0">
                <a:solidFill>
                  <a:schemeClr val="tx1"/>
                </a:solidFill>
                <a:latin typeface="Capita-Bold"/>
                <a:cs typeface="Capita-Bold"/>
              </a:rPr>
              <a:t>Pfendner</a:t>
            </a:r>
            <a:r>
              <a:rPr lang="en-US" sz="5018" b="0" spc="-175" dirty="0">
                <a:solidFill>
                  <a:schemeClr val="tx1"/>
                </a:solidFill>
                <a:latin typeface="Capita-Bold"/>
                <a:cs typeface="Capita-Bold"/>
              </a:rPr>
              <a:t>, Prof. Amy Connolly</a:t>
            </a:r>
            <a:r>
              <a:rPr lang="en-US" sz="5018" b="0" spc="-175" dirty="0">
                <a:latin typeface="Capita-Bold"/>
                <a:cs typeface="Capita-Bold"/>
              </a:rPr>
              <a:t/>
            </a:r>
            <a:br>
              <a:rPr lang="en-US" sz="5018" b="0" spc="-175" dirty="0">
                <a:latin typeface="Capita-Bold"/>
                <a:cs typeface="Capita-Bold"/>
              </a:rPr>
            </a:br>
            <a:endParaRPr sz="5018" b="0" dirty="0">
              <a:latin typeface="Capita-Bold"/>
              <a:cs typeface="Capita-Bold"/>
            </a:endParaRPr>
          </a:p>
        </p:txBody>
      </p:sp>
      <p:sp>
        <p:nvSpPr>
          <p:cNvPr id="3" name="object 3"/>
          <p:cNvSpPr txBox="1"/>
          <p:nvPr/>
        </p:nvSpPr>
        <p:spPr>
          <a:xfrm>
            <a:off x="1085727" y="6324600"/>
            <a:ext cx="10282848" cy="9002401"/>
          </a:xfrm>
          <a:prstGeom prst="rect">
            <a:avLst/>
          </a:prstGeom>
        </p:spPr>
        <p:txBody>
          <a:bodyPr vert="horz" wrap="square" lIns="0" tIns="0" rIns="0" bIns="0" rtlCol="0">
            <a:spAutoFit/>
          </a:bodyPr>
          <a:lstStyle/>
          <a:p>
            <a:pPr marL="27709">
              <a:spcAft>
                <a:spcPts val="1309"/>
              </a:spcAft>
            </a:pPr>
            <a:r>
              <a:rPr lang="en-US" sz="4364" b="1" u="sng" spc="-11" dirty="0">
                <a:solidFill>
                  <a:srgbClr val="231F20"/>
                </a:solidFill>
                <a:latin typeface="Arial"/>
                <a:cs typeface="Arial"/>
              </a:rPr>
              <a:t>Introduction</a:t>
            </a:r>
            <a:endParaRPr sz="4364" u="sng" dirty="0">
              <a:latin typeface="Arial"/>
              <a:cs typeface="Arial"/>
            </a:endParaRPr>
          </a:p>
          <a:p>
            <a:pPr marL="651158" marR="13854" indent="-623449">
              <a:lnSpc>
                <a:spcPct val="102600"/>
              </a:lnSpc>
              <a:spcBef>
                <a:spcPts val="458"/>
              </a:spcBef>
              <a:buFont typeface="Arial" panose="020B0604020202020204" pitchFamily="34" charset="0"/>
              <a:buChar char="•"/>
            </a:pPr>
            <a:r>
              <a:rPr lang="en-US" sz="3273" spc="11" dirty="0" smtClean="0">
                <a:solidFill>
                  <a:srgbClr val="231F20"/>
                </a:solidFill>
                <a:latin typeface="Arial"/>
                <a:cs typeface="Arial"/>
              </a:rPr>
              <a:t>The Askaryan Radio Array (ARA) is a teraton </a:t>
            </a:r>
            <a:r>
              <a:rPr lang="en-US" sz="3273" i="1" spc="11" dirty="0" smtClean="0">
                <a:solidFill>
                  <a:srgbClr val="231F20"/>
                </a:solidFill>
                <a:latin typeface="Arial"/>
                <a:cs typeface="Arial"/>
              </a:rPr>
              <a:t>in-situ </a:t>
            </a:r>
            <a:r>
              <a:rPr lang="en-US" sz="3273" spc="11" dirty="0" smtClean="0">
                <a:solidFill>
                  <a:srgbClr val="231F20"/>
                </a:solidFill>
                <a:latin typeface="Arial"/>
                <a:cs typeface="Arial"/>
              </a:rPr>
              <a:t>ultra-high energy neutrino detector buried in the radio-clear ice at the South Pole</a:t>
            </a:r>
          </a:p>
          <a:p>
            <a:pPr marL="651158" marR="13854" indent="-623449">
              <a:lnSpc>
                <a:spcPct val="102600"/>
              </a:lnSpc>
              <a:spcBef>
                <a:spcPts val="458"/>
              </a:spcBef>
              <a:buFont typeface="Arial" panose="020B0604020202020204" pitchFamily="34" charset="0"/>
              <a:buChar char="•"/>
            </a:pPr>
            <a:r>
              <a:rPr lang="en-US" sz="3273" spc="11" dirty="0" smtClean="0">
                <a:solidFill>
                  <a:srgbClr val="231F20"/>
                </a:solidFill>
                <a:latin typeface="Arial"/>
                <a:cs typeface="Arial"/>
              </a:rPr>
              <a:t>Looks for the </a:t>
            </a:r>
            <a:r>
              <a:rPr lang="en-US" sz="3273" spc="11" dirty="0" smtClean="0">
                <a:solidFill>
                  <a:srgbClr val="231F20"/>
                </a:solidFill>
                <a:latin typeface="Arial"/>
                <a:cs typeface="Arial"/>
              </a:rPr>
              <a:t>Askaryan</a:t>
            </a:r>
            <a:r>
              <a:rPr lang="en-US" sz="3273" spc="11" dirty="0" smtClean="0">
                <a:solidFill>
                  <a:srgbClr val="231F20"/>
                </a:solidFill>
                <a:latin typeface="Arial"/>
                <a:cs typeface="Arial"/>
              </a:rPr>
              <a:t> signal: the bipolar impulsive radio signal produced when neutrinos interact with Antarctic Ice</a:t>
            </a:r>
          </a:p>
          <a:p>
            <a:pPr marL="651158" marR="13854" indent="-623449">
              <a:lnSpc>
                <a:spcPct val="102600"/>
              </a:lnSpc>
              <a:spcBef>
                <a:spcPts val="458"/>
              </a:spcBef>
              <a:buFont typeface="Arial" panose="020B0604020202020204" pitchFamily="34" charset="0"/>
              <a:buChar char="•"/>
            </a:pPr>
            <a:r>
              <a:rPr lang="en-US" sz="3270" spc="11" dirty="0" smtClean="0">
                <a:solidFill>
                  <a:srgbClr val="231F20"/>
                </a:solidFill>
                <a:latin typeface="Arial"/>
                <a:cs typeface="Arial"/>
              </a:rPr>
              <a:t>The </a:t>
            </a:r>
            <a:r>
              <a:rPr lang="en-US" sz="3270" spc="11" dirty="0">
                <a:solidFill>
                  <a:srgbClr val="231F20"/>
                </a:solidFill>
                <a:latin typeface="Arial"/>
                <a:cs typeface="Arial"/>
              </a:rPr>
              <a:t>simulation software for ARA, AraSim, is constantly being </a:t>
            </a:r>
            <a:r>
              <a:rPr lang="en-US" sz="3270" spc="11" dirty="0" smtClean="0">
                <a:solidFill>
                  <a:srgbClr val="231F20"/>
                </a:solidFill>
                <a:latin typeface="Arial"/>
                <a:cs typeface="Arial"/>
              </a:rPr>
              <a:t>updated </a:t>
            </a:r>
            <a:r>
              <a:rPr lang="en-US" sz="3270" spc="11" dirty="0">
                <a:solidFill>
                  <a:srgbClr val="231F20"/>
                </a:solidFill>
                <a:latin typeface="Arial"/>
                <a:cs typeface="Arial"/>
              </a:rPr>
              <a:t>by various </a:t>
            </a:r>
            <a:r>
              <a:rPr lang="en-US" sz="3270" spc="11" dirty="0" smtClean="0">
                <a:solidFill>
                  <a:srgbClr val="231F20"/>
                </a:solidFill>
                <a:latin typeface="Arial"/>
                <a:cs typeface="Arial"/>
              </a:rPr>
              <a:t>collaboration members, often 2-3 </a:t>
            </a:r>
            <a:r>
              <a:rPr lang="en-US" sz="3270" spc="11" dirty="0">
                <a:solidFill>
                  <a:srgbClr val="231F20"/>
                </a:solidFill>
                <a:latin typeface="Arial"/>
                <a:cs typeface="Arial"/>
              </a:rPr>
              <a:t>updates </a:t>
            </a:r>
            <a:r>
              <a:rPr lang="en-US" sz="3270" i="1" spc="11" dirty="0">
                <a:solidFill>
                  <a:srgbClr val="231F20"/>
                </a:solidFill>
                <a:latin typeface="Arial"/>
                <a:cs typeface="Arial"/>
              </a:rPr>
              <a:t>per month</a:t>
            </a:r>
            <a:r>
              <a:rPr lang="en-US" sz="3270" spc="11" dirty="0">
                <a:solidFill>
                  <a:srgbClr val="231F20"/>
                </a:solidFill>
                <a:latin typeface="Arial"/>
                <a:cs typeface="Arial"/>
              </a:rPr>
              <a:t>.</a:t>
            </a:r>
          </a:p>
          <a:p>
            <a:pPr marL="651158" marR="13854" indent="-623449">
              <a:lnSpc>
                <a:spcPct val="102600"/>
              </a:lnSpc>
              <a:spcBef>
                <a:spcPts val="458"/>
              </a:spcBef>
              <a:buFont typeface="Arial" panose="020B0604020202020204" pitchFamily="34" charset="0"/>
              <a:buChar char="•"/>
            </a:pPr>
            <a:r>
              <a:rPr lang="en-US" sz="3273" spc="11" dirty="0" smtClean="0">
                <a:solidFill>
                  <a:srgbClr val="231F20"/>
                </a:solidFill>
                <a:latin typeface="Arial"/>
                <a:cs typeface="Arial"/>
              </a:rPr>
              <a:t>Need a </a:t>
            </a:r>
            <a:r>
              <a:rPr lang="en-US" sz="3273" spc="11" dirty="0">
                <a:solidFill>
                  <a:srgbClr val="231F20"/>
                </a:solidFill>
                <a:latin typeface="Arial"/>
                <a:cs typeface="Arial"/>
              </a:rPr>
              <a:t>way to ensure basic functionality as the code </a:t>
            </a:r>
            <a:r>
              <a:rPr lang="en-US" sz="3273" spc="11" dirty="0" smtClean="0">
                <a:solidFill>
                  <a:srgbClr val="231F20"/>
                </a:solidFill>
                <a:latin typeface="Arial"/>
                <a:cs typeface="Arial"/>
              </a:rPr>
              <a:t>evolved</a:t>
            </a:r>
          </a:p>
          <a:p>
            <a:pPr marL="651158" marR="13854" indent="-623449">
              <a:lnSpc>
                <a:spcPct val="102600"/>
              </a:lnSpc>
              <a:spcBef>
                <a:spcPts val="458"/>
              </a:spcBef>
              <a:buFont typeface="Arial" panose="020B0604020202020204" pitchFamily="34" charset="0"/>
              <a:buChar char="•"/>
            </a:pPr>
            <a:r>
              <a:rPr lang="en-US" sz="3270" spc="11" dirty="0" smtClean="0">
                <a:solidFill>
                  <a:srgbClr val="231F20"/>
                </a:solidFill>
                <a:latin typeface="Arial"/>
                <a:cs typeface="Arial"/>
              </a:rPr>
              <a:t>Track </a:t>
            </a:r>
            <a:r>
              <a:rPr lang="en-US" sz="3270" spc="11" dirty="0">
                <a:solidFill>
                  <a:srgbClr val="231F20"/>
                </a:solidFill>
                <a:latin typeface="Arial"/>
                <a:cs typeface="Arial"/>
              </a:rPr>
              <a:t>how </a:t>
            </a:r>
            <a:r>
              <a:rPr lang="en-US" sz="3270" i="1" spc="11" dirty="0">
                <a:solidFill>
                  <a:srgbClr val="231F20"/>
                </a:solidFill>
                <a:latin typeface="Arial"/>
                <a:cs typeface="Arial"/>
              </a:rPr>
              <a:t>simulation changes </a:t>
            </a:r>
            <a:r>
              <a:rPr lang="en-US" sz="3270" spc="11" dirty="0">
                <a:solidFill>
                  <a:srgbClr val="231F20"/>
                </a:solidFill>
                <a:latin typeface="Arial"/>
                <a:cs typeface="Arial"/>
              </a:rPr>
              <a:t>affected </a:t>
            </a:r>
            <a:r>
              <a:rPr lang="en-US" sz="3270" i="1" spc="11" dirty="0">
                <a:solidFill>
                  <a:srgbClr val="231F20"/>
                </a:solidFill>
                <a:latin typeface="Arial"/>
                <a:cs typeface="Arial"/>
              </a:rPr>
              <a:t>physics </a:t>
            </a:r>
            <a:r>
              <a:rPr lang="en-US" sz="3270" i="1" spc="11" dirty="0" smtClean="0">
                <a:solidFill>
                  <a:srgbClr val="231F20"/>
                </a:solidFill>
                <a:latin typeface="Arial"/>
                <a:cs typeface="Arial"/>
              </a:rPr>
              <a:t>outcomes </a:t>
            </a:r>
            <a:r>
              <a:rPr lang="en-US" sz="3270" spc="11" dirty="0" smtClean="0">
                <a:solidFill>
                  <a:srgbClr val="231F20"/>
                </a:solidFill>
                <a:latin typeface="Arial"/>
                <a:cs typeface="Arial"/>
              </a:rPr>
              <a:t>(fig 1)</a:t>
            </a:r>
            <a:endParaRPr lang="en-US" sz="3270" spc="11" dirty="0">
              <a:solidFill>
                <a:srgbClr val="231F20"/>
              </a:solidFill>
              <a:latin typeface="Arial"/>
              <a:cs typeface="Arial"/>
            </a:endParaRPr>
          </a:p>
          <a:p>
            <a:pPr marL="651158" marR="13854" indent="-623449">
              <a:lnSpc>
                <a:spcPct val="102600"/>
              </a:lnSpc>
              <a:spcBef>
                <a:spcPts val="458"/>
              </a:spcBef>
              <a:buFont typeface="Arial" panose="020B0604020202020204" pitchFamily="34" charset="0"/>
              <a:buChar char="•"/>
            </a:pPr>
            <a:r>
              <a:rPr lang="en-US" sz="3273" spc="11" dirty="0" smtClean="0">
                <a:solidFill>
                  <a:srgbClr val="231F20"/>
                </a:solidFill>
                <a:latin typeface="Arial"/>
                <a:cs typeface="Arial"/>
              </a:rPr>
              <a:t>AraSimQC is a software automation package designed to fill this need</a:t>
            </a:r>
          </a:p>
        </p:txBody>
      </p:sp>
      <p:sp>
        <p:nvSpPr>
          <p:cNvPr id="29" name="object 29"/>
          <p:cNvSpPr txBox="1"/>
          <p:nvPr/>
        </p:nvSpPr>
        <p:spPr>
          <a:xfrm>
            <a:off x="32766000" y="16840200"/>
            <a:ext cx="10231787" cy="4967385"/>
          </a:xfrm>
          <a:prstGeom prst="rect">
            <a:avLst/>
          </a:prstGeom>
        </p:spPr>
        <p:txBody>
          <a:bodyPr vert="horz" wrap="square" lIns="0" tIns="0" rIns="0" bIns="0" rtlCol="0">
            <a:spAutoFit/>
          </a:bodyPr>
          <a:lstStyle/>
          <a:p>
            <a:pPr marL="19950">
              <a:lnSpc>
                <a:spcPct val="110000"/>
              </a:lnSpc>
              <a:spcAft>
                <a:spcPts val="1309"/>
              </a:spcAft>
            </a:pPr>
            <a:r>
              <a:rPr lang="en-US" sz="4360" b="1" u="sng" spc="-11" dirty="0" smtClean="0">
                <a:solidFill>
                  <a:srgbClr val="231F20"/>
                </a:solidFill>
                <a:latin typeface="Arial"/>
                <a:cs typeface="Arial"/>
              </a:rPr>
              <a:t>Acknowledgements</a:t>
            </a:r>
          </a:p>
          <a:p>
            <a:pPr marL="19950">
              <a:lnSpc>
                <a:spcPct val="110000"/>
              </a:lnSpc>
              <a:spcAft>
                <a:spcPts val="1309"/>
              </a:spcAft>
            </a:pPr>
            <a:r>
              <a:rPr lang="en-US" sz="3000" spc="-11" dirty="0" smtClean="0">
                <a:solidFill>
                  <a:srgbClr val="231F20"/>
                </a:solidFill>
                <a:latin typeface="Arial" panose="020B0604020202020204" pitchFamily="34" charset="0"/>
                <a:cs typeface="Arial" panose="020B0604020202020204" pitchFamily="34" charset="0"/>
              </a:rPr>
              <a:t>Full acknowledgement to</a:t>
            </a:r>
            <a:r>
              <a:rPr lang="en-US" sz="3000" dirty="0" smtClean="0">
                <a:solidFill>
                  <a:srgbClr val="231F20"/>
                </a:solidFill>
                <a:latin typeface="Arial" panose="020B0604020202020204" pitchFamily="34" charset="0"/>
                <a:cs typeface="Arial" panose="020B0604020202020204" pitchFamily="34" charset="0"/>
              </a:rPr>
              <a:t> </a:t>
            </a:r>
            <a:r>
              <a:rPr lang="en-US" sz="3000" dirty="0" smtClean="0">
                <a:solidFill>
                  <a:srgbClr val="231F20"/>
                </a:solidFill>
                <a:latin typeface="Arial" panose="020B0604020202020204" pitchFamily="34" charset="0"/>
                <a:cs typeface="Arial" panose="020B0604020202020204" pitchFamily="34" charset="0"/>
              </a:rPr>
              <a:t>Khalida</a:t>
            </a:r>
            <a:r>
              <a:rPr lang="en-US" sz="3000" dirty="0" smtClean="0">
                <a:solidFill>
                  <a:srgbClr val="231F20"/>
                </a:solidFill>
                <a:latin typeface="Arial" panose="020B0604020202020204" pitchFamily="34" charset="0"/>
                <a:cs typeface="Arial" panose="020B0604020202020204" pitchFamily="34" charset="0"/>
              </a:rPr>
              <a:t> Hendricks for the initial writing of the AraSimQC code. Many thanks to Kaeli Hughes for collaboration and development of </a:t>
            </a:r>
            <a:r>
              <a:rPr lang="en-US" sz="3000" dirty="0" smtClean="0">
                <a:solidFill>
                  <a:srgbClr val="231F20"/>
                </a:solidFill>
                <a:latin typeface="Arial" panose="020B0604020202020204" pitchFamily="34" charset="0"/>
                <a:cs typeface="Arial" panose="020B0604020202020204" pitchFamily="34" charset="0"/>
              </a:rPr>
              <a:t>IcemcQC</a:t>
            </a:r>
            <a:r>
              <a:rPr lang="en-US" sz="3000" dirty="0" smtClean="0">
                <a:solidFill>
                  <a:srgbClr val="231F20"/>
                </a:solidFill>
                <a:latin typeface="Arial" panose="020B0604020202020204" pitchFamily="34" charset="0"/>
                <a:cs typeface="Arial" panose="020B0604020202020204" pitchFamily="34" charset="0"/>
              </a:rPr>
              <a:t>, and also to Dr. Carl </a:t>
            </a:r>
            <a:r>
              <a:rPr lang="en-US" sz="3000" dirty="0" smtClean="0">
                <a:solidFill>
                  <a:srgbClr val="231F20"/>
                </a:solidFill>
                <a:latin typeface="Arial" panose="020B0604020202020204" pitchFamily="34" charset="0"/>
                <a:cs typeface="Arial" panose="020B0604020202020204" pitchFamily="34" charset="0"/>
              </a:rPr>
              <a:t>Pfendner</a:t>
            </a:r>
            <a:r>
              <a:rPr lang="en-US" sz="3000" dirty="0" smtClean="0">
                <a:solidFill>
                  <a:srgbClr val="231F20"/>
                </a:solidFill>
                <a:latin typeface="Arial" panose="020B0604020202020204" pitchFamily="34" charset="0"/>
                <a:cs typeface="Arial" panose="020B0604020202020204" pitchFamily="34" charset="0"/>
              </a:rPr>
              <a:t> for guidance and mentorship on software development. We acknowledge funding through NSF CAREER Award 1255557 and </a:t>
            </a:r>
            <a:r>
              <a:rPr lang="en-US" sz="3000" dirty="0" smtClean="0">
                <a:solidFill>
                  <a:srgbClr val="231F20"/>
                </a:solidFill>
                <a:latin typeface="Arial" panose="020B0604020202020204" pitchFamily="34" charset="0"/>
                <a:cs typeface="Arial" panose="020B0604020202020204" pitchFamily="34" charset="0"/>
              </a:rPr>
              <a:t>BigData</a:t>
            </a:r>
            <a:r>
              <a:rPr lang="en-US" sz="3000" dirty="0" smtClean="0">
                <a:solidFill>
                  <a:srgbClr val="231F20"/>
                </a:solidFill>
                <a:latin typeface="Arial" panose="020B0604020202020204" pitchFamily="34" charset="0"/>
                <a:cs typeface="Arial" panose="020B0604020202020204" pitchFamily="34" charset="0"/>
              </a:rPr>
              <a:t> Grant 1250720. Further thanks to the OSU Department of Physics for supporting my summer research.</a:t>
            </a:r>
            <a:endParaRPr sz="3000" dirty="0">
              <a:latin typeface="Arial" panose="020B0604020202020204" pitchFamily="34" charset="0"/>
              <a:cs typeface="Arial" panose="020B0604020202020204" pitchFamily="34" charset="0"/>
            </a:endParaRPr>
          </a:p>
        </p:txBody>
      </p:sp>
      <p:sp>
        <p:nvSpPr>
          <p:cNvPr id="32" name="object 32"/>
          <p:cNvSpPr/>
          <p:nvPr/>
        </p:nvSpPr>
        <p:spPr>
          <a:xfrm>
            <a:off x="838200" y="838200"/>
            <a:ext cx="42238918" cy="31272480"/>
          </a:xfrm>
          <a:custGeom>
            <a:avLst/>
            <a:gdLst/>
            <a:ahLst/>
            <a:cxnLst/>
            <a:rect l="l" t="t" r="r" b="b"/>
            <a:pathLst>
              <a:path w="19359504" h="14333479">
                <a:moveTo>
                  <a:pt x="0" y="14333479"/>
                </a:moveTo>
                <a:lnTo>
                  <a:pt x="19359504" y="14333479"/>
                </a:lnTo>
                <a:lnTo>
                  <a:pt x="19359504" y="0"/>
                </a:lnTo>
                <a:lnTo>
                  <a:pt x="0" y="0"/>
                </a:lnTo>
                <a:lnTo>
                  <a:pt x="0" y="14333479"/>
                </a:lnTo>
                <a:close/>
              </a:path>
            </a:pathLst>
          </a:custGeom>
          <a:ln w="76200">
            <a:solidFill>
              <a:schemeClr val="tx1"/>
            </a:solidFill>
            <a:miter lim="800000"/>
          </a:ln>
        </p:spPr>
        <p:txBody>
          <a:bodyPr wrap="square" lIns="0" tIns="0" rIns="0" bIns="0" rtlCol="0">
            <a:spAutoFit/>
          </a:bodyPr>
          <a:lstStyle/>
          <a:p>
            <a:endParaRPr sz="8572" dirty="0"/>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8510" y="23581643"/>
            <a:ext cx="10089057" cy="6784137"/>
          </a:xfrm>
          <a:prstGeom prst="rect">
            <a:avLst/>
          </a:prstGeom>
        </p:spPr>
      </p:pic>
      <p:sp>
        <p:nvSpPr>
          <p:cNvPr id="39" name="object 15"/>
          <p:cNvSpPr txBox="1"/>
          <p:nvPr/>
        </p:nvSpPr>
        <p:spPr>
          <a:xfrm>
            <a:off x="11634670" y="22936200"/>
            <a:ext cx="8057284" cy="470129"/>
          </a:xfrm>
          <a:prstGeom prst="rect">
            <a:avLst/>
          </a:prstGeom>
        </p:spPr>
        <p:txBody>
          <a:bodyPr vert="horz" wrap="square" lIns="0" tIns="0" rIns="0" bIns="0" rtlCol="0">
            <a:spAutoFit/>
          </a:bodyPr>
          <a:lstStyle/>
          <a:p>
            <a:pPr marL="27709"/>
            <a:r>
              <a:rPr lang="en-US" sz="3055" b="1" spc="33" dirty="0" smtClean="0">
                <a:solidFill>
                  <a:srgbClr val="CD1445"/>
                </a:solidFill>
                <a:latin typeface="Arial"/>
                <a:cs typeface="Arial"/>
              </a:rPr>
              <a:t>Figure </a:t>
            </a:r>
            <a:r>
              <a:rPr lang="en-US" sz="3055" b="1" spc="33" dirty="0">
                <a:solidFill>
                  <a:srgbClr val="CD1445"/>
                </a:solidFill>
                <a:latin typeface="Arial"/>
                <a:cs typeface="Arial"/>
              </a:rPr>
              <a:t>2</a:t>
            </a:r>
            <a:r>
              <a:rPr lang="en-US" sz="3055" b="1" spc="33" dirty="0" smtClean="0">
                <a:solidFill>
                  <a:srgbClr val="CD1445"/>
                </a:solidFill>
                <a:latin typeface="Arial"/>
                <a:cs typeface="Arial"/>
              </a:rPr>
              <a:t>: </a:t>
            </a:r>
            <a:r>
              <a:rPr lang="en-US" sz="3055" b="1" spc="33" dirty="0">
                <a:solidFill>
                  <a:srgbClr val="CD1445"/>
                </a:solidFill>
                <a:latin typeface="Arial"/>
                <a:cs typeface="Arial"/>
              </a:rPr>
              <a:t>Flow of AraSimQC Executables</a:t>
            </a:r>
            <a:endParaRPr sz="3055" dirty="0">
              <a:latin typeface="Arial"/>
              <a:cs typeface="Arial"/>
            </a:endParaRPr>
          </a:p>
        </p:txBody>
      </p:sp>
      <p:sp>
        <p:nvSpPr>
          <p:cNvPr id="42" name="object 40"/>
          <p:cNvSpPr txBox="1"/>
          <p:nvPr/>
        </p:nvSpPr>
        <p:spPr>
          <a:xfrm>
            <a:off x="24510004" y="30884732"/>
            <a:ext cx="18009596" cy="966868"/>
          </a:xfrm>
          <a:prstGeom prst="rect">
            <a:avLst/>
          </a:prstGeom>
        </p:spPr>
        <p:txBody>
          <a:bodyPr vert="horz" wrap="square" lIns="0" tIns="0" rIns="0" bIns="0" rtlCol="0">
            <a:spAutoFit/>
          </a:bodyPr>
          <a:lstStyle/>
          <a:p>
            <a:pPr marL="27709" algn="r">
              <a:lnSpc>
                <a:spcPct val="120000"/>
              </a:lnSpc>
            </a:pPr>
            <a:r>
              <a:rPr lang="en-US" sz="5236" spc="11" dirty="0">
                <a:solidFill>
                  <a:srgbClr val="9B002D"/>
                </a:solidFill>
                <a:latin typeface="Arial"/>
                <a:cs typeface="Arial"/>
              </a:rPr>
              <a:t>a</a:t>
            </a:r>
            <a:r>
              <a:rPr lang="en-US" sz="5236" spc="11" dirty="0" smtClean="0">
                <a:solidFill>
                  <a:srgbClr val="9B002D"/>
                </a:solidFill>
                <a:latin typeface="Arial"/>
                <a:cs typeface="Arial"/>
              </a:rPr>
              <a:t>ra.physics.ohio-state.edu   |   u.osu.edu/</a:t>
            </a:r>
            <a:r>
              <a:rPr lang="en-US" sz="5236" spc="11" dirty="0" smtClean="0">
                <a:solidFill>
                  <a:srgbClr val="9B002D"/>
                </a:solidFill>
                <a:latin typeface="Arial"/>
                <a:cs typeface="Arial"/>
              </a:rPr>
              <a:t>connolly</a:t>
            </a:r>
            <a:endParaRPr sz="5236" dirty="0">
              <a:solidFill>
                <a:srgbClr val="9B002D"/>
              </a:solidFill>
              <a:latin typeface="Arial"/>
              <a:cs typeface="Arial"/>
            </a:endParaRPr>
          </a:p>
        </p:txBody>
      </p:sp>
      <p:pic>
        <p:nvPicPr>
          <p:cNvPr id="43" name="Picture 42" descr="TheOhioStateUniversity-2C-HorizK-PANTO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0810131"/>
            <a:ext cx="8236193" cy="1193869"/>
          </a:xfrm>
          <a:prstGeom prst="rect">
            <a:avLst/>
          </a:prstGeom>
        </p:spPr>
      </p:pic>
      <p:sp>
        <p:nvSpPr>
          <p:cNvPr id="44" name="object 17"/>
          <p:cNvSpPr/>
          <p:nvPr/>
        </p:nvSpPr>
        <p:spPr>
          <a:xfrm>
            <a:off x="1609898" y="6148456"/>
            <a:ext cx="40599360" cy="1319144"/>
          </a:xfrm>
          <a:custGeom>
            <a:avLst/>
            <a:gdLst/>
            <a:ahLst/>
            <a:cxnLst/>
            <a:rect l="l" t="t" r="r" b="b"/>
            <a:pathLst>
              <a:path w="18149533">
                <a:moveTo>
                  <a:pt x="0" y="0"/>
                </a:moveTo>
                <a:lnTo>
                  <a:pt x="18149533" y="0"/>
                </a:lnTo>
              </a:path>
            </a:pathLst>
          </a:custGeom>
          <a:ln w="9602">
            <a:solidFill>
              <a:srgbClr val="717272"/>
            </a:solidFill>
          </a:ln>
        </p:spPr>
        <p:txBody>
          <a:bodyPr wrap="square" lIns="0" tIns="0" rIns="0" bIns="0" rtlCol="0">
            <a:spAutoFit/>
          </a:bodyPr>
          <a:lstStyle/>
          <a:p>
            <a:endParaRPr sz="8572" dirty="0"/>
          </a:p>
        </p:txBody>
      </p:sp>
      <p:sp>
        <p:nvSpPr>
          <p:cNvPr id="41" name="TextBox 40"/>
          <p:cNvSpPr txBox="1"/>
          <p:nvPr/>
        </p:nvSpPr>
        <p:spPr>
          <a:xfrm>
            <a:off x="11887200" y="6373274"/>
            <a:ext cx="9875365" cy="6575583"/>
          </a:xfrm>
          <a:prstGeom prst="rect">
            <a:avLst/>
          </a:prstGeom>
          <a:noFill/>
        </p:spPr>
        <p:txBody>
          <a:bodyPr wrap="square" lIns="0" tIns="0" rIns="0" bIns="0" rtlCol="0">
            <a:spAutoFit/>
          </a:bodyPr>
          <a:lstStyle/>
          <a:p>
            <a:pPr marL="19950">
              <a:lnSpc>
                <a:spcPct val="110000"/>
              </a:lnSpc>
            </a:pPr>
            <a:r>
              <a:rPr lang="en-US" sz="4364" b="1" u="sng" spc="-11" dirty="0" smtClean="0">
                <a:solidFill>
                  <a:srgbClr val="231F20"/>
                </a:solidFill>
                <a:latin typeface="Arial"/>
                <a:cs typeface="Arial"/>
              </a:rPr>
              <a:t>About AraSimQC (cont.)</a:t>
            </a:r>
            <a:endParaRPr lang="en-US" sz="4000" b="1" i="1" spc="-11" dirty="0">
              <a:solidFill>
                <a:srgbClr val="4C4D4F"/>
              </a:solidFill>
              <a:latin typeface="Arial"/>
              <a:cs typeface="Arial"/>
            </a:endParaRPr>
          </a:p>
          <a:p>
            <a:pPr marL="27709">
              <a:lnSpc>
                <a:spcPct val="130000"/>
              </a:lnSpc>
            </a:pPr>
            <a:r>
              <a:rPr lang="en-US" sz="4000" b="1" i="1" spc="-11" dirty="0">
                <a:solidFill>
                  <a:schemeClr val="tx1">
                    <a:lumMod val="75000"/>
                    <a:lumOff val="25000"/>
                  </a:schemeClr>
                </a:solidFill>
                <a:latin typeface="Arial"/>
                <a:cs typeface="Arial"/>
              </a:rPr>
              <a:t>Code Updating</a:t>
            </a:r>
            <a:endParaRPr lang="en-US" sz="4000" i="1" dirty="0">
              <a:solidFill>
                <a:schemeClr val="tx1">
                  <a:lumMod val="75000"/>
                  <a:lumOff val="25000"/>
                </a:schemeClr>
              </a:solidFill>
              <a:latin typeface="Arial"/>
              <a:cs typeface="Arial"/>
            </a:endParaRPr>
          </a:p>
          <a:p>
            <a:pPr marL="623449" indent="-623449">
              <a:buFont typeface="Arial" panose="020B0604020202020204" pitchFamily="34" charset="0"/>
              <a:buChar char="•"/>
            </a:pPr>
            <a:r>
              <a:rPr lang="en-US" sz="3273" dirty="0">
                <a:latin typeface="Arial"/>
                <a:cs typeface="Arial"/>
              </a:rPr>
              <a:t>If </a:t>
            </a:r>
            <a:r>
              <a:rPr lang="en-US" sz="3273" dirty="0" smtClean="0">
                <a:latin typeface="Arial"/>
                <a:cs typeface="Arial"/>
              </a:rPr>
              <a:t>AraSim code </a:t>
            </a:r>
            <a:r>
              <a:rPr lang="en-US" sz="3273" dirty="0">
                <a:latin typeface="Arial"/>
                <a:cs typeface="Arial"/>
              </a:rPr>
              <a:t>updates are found</a:t>
            </a:r>
          </a:p>
          <a:p>
            <a:pPr marL="1620968" lvl="1" indent="-623449">
              <a:buFont typeface="Courier New" panose="02070309020205020404" pitchFamily="49" charset="0"/>
              <a:buChar char="o"/>
            </a:pPr>
            <a:r>
              <a:rPr lang="en-US" sz="3273" dirty="0">
                <a:latin typeface="Arial"/>
                <a:cs typeface="Arial"/>
              </a:rPr>
              <a:t>AraSimQC downloads and runs the latest version of </a:t>
            </a:r>
            <a:r>
              <a:rPr lang="en-US" sz="3273" dirty="0" smtClean="0">
                <a:latin typeface="Arial"/>
                <a:cs typeface="Arial"/>
              </a:rPr>
              <a:t>AraSim</a:t>
            </a:r>
            <a:endParaRPr lang="en-US" sz="3273" dirty="0">
              <a:latin typeface="Arial"/>
              <a:cs typeface="Arial"/>
            </a:endParaRPr>
          </a:p>
          <a:p>
            <a:pPr marL="1620968" lvl="1" indent="-623449">
              <a:buFont typeface="Courier New" panose="02070309020205020404" pitchFamily="49" charset="0"/>
              <a:buChar char="o"/>
            </a:pPr>
            <a:r>
              <a:rPr lang="en-US" sz="3273" dirty="0">
                <a:latin typeface="Arial"/>
                <a:cs typeface="Arial"/>
              </a:rPr>
              <a:t>Makes a standard set of plots</a:t>
            </a:r>
          </a:p>
          <a:p>
            <a:pPr marL="1620968" lvl="1" indent="-623449">
              <a:buFont typeface="Courier New" panose="02070309020205020404" pitchFamily="49" charset="0"/>
              <a:buChar char="o"/>
            </a:pPr>
            <a:r>
              <a:rPr lang="en-US" sz="3273" dirty="0">
                <a:latin typeface="Arial"/>
                <a:cs typeface="Arial"/>
              </a:rPr>
              <a:t>Uploads these plots to a website for viewing</a:t>
            </a:r>
          </a:p>
          <a:p>
            <a:pPr marL="623449" indent="-623449">
              <a:buFont typeface="Arial" panose="020B0604020202020204" pitchFamily="34" charset="0"/>
              <a:buChar char="•"/>
            </a:pPr>
            <a:r>
              <a:rPr lang="en-US" sz="3273" dirty="0">
                <a:latin typeface="Arial"/>
                <a:cs typeface="Arial"/>
              </a:rPr>
              <a:t>If </a:t>
            </a:r>
            <a:r>
              <a:rPr lang="en-US" sz="3273" dirty="0" smtClean="0">
                <a:latin typeface="Arial"/>
                <a:cs typeface="Arial"/>
              </a:rPr>
              <a:t>AraSim code </a:t>
            </a:r>
            <a:r>
              <a:rPr lang="en-US" sz="3273" dirty="0">
                <a:latin typeface="Arial"/>
                <a:cs typeface="Arial"/>
              </a:rPr>
              <a:t>updates are </a:t>
            </a:r>
            <a:r>
              <a:rPr lang="en-US" sz="3273" i="1" dirty="0">
                <a:latin typeface="Arial"/>
                <a:cs typeface="Arial"/>
              </a:rPr>
              <a:t>not</a:t>
            </a:r>
            <a:r>
              <a:rPr lang="en-US" sz="3273" dirty="0">
                <a:latin typeface="Arial"/>
                <a:cs typeface="Arial"/>
              </a:rPr>
              <a:t> found</a:t>
            </a:r>
          </a:p>
          <a:p>
            <a:pPr marL="1620968" lvl="1" indent="-623449">
              <a:buFont typeface="Courier New" panose="02070309020205020404" pitchFamily="49" charset="0"/>
              <a:buChar char="o"/>
            </a:pPr>
            <a:r>
              <a:rPr lang="en-US" sz="3273" dirty="0">
                <a:latin typeface="Arial"/>
                <a:cs typeface="Arial"/>
              </a:rPr>
              <a:t>AraSimQC checks </a:t>
            </a:r>
            <a:r>
              <a:rPr lang="en-US" sz="3273" dirty="0" smtClean="0">
                <a:latin typeface="Arial"/>
                <a:cs typeface="Arial"/>
              </a:rPr>
              <a:t>for new plotting programs</a:t>
            </a:r>
            <a:endParaRPr lang="en-US" sz="3273" dirty="0">
              <a:latin typeface="Arial"/>
              <a:cs typeface="Arial"/>
            </a:endParaRPr>
          </a:p>
          <a:p>
            <a:pPr marL="1620968" lvl="1" indent="-623449">
              <a:buFont typeface="Courier New" panose="02070309020205020404" pitchFamily="49" charset="0"/>
              <a:buChar char="o"/>
            </a:pPr>
            <a:r>
              <a:rPr lang="en-US" sz="3273" dirty="0" smtClean="0">
                <a:latin typeface="Arial"/>
                <a:cs typeface="Arial"/>
              </a:rPr>
              <a:t>If new programs are found, new plots are made for all existing version of AraSim</a:t>
            </a:r>
            <a:endParaRPr lang="en-US" sz="3273" dirty="0">
              <a:latin typeface="Arial"/>
              <a:cs typeface="Arial"/>
            </a:endParaRPr>
          </a:p>
          <a:p>
            <a:pPr marL="1620968" lvl="1" indent="-623449">
              <a:buFont typeface="Courier New" panose="02070309020205020404" pitchFamily="49" charset="0"/>
              <a:buChar char="o"/>
            </a:pPr>
            <a:r>
              <a:rPr lang="en-US" sz="3273" dirty="0" smtClean="0">
                <a:latin typeface="Arial"/>
                <a:cs typeface="Arial"/>
              </a:rPr>
              <a:t>Updates are appended to the website</a:t>
            </a:r>
            <a:endParaRPr lang="en-US" sz="3273" dirty="0">
              <a:latin typeface="Arial"/>
              <a:cs typeface="Arial"/>
            </a:endParaRPr>
          </a:p>
        </p:txBody>
      </p:sp>
      <p:sp>
        <p:nvSpPr>
          <p:cNvPr id="17" name="object 17"/>
          <p:cNvSpPr/>
          <p:nvPr/>
        </p:nvSpPr>
        <p:spPr>
          <a:xfrm>
            <a:off x="11436637" y="7010400"/>
            <a:ext cx="0" cy="22860000"/>
          </a:xfrm>
          <a:custGeom>
            <a:avLst/>
            <a:gdLst/>
            <a:ahLst/>
            <a:cxnLst/>
            <a:rect l="l" t="t" r="r" b="b"/>
            <a:pathLst>
              <a:path h="9561227">
                <a:moveTo>
                  <a:pt x="0" y="0"/>
                </a:moveTo>
                <a:lnTo>
                  <a:pt x="0" y="9561227"/>
                </a:lnTo>
              </a:path>
            </a:pathLst>
          </a:custGeom>
          <a:ln w="19050" cmpd="sng">
            <a:solidFill>
              <a:srgbClr val="7F7F7F"/>
            </a:solidFill>
            <a:prstDash val="solid"/>
          </a:ln>
        </p:spPr>
        <p:txBody>
          <a:bodyPr wrap="square" lIns="0" tIns="0" rIns="0" bIns="0" rtlCol="0">
            <a:spAutoFit/>
          </a:bodyPr>
          <a:lstStyle/>
          <a:p>
            <a:endParaRPr sz="8572" dirty="0"/>
          </a:p>
        </p:txBody>
      </p:sp>
      <p:sp>
        <p:nvSpPr>
          <p:cNvPr id="18" name="object 18"/>
          <p:cNvSpPr/>
          <p:nvPr/>
        </p:nvSpPr>
        <p:spPr>
          <a:xfrm>
            <a:off x="21958292" y="7010400"/>
            <a:ext cx="0" cy="22860000"/>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sz="8572" dirty="0"/>
          </a:p>
        </p:txBody>
      </p:sp>
      <p:sp>
        <p:nvSpPr>
          <p:cNvPr id="19" name="object 19"/>
          <p:cNvSpPr/>
          <p:nvPr/>
        </p:nvSpPr>
        <p:spPr>
          <a:xfrm>
            <a:off x="32467255" y="7010400"/>
            <a:ext cx="0" cy="22860000"/>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sz="8572" dirty="0"/>
          </a:p>
        </p:txBody>
      </p:sp>
      <p:sp>
        <p:nvSpPr>
          <p:cNvPr id="50" name="TextBox 49"/>
          <p:cNvSpPr txBox="1"/>
          <p:nvPr/>
        </p:nvSpPr>
        <p:spPr>
          <a:xfrm>
            <a:off x="22191356" y="6324600"/>
            <a:ext cx="10092863" cy="13159436"/>
          </a:xfrm>
          <a:prstGeom prst="rect">
            <a:avLst/>
          </a:prstGeom>
          <a:noFill/>
        </p:spPr>
        <p:txBody>
          <a:bodyPr wrap="square" lIns="0" tIns="0" rIns="0" bIns="0" rtlCol="0">
            <a:spAutoFit/>
          </a:bodyPr>
          <a:lstStyle/>
          <a:p>
            <a:pPr marL="19950">
              <a:lnSpc>
                <a:spcPct val="110000"/>
              </a:lnSpc>
            </a:pPr>
            <a:r>
              <a:rPr lang="en-US" sz="4364" b="1" u="sng" spc="-11" dirty="0" smtClean="0">
                <a:solidFill>
                  <a:srgbClr val="231F20"/>
                </a:solidFill>
                <a:latin typeface="Arial"/>
                <a:cs typeface="Arial"/>
              </a:rPr>
              <a:t>Website Features</a:t>
            </a:r>
            <a:endParaRPr lang="en-US" sz="4364" b="1" u="sng" spc="-11" dirty="0">
              <a:solidFill>
                <a:srgbClr val="231F20"/>
              </a:solidFill>
              <a:latin typeface="Arial"/>
              <a:cs typeface="Arial"/>
            </a:endParaRPr>
          </a:p>
          <a:p>
            <a:pPr marL="27709">
              <a:lnSpc>
                <a:spcPct val="130000"/>
              </a:lnSpc>
            </a:pPr>
            <a:r>
              <a:rPr lang="en-US" sz="4000" b="1" i="1" spc="-11" dirty="0" smtClean="0">
                <a:solidFill>
                  <a:schemeClr val="tx1">
                    <a:lumMod val="75000"/>
                    <a:lumOff val="25000"/>
                  </a:schemeClr>
                </a:solidFill>
                <a:latin typeface="Arial"/>
                <a:cs typeface="Arial"/>
              </a:rPr>
              <a:t>Plot Comparison</a:t>
            </a:r>
            <a:endParaRPr lang="en-US" sz="4000" i="1" dirty="0">
              <a:solidFill>
                <a:schemeClr val="tx1">
                  <a:lumMod val="75000"/>
                  <a:lumOff val="25000"/>
                </a:schemeClr>
              </a:solidFill>
              <a:latin typeface="Arial"/>
              <a:cs typeface="Arial"/>
            </a:endParaRPr>
          </a:p>
          <a:p>
            <a:pPr marL="651158" indent="-623449">
              <a:buFont typeface="Arial" panose="020B0604020202020204" pitchFamily="34" charset="0"/>
              <a:buChar char="•"/>
            </a:pPr>
            <a:r>
              <a:rPr lang="en-US" sz="3273" dirty="0" smtClean="0">
                <a:latin typeface="Arial"/>
                <a:cs typeface="Arial"/>
              </a:rPr>
              <a:t>Easily compare plots across revisions, station configurations, and energies</a:t>
            </a:r>
          </a:p>
          <a:p>
            <a:pPr marL="651158" indent="-623449">
              <a:buFont typeface="Arial" panose="020B0604020202020204" pitchFamily="34" charset="0"/>
              <a:buChar char="•"/>
            </a:pPr>
            <a:r>
              <a:rPr lang="en-US" sz="3273" dirty="0" smtClean="0">
                <a:latin typeface="Arial"/>
                <a:cs typeface="Arial"/>
              </a:rPr>
              <a:t>Useful “all plots” feature: shows all available plots for a single classification of variables (primary interaction variables, </a:t>
            </a:r>
            <a:r>
              <a:rPr lang="en-US" sz="3273" dirty="0">
                <a:latin typeface="Arial"/>
                <a:cs typeface="Arial"/>
              </a:rPr>
              <a:t>d</a:t>
            </a:r>
            <a:r>
              <a:rPr lang="en-US" sz="3273" dirty="0" smtClean="0">
                <a:latin typeface="Arial"/>
                <a:cs typeface="Arial"/>
              </a:rPr>
              <a:t>etector variables, etc.)</a:t>
            </a:r>
            <a:r>
              <a:rPr lang="en-US" sz="3200" dirty="0" smtClean="0">
                <a:latin typeface="Arial"/>
                <a:cs typeface="Arial"/>
              </a:rPr>
              <a:t> (fig 3)</a:t>
            </a:r>
          </a:p>
          <a:p>
            <a:pPr marL="651158" indent="-623449">
              <a:buFont typeface="Arial" panose="020B0604020202020204" pitchFamily="34" charset="0"/>
              <a:buChar char="•"/>
            </a:pPr>
            <a:r>
              <a:rPr lang="en-US" sz="3273" spc="-11" dirty="0" smtClean="0">
                <a:latin typeface="Arial"/>
                <a:cs typeface="Arial"/>
              </a:rPr>
              <a:t>Can easily download a PNG or PDF of each plot</a:t>
            </a:r>
          </a:p>
          <a:p>
            <a:pPr marL="651158" indent="-623449">
              <a:buFont typeface="Arial" panose="020B0604020202020204" pitchFamily="34" charset="0"/>
              <a:buChar char="•"/>
            </a:pPr>
            <a:endParaRPr lang="en-US" sz="3273" spc="-11" dirty="0">
              <a:latin typeface="Arial"/>
              <a:cs typeface="Arial"/>
            </a:endParaRPr>
          </a:p>
          <a:p>
            <a:pPr marL="27709">
              <a:lnSpc>
                <a:spcPct val="130000"/>
              </a:lnSpc>
            </a:pPr>
            <a:r>
              <a:rPr lang="en-US" sz="4000" b="1" i="1" spc="-11" dirty="0" smtClean="0">
                <a:solidFill>
                  <a:schemeClr val="tx1">
                    <a:lumMod val="75000"/>
                    <a:lumOff val="25000"/>
                  </a:schemeClr>
                </a:solidFill>
                <a:latin typeface="Arial"/>
                <a:cs typeface="Arial"/>
              </a:rPr>
              <a:t>Doxygen Comment Support</a:t>
            </a:r>
            <a:endParaRPr lang="en-US" sz="4000" i="1" dirty="0">
              <a:solidFill>
                <a:schemeClr val="tx1">
                  <a:lumMod val="75000"/>
                  <a:lumOff val="25000"/>
                </a:schemeClr>
              </a:solidFill>
              <a:latin typeface="Arial"/>
              <a:cs typeface="Arial"/>
            </a:endParaRPr>
          </a:p>
          <a:p>
            <a:pPr marL="651158" indent="-623449">
              <a:buFont typeface="Arial" panose="020B0604020202020204" pitchFamily="34" charset="0"/>
              <a:buChar char="•"/>
            </a:pPr>
            <a:r>
              <a:rPr lang="en-US" sz="3273" dirty="0" smtClean="0">
                <a:latin typeface="Arial"/>
                <a:cs typeface="Arial"/>
              </a:rPr>
              <a:t>Doxygen is a tool that generates documentation from annotated C++ sources</a:t>
            </a:r>
            <a:endParaRPr lang="en-US" sz="3273" dirty="0">
              <a:latin typeface="Arial"/>
              <a:cs typeface="Arial"/>
            </a:endParaRPr>
          </a:p>
          <a:p>
            <a:pPr marL="651158" indent="-623449">
              <a:buFont typeface="Arial" panose="020B0604020202020204" pitchFamily="34" charset="0"/>
              <a:buChar char="•"/>
            </a:pPr>
            <a:r>
              <a:rPr lang="en-US" sz="3273" dirty="0" smtClean="0">
                <a:latin typeface="Arial"/>
                <a:cs typeface="Arial"/>
              </a:rPr>
              <a:t>Website displays a Doxygen comment, drawn from AraSim source code, for selected variables (fig 4)</a:t>
            </a:r>
          </a:p>
          <a:p>
            <a:pPr marL="27709"/>
            <a:endParaRPr lang="en-US" sz="3273" dirty="0" smtClean="0">
              <a:latin typeface="Arial"/>
              <a:cs typeface="Arial"/>
            </a:endParaRPr>
          </a:p>
          <a:p>
            <a:pPr marL="27709">
              <a:lnSpc>
                <a:spcPct val="130000"/>
              </a:lnSpc>
            </a:pPr>
            <a:r>
              <a:rPr lang="en-US" sz="4000" b="1" i="1" spc="-11" dirty="0">
                <a:solidFill>
                  <a:schemeClr val="tx1">
                    <a:lumMod val="75000"/>
                    <a:lumOff val="25000"/>
                  </a:schemeClr>
                </a:solidFill>
                <a:latin typeface="Arial"/>
                <a:cs typeface="Arial"/>
              </a:rPr>
              <a:t>New Plots Submission</a:t>
            </a:r>
            <a:endParaRPr lang="en-US" sz="4000" i="1" dirty="0">
              <a:solidFill>
                <a:schemeClr val="tx1">
                  <a:lumMod val="75000"/>
                  <a:lumOff val="25000"/>
                </a:schemeClr>
              </a:solidFill>
              <a:latin typeface="Arial"/>
              <a:cs typeface="Arial"/>
            </a:endParaRPr>
          </a:p>
          <a:p>
            <a:pPr marL="651158" indent="-623449">
              <a:buFont typeface="Arial" panose="020B0604020202020204" pitchFamily="34" charset="0"/>
              <a:buChar char="•"/>
            </a:pPr>
            <a:r>
              <a:rPr lang="en-US" sz="3273" spc="-11" dirty="0">
                <a:latin typeface="Arial"/>
                <a:cs typeface="Arial"/>
              </a:rPr>
              <a:t>Website supports submission of plots by the collaboration; makes AraSimQC more diverse</a:t>
            </a:r>
            <a:endParaRPr lang="en-US" sz="3273" dirty="0">
              <a:latin typeface="Arial"/>
              <a:cs typeface="Arial"/>
            </a:endParaRPr>
          </a:p>
          <a:p>
            <a:pPr marL="651158" indent="-623449">
              <a:buFont typeface="Arial" panose="020B0604020202020204" pitchFamily="34" charset="0"/>
              <a:buChar char="•"/>
            </a:pPr>
            <a:r>
              <a:rPr lang="en-US" sz="3273" dirty="0">
                <a:latin typeface="Arial"/>
                <a:cs typeface="Arial"/>
              </a:rPr>
              <a:t>Adding plots is </a:t>
            </a:r>
            <a:r>
              <a:rPr lang="en-US" sz="3273" dirty="0" smtClean="0">
                <a:latin typeface="Arial"/>
                <a:cs typeface="Arial"/>
              </a:rPr>
              <a:t>straightforward</a:t>
            </a:r>
          </a:p>
          <a:p>
            <a:pPr marL="1649043" lvl="1" indent="-623449">
              <a:buFont typeface="Courier New" panose="02070309020205020404" pitchFamily="49" charset="0"/>
              <a:buChar char="o"/>
            </a:pPr>
            <a:r>
              <a:rPr lang="en-US" sz="3273" dirty="0" smtClean="0">
                <a:latin typeface="Arial"/>
                <a:cs typeface="Arial"/>
              </a:rPr>
              <a:t>Collaboration member submits a .cc file and M. file through website</a:t>
            </a:r>
          </a:p>
          <a:p>
            <a:pPr marL="1649043" lvl="1" indent="-623449">
              <a:buFont typeface="Courier New" panose="02070309020205020404" pitchFamily="49" charset="0"/>
              <a:buChar char="o"/>
            </a:pPr>
            <a:r>
              <a:rPr lang="en-US" sz="3040" dirty="0" smtClean="0">
                <a:latin typeface="Arial"/>
                <a:cs typeface="Arial"/>
              </a:rPr>
              <a:t>Super-user places both files in specified directory</a:t>
            </a:r>
          </a:p>
          <a:p>
            <a:pPr marL="1649043" lvl="1" indent="-623449">
              <a:buFont typeface="Courier New" panose="02070309020205020404" pitchFamily="49" charset="0"/>
              <a:buChar char="o"/>
            </a:pPr>
            <a:r>
              <a:rPr lang="en-US" sz="3273" dirty="0" smtClean="0">
                <a:latin typeface="Arial"/>
                <a:cs typeface="Arial"/>
              </a:rPr>
              <a:t>AraSimQC handles the rest</a:t>
            </a:r>
          </a:p>
        </p:txBody>
      </p:sp>
      <p:sp>
        <p:nvSpPr>
          <p:cNvPr id="54" name="object 15"/>
          <p:cNvSpPr txBox="1"/>
          <p:nvPr/>
        </p:nvSpPr>
        <p:spPr>
          <a:xfrm>
            <a:off x="22268919" y="19507200"/>
            <a:ext cx="8057284" cy="470129"/>
          </a:xfrm>
          <a:prstGeom prst="rect">
            <a:avLst/>
          </a:prstGeom>
        </p:spPr>
        <p:txBody>
          <a:bodyPr vert="horz" wrap="square" lIns="0" tIns="0" rIns="0" bIns="0" rtlCol="0">
            <a:spAutoFit/>
          </a:bodyPr>
          <a:lstStyle/>
          <a:p>
            <a:pPr marL="27709"/>
            <a:r>
              <a:rPr lang="en-US" sz="3055" b="1" spc="33" dirty="0" smtClean="0">
                <a:solidFill>
                  <a:srgbClr val="CD1445"/>
                </a:solidFill>
                <a:latin typeface="Arial"/>
                <a:cs typeface="Arial"/>
              </a:rPr>
              <a:t>Figure </a:t>
            </a:r>
            <a:r>
              <a:rPr lang="en-US" sz="3055" b="1" spc="33" dirty="0">
                <a:solidFill>
                  <a:srgbClr val="CD1445"/>
                </a:solidFill>
                <a:latin typeface="Arial"/>
                <a:cs typeface="Arial"/>
              </a:rPr>
              <a:t>3</a:t>
            </a:r>
            <a:r>
              <a:rPr lang="en-US" sz="3055" b="1" spc="33" dirty="0" smtClean="0">
                <a:solidFill>
                  <a:srgbClr val="CD1445"/>
                </a:solidFill>
                <a:latin typeface="Arial"/>
                <a:cs typeface="Arial"/>
              </a:rPr>
              <a:t>: All Plots Comparison</a:t>
            </a:r>
            <a:endParaRPr sz="3055" dirty="0">
              <a:latin typeface="Arial"/>
              <a:cs typeface="Arial"/>
            </a:endParaRPr>
          </a:p>
        </p:txBody>
      </p:sp>
      <p:pic>
        <p:nvPicPr>
          <p:cNvPr id="55" name="Picture 54"/>
          <p:cNvPicPr>
            <a:picLocks noChangeAspect="1"/>
          </p:cNvPicPr>
          <p:nvPr/>
        </p:nvPicPr>
        <p:blipFill rotWithShape="1">
          <a:blip r:embed="rId5"/>
          <a:srcRect l="7125" t="24071" r="25000" b="2571"/>
          <a:stretch/>
        </p:blipFill>
        <p:spPr>
          <a:xfrm>
            <a:off x="22174200" y="20269200"/>
            <a:ext cx="10058400" cy="8696765"/>
          </a:xfrm>
          <a:prstGeom prst="rect">
            <a:avLst/>
          </a:prstGeom>
        </p:spPr>
      </p:pic>
      <p:sp>
        <p:nvSpPr>
          <p:cNvPr id="57" name="object 13"/>
          <p:cNvSpPr txBox="1"/>
          <p:nvPr/>
        </p:nvSpPr>
        <p:spPr>
          <a:xfrm rot="10800000" flipV="1">
            <a:off x="22221127" y="29413200"/>
            <a:ext cx="9877979" cy="1037592"/>
          </a:xfrm>
          <a:prstGeom prst="rect">
            <a:avLst/>
          </a:prstGeom>
        </p:spPr>
        <p:txBody>
          <a:bodyPr vert="horz" wrap="square" lIns="0" tIns="0" rIns="0" bIns="0" rtlCol="0">
            <a:spAutoFit/>
          </a:bodyPr>
          <a:lstStyle/>
          <a:p>
            <a:pPr marL="27709" marR="13854">
              <a:lnSpc>
                <a:spcPct val="103099"/>
              </a:lnSpc>
            </a:pPr>
            <a:r>
              <a:rPr lang="en-US" sz="2182" i="1" spc="22" dirty="0" smtClean="0">
                <a:solidFill>
                  <a:schemeClr val="tx1">
                    <a:lumMod val="85000"/>
                    <a:lumOff val="15000"/>
                  </a:schemeClr>
                </a:solidFill>
                <a:latin typeface="Arial"/>
                <a:cs typeface="Arial"/>
              </a:rPr>
              <a:t>An example of the “All Plots” feature, which displays all of the plots available for a certain classification of variables. Here is a comparison of several plots between a single station detector set-up, and a seven-station detector set-up.</a:t>
            </a:r>
            <a:endParaRPr sz="2182" dirty="0">
              <a:solidFill>
                <a:schemeClr val="tx1">
                  <a:lumMod val="85000"/>
                  <a:lumOff val="15000"/>
                </a:schemeClr>
              </a:solidFill>
              <a:latin typeface="Arial"/>
              <a:cs typeface="Arial"/>
            </a:endParaRPr>
          </a:p>
        </p:txBody>
      </p:sp>
      <p:sp>
        <p:nvSpPr>
          <p:cNvPr id="59" name="object 13"/>
          <p:cNvSpPr txBox="1"/>
          <p:nvPr/>
        </p:nvSpPr>
        <p:spPr>
          <a:xfrm rot="10800000" flipV="1">
            <a:off x="34150593" y="7614071"/>
            <a:ext cx="7089786" cy="691728"/>
          </a:xfrm>
          <a:prstGeom prst="rect">
            <a:avLst/>
          </a:prstGeom>
        </p:spPr>
        <p:txBody>
          <a:bodyPr vert="horz" wrap="square" lIns="0" tIns="0" rIns="0" bIns="0" rtlCol="0">
            <a:spAutoFit/>
          </a:bodyPr>
          <a:lstStyle/>
          <a:p>
            <a:pPr marL="27709" marR="13854" algn="r">
              <a:lnSpc>
                <a:spcPct val="103099"/>
              </a:lnSpc>
            </a:pPr>
            <a:r>
              <a:rPr lang="en-US" sz="2182" i="1" spc="22" dirty="0" smtClean="0">
                <a:solidFill>
                  <a:schemeClr val="tx1">
                    <a:lumMod val="85000"/>
                    <a:lumOff val="15000"/>
                  </a:schemeClr>
                </a:solidFill>
                <a:latin typeface="Arial"/>
                <a:cs typeface="Arial"/>
              </a:rPr>
              <a:t>An example of the doxygen comment support; when a variable is selected, a description appears.</a:t>
            </a:r>
            <a:endParaRPr sz="2182" dirty="0">
              <a:solidFill>
                <a:schemeClr val="tx1">
                  <a:lumMod val="85000"/>
                  <a:lumOff val="15000"/>
                </a:schemeClr>
              </a:solidFill>
              <a:latin typeface="Arial"/>
              <a:cs typeface="Arial"/>
            </a:endParaRPr>
          </a:p>
        </p:txBody>
      </p:sp>
      <p:sp>
        <p:nvSpPr>
          <p:cNvPr id="60" name="object 15"/>
          <p:cNvSpPr txBox="1"/>
          <p:nvPr/>
        </p:nvSpPr>
        <p:spPr>
          <a:xfrm>
            <a:off x="32709716" y="6921271"/>
            <a:ext cx="8057284" cy="470129"/>
          </a:xfrm>
          <a:prstGeom prst="rect">
            <a:avLst/>
          </a:prstGeom>
        </p:spPr>
        <p:txBody>
          <a:bodyPr vert="horz" wrap="square" lIns="0" tIns="0" rIns="0" bIns="0" rtlCol="0">
            <a:spAutoFit/>
          </a:bodyPr>
          <a:lstStyle/>
          <a:p>
            <a:pPr marL="27709"/>
            <a:r>
              <a:rPr lang="en-US" sz="3055" b="1" spc="33" dirty="0" smtClean="0">
                <a:solidFill>
                  <a:srgbClr val="CD1445"/>
                </a:solidFill>
                <a:latin typeface="Arial"/>
                <a:cs typeface="Arial"/>
              </a:rPr>
              <a:t>Figure 4: Doxygen Comments</a:t>
            </a:r>
            <a:endParaRPr sz="3055" dirty="0">
              <a:latin typeface="Arial"/>
              <a:cs typeface="Arial"/>
            </a:endParaRPr>
          </a:p>
        </p:txBody>
      </p:sp>
      <p:pic>
        <p:nvPicPr>
          <p:cNvPr id="61" name="Picture 60"/>
          <p:cNvPicPr>
            <a:picLocks noChangeAspect="1"/>
          </p:cNvPicPr>
          <p:nvPr/>
        </p:nvPicPr>
        <p:blipFill rotWithShape="1">
          <a:blip r:embed="rId6"/>
          <a:srcRect l="5553" t="14531" r="48387" b="70473"/>
          <a:stretch/>
        </p:blipFill>
        <p:spPr>
          <a:xfrm>
            <a:off x="32994599" y="8686800"/>
            <a:ext cx="9705049" cy="2527842"/>
          </a:xfrm>
          <a:prstGeom prst="rect">
            <a:avLst/>
          </a:prstGeom>
        </p:spPr>
      </p:pic>
      <p:sp>
        <p:nvSpPr>
          <p:cNvPr id="63" name="Rectangle 62"/>
          <p:cNvSpPr/>
          <p:nvPr/>
        </p:nvSpPr>
        <p:spPr>
          <a:xfrm>
            <a:off x="34792726" y="8974777"/>
            <a:ext cx="3307274" cy="510147"/>
          </a:xfrm>
          <a:prstGeom prst="rect">
            <a:avLst/>
          </a:prstGeom>
          <a:solidFill>
            <a:srgbClr val="FF0000">
              <a:alpha val="14902"/>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Rectangle 63"/>
          <p:cNvSpPr/>
          <p:nvPr/>
        </p:nvSpPr>
        <p:spPr>
          <a:xfrm>
            <a:off x="33368306" y="10319855"/>
            <a:ext cx="5563532" cy="441978"/>
          </a:xfrm>
          <a:prstGeom prst="rect">
            <a:avLst/>
          </a:prstGeom>
          <a:solidFill>
            <a:srgbClr val="FF0000">
              <a:alpha val="14902"/>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56" name="Straight Arrow Connector 55"/>
          <p:cNvCxnSpPr/>
          <p:nvPr/>
        </p:nvCxnSpPr>
        <p:spPr>
          <a:xfrm flipH="1">
            <a:off x="38404800" y="8305800"/>
            <a:ext cx="1371600" cy="990600"/>
          </a:xfrm>
          <a:prstGeom prst="straightConnector1">
            <a:avLst/>
          </a:prstGeom>
          <a:ln w="5715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39090600" y="8305800"/>
            <a:ext cx="685800" cy="2133600"/>
          </a:xfrm>
          <a:prstGeom prst="straightConnector1">
            <a:avLst/>
          </a:prstGeom>
          <a:ln w="5715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2749312" y="11582400"/>
            <a:ext cx="10226905" cy="5064592"/>
          </a:xfrm>
          <a:prstGeom prst="rect">
            <a:avLst/>
          </a:prstGeom>
          <a:noFill/>
        </p:spPr>
        <p:txBody>
          <a:bodyPr wrap="square" lIns="0" tIns="0" rIns="0" bIns="0" rtlCol="0">
            <a:spAutoFit/>
          </a:bodyPr>
          <a:lstStyle/>
          <a:p>
            <a:pPr marL="19950">
              <a:lnSpc>
                <a:spcPct val="110000"/>
              </a:lnSpc>
            </a:pPr>
            <a:r>
              <a:rPr lang="en-US" sz="4364" b="1" u="sng" spc="-11" dirty="0" smtClean="0">
                <a:solidFill>
                  <a:srgbClr val="231F20"/>
                </a:solidFill>
                <a:latin typeface="Arial"/>
                <a:cs typeface="Arial"/>
              </a:rPr>
              <a:t>Website Features (cont.)</a:t>
            </a:r>
            <a:endParaRPr lang="en-US" sz="4364" b="1" u="sng" spc="-11" dirty="0">
              <a:solidFill>
                <a:srgbClr val="231F20"/>
              </a:solidFill>
              <a:latin typeface="Arial"/>
              <a:cs typeface="Arial"/>
            </a:endParaRPr>
          </a:p>
          <a:p>
            <a:pPr marL="27709">
              <a:lnSpc>
                <a:spcPct val="130000"/>
              </a:lnSpc>
            </a:pPr>
            <a:r>
              <a:rPr lang="en-US" sz="4000" b="1" i="1" spc="-11" dirty="0" smtClean="0">
                <a:solidFill>
                  <a:schemeClr val="tx1">
                    <a:lumMod val="75000"/>
                    <a:lumOff val="25000"/>
                  </a:schemeClr>
                </a:solidFill>
                <a:latin typeface="Arial"/>
                <a:cs typeface="Arial"/>
              </a:rPr>
              <a:t>Collaboration Simulation Sets</a:t>
            </a:r>
            <a:endParaRPr lang="en-US" sz="4000" i="1" dirty="0">
              <a:solidFill>
                <a:schemeClr val="tx1">
                  <a:lumMod val="75000"/>
                  <a:lumOff val="25000"/>
                </a:schemeClr>
              </a:solidFill>
              <a:latin typeface="Arial"/>
              <a:cs typeface="Arial"/>
            </a:endParaRPr>
          </a:p>
          <a:p>
            <a:pPr marL="651158" indent="-623449">
              <a:buFont typeface="Arial" panose="020B0604020202020204" pitchFamily="34" charset="0"/>
              <a:buChar char="•"/>
            </a:pPr>
            <a:r>
              <a:rPr lang="en-US" sz="3273" dirty="0" smtClean="0">
                <a:latin typeface="Arial"/>
                <a:cs typeface="Arial"/>
              </a:rPr>
              <a:t>Simulations are resource intensive (need lots of time and computing power)</a:t>
            </a:r>
          </a:p>
          <a:p>
            <a:pPr marL="651158" indent="-623449">
              <a:buFont typeface="Arial" panose="020B0604020202020204" pitchFamily="34" charset="0"/>
              <a:buChar char="•"/>
            </a:pPr>
            <a:r>
              <a:rPr lang="en-US" sz="3273" dirty="0" smtClean="0">
                <a:latin typeface="Arial"/>
                <a:cs typeface="Arial"/>
              </a:rPr>
              <a:t>AraSimQC</a:t>
            </a:r>
            <a:r>
              <a:rPr lang="en-US" sz="3273" dirty="0">
                <a:latin typeface="Arial"/>
                <a:cs typeface="Arial"/>
              </a:rPr>
              <a:t> </a:t>
            </a:r>
            <a:r>
              <a:rPr lang="en-US" sz="3273" dirty="0" smtClean="0">
                <a:latin typeface="Arial"/>
                <a:cs typeface="Arial"/>
              </a:rPr>
              <a:t>generates collaboration simulation sets</a:t>
            </a:r>
          </a:p>
          <a:p>
            <a:pPr marL="1649043" lvl="1" indent="-623449">
              <a:buFont typeface="Courier New" panose="02070309020205020404" pitchFamily="49" charset="0"/>
              <a:buChar char="o"/>
            </a:pPr>
            <a:r>
              <a:rPr lang="en-US" sz="3273" dirty="0" smtClean="0">
                <a:latin typeface="Arial"/>
                <a:cs typeface="Arial"/>
              </a:rPr>
              <a:t>Several energies (10</a:t>
            </a:r>
            <a:r>
              <a:rPr lang="en-US" sz="3273" baseline="30000" dirty="0" smtClean="0">
                <a:latin typeface="Arial"/>
                <a:cs typeface="Arial"/>
              </a:rPr>
              <a:t>17</a:t>
            </a:r>
            <a:r>
              <a:rPr lang="en-US" sz="3273" dirty="0">
                <a:latin typeface="Arial"/>
                <a:cs typeface="Arial"/>
              </a:rPr>
              <a:t> </a:t>
            </a:r>
            <a:r>
              <a:rPr lang="en-US" sz="3273" dirty="0" smtClean="0">
                <a:latin typeface="Arial"/>
                <a:cs typeface="Arial"/>
              </a:rPr>
              <a:t>eV → 10</a:t>
            </a:r>
            <a:r>
              <a:rPr lang="en-US" sz="3273" baseline="30000" dirty="0" smtClean="0">
                <a:latin typeface="Arial"/>
                <a:cs typeface="Arial"/>
              </a:rPr>
              <a:t>21 </a:t>
            </a:r>
            <a:r>
              <a:rPr lang="en-US" sz="3273" dirty="0" smtClean="0">
                <a:latin typeface="Arial"/>
                <a:cs typeface="Arial"/>
              </a:rPr>
              <a:t>eV), with option of injection spectrum</a:t>
            </a:r>
          </a:p>
          <a:p>
            <a:pPr marL="1649043" lvl="1" indent="-623449">
              <a:buFont typeface="Courier New" panose="02070309020205020404" pitchFamily="49" charset="0"/>
              <a:buChar char="o"/>
            </a:pPr>
            <a:r>
              <a:rPr lang="en-US" sz="3273" dirty="0" smtClean="0">
                <a:latin typeface="Arial"/>
                <a:cs typeface="Arial"/>
              </a:rPr>
              <a:t>Several station configurations (Testbed prototype, one-station, seven-stations, etc.)</a:t>
            </a:r>
            <a:endParaRPr lang="en-US" sz="3273" dirty="0">
              <a:latin typeface="Arial"/>
              <a:cs typeface="Arial"/>
            </a:endParaRPr>
          </a:p>
        </p:txBody>
      </p:sp>
      <p:pic>
        <p:nvPicPr>
          <p:cNvPr id="1026" name="Picture 2" descr="Doxy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7648" y="14420397"/>
            <a:ext cx="3400507" cy="66446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4" name="Straight Connector 23"/>
          <p:cNvCxnSpPr/>
          <p:nvPr/>
        </p:nvCxnSpPr>
        <p:spPr>
          <a:xfrm>
            <a:off x="32994599" y="21945600"/>
            <a:ext cx="921465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object 29"/>
          <p:cNvSpPr txBox="1"/>
          <p:nvPr/>
        </p:nvSpPr>
        <p:spPr>
          <a:xfrm>
            <a:off x="32766000" y="22098000"/>
            <a:ext cx="10231787" cy="3754233"/>
          </a:xfrm>
          <a:prstGeom prst="rect">
            <a:avLst/>
          </a:prstGeom>
        </p:spPr>
        <p:txBody>
          <a:bodyPr vert="horz" wrap="square" lIns="0" tIns="0" rIns="0" bIns="0" rtlCol="0">
            <a:spAutoFit/>
          </a:bodyPr>
          <a:lstStyle/>
          <a:p>
            <a:pPr marL="19950">
              <a:lnSpc>
                <a:spcPct val="110000"/>
              </a:lnSpc>
              <a:spcAft>
                <a:spcPts val="1309"/>
              </a:spcAft>
            </a:pPr>
            <a:r>
              <a:rPr lang="en-US" sz="4360" b="1" u="sng" spc="-11" dirty="0" smtClean="0">
                <a:solidFill>
                  <a:srgbClr val="231F20"/>
                </a:solidFill>
                <a:latin typeface="Arial"/>
                <a:cs typeface="Arial"/>
              </a:rPr>
              <a:t>ASPIRE 2015</a:t>
            </a:r>
          </a:p>
          <a:p>
            <a:pPr marL="477150" indent="-457200">
              <a:spcAft>
                <a:spcPts val="1309"/>
              </a:spcAft>
              <a:buFont typeface="Arial" panose="020B0604020202020204" pitchFamily="34" charset="0"/>
              <a:buChar char="•"/>
            </a:pPr>
            <a:r>
              <a:rPr lang="en-US" sz="3270" spc="-11" dirty="0" smtClean="0">
                <a:latin typeface="Arial" panose="020B0604020202020204" pitchFamily="34" charset="0"/>
                <a:cs typeface="Arial" panose="020B0604020202020204" pitchFamily="34" charset="0"/>
              </a:rPr>
              <a:t> </a:t>
            </a:r>
            <a:r>
              <a:rPr lang="en-US" sz="3270" b="1" spc="-11" dirty="0" smtClean="0">
                <a:solidFill>
                  <a:srgbClr val="C00000"/>
                </a:solidFill>
                <a:latin typeface="Arial" panose="020B0604020202020204" pitchFamily="34" charset="0"/>
                <a:cs typeface="Arial" panose="020B0604020202020204" pitchFamily="34" charset="0"/>
              </a:rPr>
              <a:t>A</a:t>
            </a:r>
            <a:r>
              <a:rPr lang="en-US" sz="3270" spc="-11" dirty="0" smtClean="0">
                <a:solidFill>
                  <a:srgbClr val="231F20"/>
                </a:solidFill>
                <a:latin typeface="Arial" panose="020B0604020202020204" pitchFamily="34" charset="0"/>
                <a:cs typeface="Arial" panose="020B0604020202020204" pitchFamily="34" charset="0"/>
              </a:rPr>
              <a:t>chieving in </a:t>
            </a:r>
            <a:r>
              <a:rPr lang="en-US" sz="3270" b="1" spc="-11" dirty="0" smtClean="0">
                <a:solidFill>
                  <a:srgbClr val="C00000"/>
                </a:solidFill>
                <a:latin typeface="Arial" panose="020B0604020202020204" pitchFamily="34" charset="0"/>
                <a:cs typeface="Arial" panose="020B0604020202020204" pitchFamily="34" charset="0"/>
              </a:rPr>
              <a:t>S</a:t>
            </a:r>
            <a:r>
              <a:rPr lang="en-US" sz="3270" spc="-11" dirty="0" smtClean="0">
                <a:solidFill>
                  <a:srgbClr val="231F20"/>
                </a:solidFill>
                <a:latin typeface="Arial" panose="020B0604020202020204" pitchFamily="34" charset="0"/>
                <a:cs typeface="Arial" panose="020B0604020202020204" pitchFamily="34" charset="0"/>
              </a:rPr>
              <a:t>cience through </a:t>
            </a:r>
            <a:r>
              <a:rPr lang="en-US" sz="3270" b="1" spc="-11" dirty="0" smtClean="0">
                <a:solidFill>
                  <a:srgbClr val="C00000"/>
                </a:solidFill>
                <a:latin typeface="Arial" panose="020B0604020202020204" pitchFamily="34" charset="0"/>
                <a:cs typeface="Arial" panose="020B0604020202020204" pitchFamily="34" charset="0"/>
              </a:rPr>
              <a:t>P</a:t>
            </a:r>
            <a:r>
              <a:rPr lang="en-US" sz="3270" spc="-11" dirty="0" smtClean="0">
                <a:solidFill>
                  <a:srgbClr val="231F20"/>
                </a:solidFill>
                <a:latin typeface="Arial" panose="020B0604020202020204" pitchFamily="34" charset="0"/>
                <a:cs typeface="Arial" panose="020B0604020202020204" pitchFamily="34" charset="0"/>
              </a:rPr>
              <a:t>hysics </a:t>
            </a:r>
            <a:r>
              <a:rPr lang="en-US" sz="3270" b="1" spc="-11" dirty="0" smtClean="0">
                <a:solidFill>
                  <a:srgbClr val="C00000"/>
                </a:solidFill>
                <a:latin typeface="Arial" panose="020B0604020202020204" pitchFamily="34" charset="0"/>
                <a:cs typeface="Arial" panose="020B0604020202020204" pitchFamily="34" charset="0"/>
              </a:rPr>
              <a:t>I</a:t>
            </a:r>
            <a:r>
              <a:rPr lang="en-US" sz="3270" spc="-11" dirty="0" smtClean="0">
                <a:solidFill>
                  <a:srgbClr val="231F20"/>
                </a:solidFill>
                <a:latin typeface="Arial" panose="020B0604020202020204" pitchFamily="34" charset="0"/>
                <a:cs typeface="Arial" panose="020B0604020202020204" pitchFamily="34" charset="0"/>
              </a:rPr>
              <a:t>nstrumentation, </a:t>
            </a:r>
            <a:r>
              <a:rPr lang="en-US" sz="3270" b="1" spc="-11" dirty="0" smtClean="0">
                <a:solidFill>
                  <a:srgbClr val="C00000"/>
                </a:solidFill>
                <a:latin typeface="Arial" panose="020B0604020202020204" pitchFamily="34" charset="0"/>
                <a:cs typeface="Arial" panose="020B0604020202020204" pitchFamily="34" charset="0"/>
              </a:rPr>
              <a:t>R</a:t>
            </a:r>
            <a:r>
              <a:rPr lang="en-US" sz="3270" spc="-11" dirty="0" smtClean="0">
                <a:solidFill>
                  <a:srgbClr val="231F20"/>
                </a:solidFill>
                <a:latin typeface="Arial" panose="020B0604020202020204" pitchFamily="34" charset="0"/>
                <a:cs typeface="Arial" panose="020B0604020202020204" pitchFamily="34" charset="0"/>
              </a:rPr>
              <a:t>esearch, and </a:t>
            </a:r>
            <a:r>
              <a:rPr lang="en-US" sz="3270" b="1" spc="-11" dirty="0" smtClean="0">
                <a:solidFill>
                  <a:srgbClr val="C00000"/>
                </a:solidFill>
                <a:latin typeface="Arial" panose="020B0604020202020204" pitchFamily="34" charset="0"/>
                <a:cs typeface="Arial" panose="020B0604020202020204" pitchFamily="34" charset="0"/>
              </a:rPr>
              <a:t>E</a:t>
            </a:r>
            <a:r>
              <a:rPr lang="en-US" sz="3270" spc="-11" dirty="0" smtClean="0">
                <a:solidFill>
                  <a:srgbClr val="231F20"/>
                </a:solidFill>
                <a:latin typeface="Arial" panose="020B0604020202020204" pitchFamily="34" charset="0"/>
                <a:cs typeface="Arial" panose="020B0604020202020204" pitchFamily="34" charset="0"/>
              </a:rPr>
              <a:t>xploration Camp</a:t>
            </a:r>
          </a:p>
          <a:p>
            <a:pPr marL="477150" indent="-457200">
              <a:spcAft>
                <a:spcPts val="1309"/>
              </a:spcAft>
              <a:buFont typeface="Arial" panose="020B0604020202020204" pitchFamily="34" charset="0"/>
              <a:buChar char="•"/>
            </a:pPr>
            <a:r>
              <a:rPr lang="en-US" sz="3270" spc="-11" dirty="0" smtClean="0">
                <a:solidFill>
                  <a:srgbClr val="231F20"/>
                </a:solidFill>
                <a:latin typeface="Arial" panose="020B0604020202020204" pitchFamily="34" charset="0"/>
                <a:cs typeface="Arial" panose="020B0604020202020204" pitchFamily="34" charset="0"/>
              </a:rPr>
              <a:t>Led Mathematica workshop for 26 high school girls</a:t>
            </a:r>
          </a:p>
          <a:p>
            <a:pPr marL="477150" indent="-457200">
              <a:spcAft>
                <a:spcPts val="1309"/>
              </a:spcAft>
              <a:buFont typeface="Arial" panose="020B0604020202020204" pitchFamily="34" charset="0"/>
              <a:buChar char="•"/>
            </a:pPr>
            <a:r>
              <a:rPr lang="en-US" sz="3270" spc="-11" dirty="0" smtClean="0">
                <a:solidFill>
                  <a:srgbClr val="231F20"/>
                </a:solidFill>
                <a:latin typeface="Arial" panose="020B0604020202020204" pitchFamily="34" charset="0"/>
                <a:cs typeface="Arial" panose="020B0604020202020204" pitchFamily="34" charset="0"/>
              </a:rPr>
              <a:t>Campers practiced basic data analysis using various Mathematica applets</a:t>
            </a:r>
            <a:endParaRPr sz="3270" dirty="0">
              <a:latin typeface="Arial" panose="020B0604020202020204" pitchFamily="34" charset="0"/>
              <a:cs typeface="Arial" panose="020B0604020202020204" pitchFamily="34" charset="0"/>
            </a:endParaRPr>
          </a:p>
        </p:txBody>
      </p:sp>
      <p:pic>
        <p:nvPicPr>
          <p:cNvPr id="14" name="Picture 13" descr="DSC_0432.jpg"/>
          <p:cNvPicPr>
            <a:picLocks noChangeAspect="1"/>
          </p:cNvPicPr>
          <p:nvPr/>
        </p:nvPicPr>
        <p:blipFill rotWithShape="1">
          <a:blip r:embed="rId8" cstate="print">
            <a:extLst>
              <a:ext uri="{28A0092B-C50C-407E-A947-70E740481C1C}">
                <a14:useLocalDpi xmlns:a14="http://schemas.microsoft.com/office/drawing/2010/main" val="0"/>
              </a:ext>
            </a:extLst>
          </a:blip>
          <a:srcRect l="11194" r="24706"/>
          <a:stretch/>
        </p:blipFill>
        <p:spPr>
          <a:xfrm>
            <a:off x="38929506" y="26233233"/>
            <a:ext cx="3971094" cy="4114800"/>
          </a:xfrm>
          <a:prstGeom prst="rect">
            <a:avLst/>
          </a:prstGeom>
        </p:spPr>
      </p:pic>
      <p:pic>
        <p:nvPicPr>
          <p:cNvPr id="4" name="Picture 3"/>
          <p:cNvPicPr>
            <a:picLocks noChangeAspect="1"/>
          </p:cNvPicPr>
          <p:nvPr/>
        </p:nvPicPr>
        <p:blipFill>
          <a:blip r:embed="rId9"/>
          <a:stretch>
            <a:fillRect/>
          </a:stretch>
        </p:blipFill>
        <p:spPr>
          <a:xfrm>
            <a:off x="28348715" y="4191000"/>
            <a:ext cx="4874485" cy="1698888"/>
          </a:xfrm>
          <a:prstGeom prst="rect">
            <a:avLst/>
          </a:prstGeom>
        </p:spPr>
      </p:pic>
      <p:pic>
        <p:nvPicPr>
          <p:cNvPr id="5" name="Picture 4" descr="TheOhioStateUniversity-HorizK-RGBHEX.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13000" y="1614055"/>
            <a:ext cx="11963400" cy="2175163"/>
          </a:xfrm>
          <a:prstGeom prst="rect">
            <a:avLst/>
          </a:prstGeom>
        </p:spPr>
      </p:pic>
      <p:pic>
        <p:nvPicPr>
          <p:cNvPr id="6" name="Picture 5"/>
          <p:cNvPicPr>
            <a:picLocks noChangeAspect="1"/>
          </p:cNvPicPr>
          <p:nvPr/>
        </p:nvPicPr>
        <p:blipFill>
          <a:blip r:embed="rId11"/>
          <a:stretch>
            <a:fillRect/>
          </a:stretch>
        </p:blipFill>
        <p:spPr>
          <a:xfrm>
            <a:off x="33324800" y="4144590"/>
            <a:ext cx="9728200" cy="1570409"/>
          </a:xfrm>
          <a:prstGeom prst="rect">
            <a:avLst/>
          </a:prstGeom>
        </p:spPr>
      </p:pic>
      <p:pic>
        <p:nvPicPr>
          <p:cNvPr id="49" name="Picture 2" descr="http://policy.asbmb.org/wp-content/uploads/2015/01/NSF.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82659" y="1447800"/>
            <a:ext cx="2413141" cy="242709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1199547" y="20323529"/>
            <a:ext cx="10229844" cy="9851671"/>
          </a:xfrm>
          <a:prstGeom prst="rect">
            <a:avLst/>
          </a:prstGeom>
          <a:noFill/>
        </p:spPr>
        <p:txBody>
          <a:bodyPr wrap="square" lIns="0" tIns="0" rIns="0" bIns="0" rtlCol="0">
            <a:spAutoFit/>
          </a:bodyPr>
          <a:lstStyle/>
          <a:p>
            <a:pPr marL="19950">
              <a:lnSpc>
                <a:spcPct val="110000"/>
              </a:lnSpc>
            </a:pPr>
            <a:r>
              <a:rPr lang="en-US" sz="4364" b="1" u="sng" spc="-11" dirty="0">
                <a:solidFill>
                  <a:srgbClr val="231F20"/>
                </a:solidFill>
                <a:latin typeface="Arial"/>
                <a:cs typeface="Arial"/>
              </a:rPr>
              <a:t>About AraSimQC</a:t>
            </a:r>
          </a:p>
          <a:p>
            <a:pPr marL="27709">
              <a:lnSpc>
                <a:spcPct val="130000"/>
              </a:lnSpc>
            </a:pPr>
            <a:r>
              <a:rPr lang="en-US" sz="4000" b="1" i="1" spc="-11" dirty="0" smtClean="0">
                <a:solidFill>
                  <a:schemeClr val="tx1">
                    <a:lumMod val="75000"/>
                    <a:lumOff val="25000"/>
                  </a:schemeClr>
                </a:solidFill>
                <a:latin typeface="Arial"/>
                <a:cs typeface="Arial"/>
              </a:rPr>
              <a:t>Purpose and Goals</a:t>
            </a:r>
            <a:endParaRPr lang="en-US" sz="4000" i="1" dirty="0">
              <a:solidFill>
                <a:schemeClr val="tx1">
                  <a:lumMod val="75000"/>
                  <a:lumOff val="25000"/>
                </a:schemeClr>
              </a:solidFill>
              <a:latin typeface="Arial"/>
              <a:cs typeface="Arial"/>
            </a:endParaRPr>
          </a:p>
          <a:p>
            <a:pPr marL="623449" indent="-623449">
              <a:buFont typeface="Arial" panose="020B0604020202020204" pitchFamily="34" charset="0"/>
              <a:buChar char="•"/>
            </a:pPr>
            <a:r>
              <a:rPr lang="en-US" sz="3273" dirty="0" smtClean="0">
                <a:latin typeface="Arial"/>
                <a:cs typeface="Arial"/>
              </a:rPr>
              <a:t>Quick visual comparisons between</a:t>
            </a:r>
            <a:endParaRPr lang="en-US" sz="3273" dirty="0">
              <a:latin typeface="Arial"/>
              <a:cs typeface="Arial"/>
            </a:endParaRPr>
          </a:p>
          <a:p>
            <a:pPr marL="1620968" lvl="1" indent="-623449">
              <a:buFont typeface="Courier New" panose="02070309020205020404" pitchFamily="49" charset="0"/>
              <a:buChar char="o"/>
            </a:pPr>
            <a:r>
              <a:rPr lang="en-US" sz="3273" dirty="0" smtClean="0">
                <a:latin typeface="Arial"/>
                <a:cs typeface="Arial"/>
              </a:rPr>
              <a:t>Different versions </a:t>
            </a:r>
            <a:r>
              <a:rPr lang="en-US" sz="3273" dirty="0">
                <a:latin typeface="Arial"/>
                <a:cs typeface="Arial"/>
              </a:rPr>
              <a:t>of </a:t>
            </a:r>
            <a:r>
              <a:rPr lang="en-US" sz="3273" dirty="0" smtClean="0">
                <a:latin typeface="Arial"/>
                <a:cs typeface="Arial"/>
              </a:rPr>
              <a:t>AraSim</a:t>
            </a:r>
            <a:endParaRPr lang="en-US" sz="3273" dirty="0">
              <a:latin typeface="Arial"/>
              <a:cs typeface="Arial"/>
            </a:endParaRPr>
          </a:p>
          <a:p>
            <a:pPr marL="1620968" lvl="1" indent="-623449">
              <a:buFont typeface="Courier New" panose="02070309020205020404" pitchFamily="49" charset="0"/>
              <a:buChar char="o"/>
            </a:pPr>
            <a:r>
              <a:rPr lang="en-US" sz="3273" dirty="0" smtClean="0">
                <a:latin typeface="Arial"/>
                <a:cs typeface="Arial"/>
              </a:rPr>
              <a:t>Different detector configurations</a:t>
            </a:r>
          </a:p>
          <a:p>
            <a:pPr marL="1620968" lvl="1" indent="-623449">
              <a:buFont typeface="Courier New" panose="02070309020205020404" pitchFamily="49" charset="0"/>
              <a:buChar char="o"/>
            </a:pPr>
            <a:r>
              <a:rPr lang="en-US" sz="3273" dirty="0" smtClean="0">
                <a:latin typeface="Arial"/>
                <a:cs typeface="Arial"/>
              </a:rPr>
              <a:t>Different neutrino energies and flux models</a:t>
            </a:r>
            <a:endParaRPr lang="en-US" sz="3273" dirty="0">
              <a:latin typeface="Arial"/>
              <a:cs typeface="Arial"/>
            </a:endParaRPr>
          </a:p>
          <a:p>
            <a:pPr marL="623449" indent="-623449">
              <a:buFont typeface="Arial" panose="020B0604020202020204" pitchFamily="34" charset="0"/>
              <a:buChar char="•"/>
            </a:pPr>
            <a:r>
              <a:rPr lang="en-US" sz="3273" dirty="0" smtClean="0">
                <a:latin typeface="Arial"/>
                <a:cs typeface="Arial"/>
              </a:rPr>
              <a:t>Easily browse </a:t>
            </a:r>
            <a:r>
              <a:rPr lang="en-US" sz="3273" dirty="0">
                <a:latin typeface="Arial"/>
                <a:cs typeface="Arial"/>
              </a:rPr>
              <a:t>all plots/histograms of variables from a given simulation run</a:t>
            </a:r>
          </a:p>
          <a:p>
            <a:pPr marL="623449" indent="-623449">
              <a:buFont typeface="Arial" panose="020B0604020202020204" pitchFamily="34" charset="0"/>
              <a:buChar char="•"/>
            </a:pPr>
            <a:r>
              <a:rPr lang="en-US" sz="3273" dirty="0">
                <a:latin typeface="Arial"/>
                <a:cs typeface="Arial"/>
              </a:rPr>
              <a:t>Automatically </a:t>
            </a:r>
            <a:r>
              <a:rPr lang="en-US" sz="3273" dirty="0" smtClean="0">
                <a:latin typeface="Arial"/>
                <a:cs typeface="Arial"/>
              </a:rPr>
              <a:t>generate </a:t>
            </a:r>
            <a:r>
              <a:rPr lang="en-US" sz="3273" dirty="0">
                <a:latin typeface="Arial"/>
                <a:cs typeface="Arial"/>
              </a:rPr>
              <a:t>general purpose simulation sets for each version of AraSim</a:t>
            </a:r>
          </a:p>
          <a:p>
            <a:pPr marL="623449" indent="-623449">
              <a:buFont typeface="Arial" panose="020B0604020202020204" pitchFamily="34" charset="0"/>
              <a:buChar char="•"/>
            </a:pPr>
            <a:r>
              <a:rPr lang="en-US" sz="3273" dirty="0">
                <a:latin typeface="Arial"/>
                <a:cs typeface="Arial"/>
              </a:rPr>
              <a:t>Create webpage for viewing of simulation output</a:t>
            </a:r>
          </a:p>
          <a:p>
            <a:endParaRPr lang="en-US" sz="1500" dirty="0">
              <a:latin typeface="Arial"/>
              <a:cs typeface="Arial"/>
            </a:endParaRPr>
          </a:p>
          <a:p>
            <a:pPr marL="27709">
              <a:lnSpc>
                <a:spcPct val="130000"/>
              </a:lnSpc>
            </a:pPr>
            <a:r>
              <a:rPr lang="en-US" sz="4000" b="1" i="1" spc="-11" dirty="0" smtClean="0">
                <a:solidFill>
                  <a:schemeClr val="tx1">
                    <a:lumMod val="75000"/>
                    <a:lumOff val="25000"/>
                  </a:schemeClr>
                </a:solidFill>
                <a:latin typeface="Arial"/>
                <a:cs typeface="Arial"/>
              </a:rPr>
              <a:t>Design</a:t>
            </a:r>
            <a:endParaRPr lang="en-US" sz="4000" i="1" dirty="0">
              <a:solidFill>
                <a:schemeClr val="tx1">
                  <a:lumMod val="75000"/>
                  <a:lumOff val="25000"/>
                </a:schemeClr>
              </a:solidFill>
              <a:latin typeface="Arial"/>
              <a:cs typeface="Arial"/>
            </a:endParaRPr>
          </a:p>
          <a:p>
            <a:pPr marL="623449" indent="-623449">
              <a:buFont typeface="Arial" panose="020B0604020202020204" pitchFamily="34" charset="0"/>
              <a:buChar char="•"/>
            </a:pPr>
            <a:r>
              <a:rPr lang="en-US" sz="3273" dirty="0" smtClean="0">
                <a:latin typeface="Arial"/>
                <a:cs typeface="Arial"/>
              </a:rPr>
              <a:t>AraSimQC is </a:t>
            </a:r>
            <a:r>
              <a:rPr lang="en-US" sz="3273" dirty="0">
                <a:latin typeface="Arial"/>
                <a:cs typeface="Arial"/>
              </a:rPr>
              <a:t>a </a:t>
            </a:r>
            <a:r>
              <a:rPr lang="en-US" sz="3273" dirty="0" smtClean="0">
                <a:latin typeface="Arial"/>
                <a:cs typeface="Arial"/>
              </a:rPr>
              <a:t>collection of shell scripts (fig 2)</a:t>
            </a:r>
          </a:p>
          <a:p>
            <a:pPr marL="623449" indent="-623449">
              <a:buFont typeface="Arial" panose="020B0604020202020204" pitchFamily="34" charset="0"/>
              <a:buChar char="•"/>
            </a:pPr>
            <a:r>
              <a:rPr lang="en-US" sz="3273" dirty="0" smtClean="0">
                <a:latin typeface="Arial"/>
                <a:cs typeface="Arial"/>
              </a:rPr>
              <a:t>Checks </a:t>
            </a:r>
            <a:r>
              <a:rPr lang="en-US" sz="3273" dirty="0">
                <a:latin typeface="Arial"/>
                <a:cs typeface="Arial"/>
              </a:rPr>
              <a:t>for updates to AraSim </a:t>
            </a:r>
            <a:r>
              <a:rPr lang="en-US" sz="3273" dirty="0" smtClean="0">
                <a:latin typeface="Arial"/>
                <a:cs typeface="Arial"/>
              </a:rPr>
              <a:t>code</a:t>
            </a:r>
          </a:p>
          <a:p>
            <a:pPr marL="623449" indent="-623449">
              <a:buFont typeface="Arial" panose="020B0604020202020204" pitchFamily="34" charset="0"/>
              <a:buChar char="•"/>
            </a:pPr>
            <a:r>
              <a:rPr lang="en-US" sz="3270" dirty="0" smtClean="0">
                <a:latin typeface="Arial"/>
                <a:cs typeface="Arial"/>
              </a:rPr>
              <a:t>Generates </a:t>
            </a:r>
            <a:r>
              <a:rPr lang="en-US" sz="3270" dirty="0">
                <a:latin typeface="Arial"/>
                <a:cs typeface="Arial"/>
              </a:rPr>
              <a:t>a set of </a:t>
            </a:r>
            <a:r>
              <a:rPr lang="en-US" sz="3270" dirty="0" smtClean="0">
                <a:latin typeface="Arial"/>
                <a:cs typeface="Arial"/>
              </a:rPr>
              <a:t>plots </a:t>
            </a:r>
            <a:r>
              <a:rPr lang="en-US" sz="3270" dirty="0">
                <a:latin typeface="Arial"/>
                <a:cs typeface="Arial"/>
              </a:rPr>
              <a:t>when changes are found</a:t>
            </a:r>
          </a:p>
          <a:p>
            <a:pPr marL="623449" indent="-623449">
              <a:buFont typeface="Arial" panose="020B0604020202020204" pitchFamily="34" charset="0"/>
              <a:buChar char="•"/>
            </a:pPr>
            <a:r>
              <a:rPr lang="en-US" sz="3273" dirty="0">
                <a:latin typeface="Arial"/>
                <a:cs typeface="Arial"/>
              </a:rPr>
              <a:t>A</a:t>
            </a:r>
            <a:r>
              <a:rPr lang="en-US" sz="3273" dirty="0" smtClean="0">
                <a:latin typeface="Arial"/>
                <a:cs typeface="Arial"/>
              </a:rPr>
              <a:t>utomatically </a:t>
            </a:r>
            <a:r>
              <a:rPr lang="en-US" sz="3273" dirty="0">
                <a:latin typeface="Arial"/>
                <a:cs typeface="Arial"/>
              </a:rPr>
              <a:t>posts </a:t>
            </a:r>
            <a:r>
              <a:rPr lang="en-US" sz="3273" dirty="0" smtClean="0">
                <a:latin typeface="Arial"/>
                <a:cs typeface="Arial"/>
              </a:rPr>
              <a:t>plots to </a:t>
            </a:r>
            <a:r>
              <a:rPr lang="en-US" sz="3273" dirty="0">
                <a:latin typeface="Arial"/>
                <a:cs typeface="Arial"/>
              </a:rPr>
              <a:t>a website for </a:t>
            </a:r>
            <a:r>
              <a:rPr lang="en-US" sz="3273" dirty="0" smtClean="0">
                <a:latin typeface="Arial"/>
                <a:cs typeface="Arial"/>
              </a:rPr>
              <a:t>viewing</a:t>
            </a:r>
          </a:p>
          <a:p>
            <a:pPr marL="623449" indent="-623449">
              <a:buFont typeface="Arial" panose="020B0604020202020204" pitchFamily="34" charset="0"/>
              <a:buChar char="•"/>
            </a:pPr>
            <a:r>
              <a:rPr lang="en-US" sz="3273" dirty="0" smtClean="0">
                <a:latin typeface="Arial"/>
                <a:cs typeface="Arial"/>
              </a:rPr>
              <a:t>Saves simulation </a:t>
            </a:r>
            <a:r>
              <a:rPr lang="en-US" sz="3273" dirty="0">
                <a:latin typeface="Arial"/>
                <a:cs typeface="Arial"/>
              </a:rPr>
              <a:t>output so it can be </a:t>
            </a:r>
            <a:r>
              <a:rPr lang="en-US" sz="3273" dirty="0" smtClean="0">
                <a:latin typeface="Arial"/>
                <a:cs typeface="Arial"/>
              </a:rPr>
              <a:t>repurposed</a:t>
            </a:r>
            <a:endParaRPr lang="en-US" sz="3273" dirty="0">
              <a:latin typeface="Arial"/>
              <a:cs typeface="Arial"/>
            </a:endParaRPr>
          </a:p>
          <a:p>
            <a:endParaRPr lang="en-US" sz="1500" dirty="0">
              <a:latin typeface="Arial"/>
              <a:cs typeface="Arial"/>
            </a:endParaRPr>
          </a:p>
        </p:txBody>
      </p:sp>
      <p:sp>
        <p:nvSpPr>
          <p:cNvPr id="45" name="object 15"/>
          <p:cNvSpPr txBox="1"/>
          <p:nvPr/>
        </p:nvSpPr>
        <p:spPr>
          <a:xfrm>
            <a:off x="11619674" y="13182600"/>
            <a:ext cx="10232044" cy="470129"/>
          </a:xfrm>
          <a:prstGeom prst="rect">
            <a:avLst/>
          </a:prstGeom>
        </p:spPr>
        <p:txBody>
          <a:bodyPr vert="horz" wrap="square" lIns="0" tIns="0" rIns="0" bIns="0" rtlCol="0">
            <a:spAutoFit/>
          </a:bodyPr>
          <a:lstStyle/>
          <a:p>
            <a:pPr marL="27709"/>
            <a:r>
              <a:rPr lang="en-US" sz="3055" b="1" spc="33" dirty="0" smtClean="0">
                <a:solidFill>
                  <a:srgbClr val="CD1445"/>
                </a:solidFill>
                <a:latin typeface="Arial"/>
                <a:cs typeface="Arial"/>
              </a:rPr>
              <a:t>Figure </a:t>
            </a:r>
            <a:r>
              <a:rPr lang="en-US" sz="3055" b="1" spc="33" dirty="0">
                <a:solidFill>
                  <a:srgbClr val="CD1445"/>
                </a:solidFill>
                <a:latin typeface="Arial"/>
                <a:cs typeface="Arial"/>
              </a:rPr>
              <a:t>1</a:t>
            </a:r>
            <a:r>
              <a:rPr lang="en-US" sz="3055" b="1" spc="33" dirty="0" smtClean="0">
                <a:solidFill>
                  <a:srgbClr val="CD1445"/>
                </a:solidFill>
                <a:latin typeface="Arial"/>
                <a:cs typeface="Arial"/>
              </a:rPr>
              <a:t>: Plot Comparison Example for Single Station</a:t>
            </a:r>
            <a:endParaRPr sz="3055" dirty="0">
              <a:latin typeface="Arial"/>
              <a:cs typeface="Arial"/>
            </a:endParaRPr>
          </a:p>
        </p:txBody>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r="1449"/>
          <a:stretch/>
        </p:blipFill>
        <p:spPr>
          <a:xfrm>
            <a:off x="11506200" y="17184521"/>
            <a:ext cx="10363200" cy="3936168"/>
          </a:xfrm>
          <a:prstGeom prst="rect">
            <a:avLst/>
          </a:prstGeom>
        </p:spPr>
      </p:pic>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r="1449" b="4048"/>
          <a:stretch/>
        </p:blipFill>
        <p:spPr>
          <a:xfrm>
            <a:off x="11506200" y="13837170"/>
            <a:ext cx="10363200" cy="3776841"/>
          </a:xfrm>
          <a:prstGeom prst="rect">
            <a:avLst/>
          </a:prstGeom>
        </p:spPr>
      </p:pic>
      <p:sp>
        <p:nvSpPr>
          <p:cNvPr id="12" name="TextBox 11"/>
          <p:cNvSpPr txBox="1"/>
          <p:nvPr/>
        </p:nvSpPr>
        <p:spPr>
          <a:xfrm>
            <a:off x="12268200" y="14369778"/>
            <a:ext cx="2133600" cy="400110"/>
          </a:xfrm>
          <a:prstGeom prst="rect">
            <a:avLst/>
          </a:prstGeom>
          <a:noFill/>
        </p:spPr>
        <p:txBody>
          <a:bodyPr wrap="square" rtlCol="0">
            <a:spAutoFit/>
          </a:bodyPr>
          <a:lstStyle/>
          <a:p>
            <a:r>
              <a:rPr lang="en-US" sz="2000" dirty="0" smtClean="0">
                <a:solidFill>
                  <a:srgbClr val="FF0000"/>
                </a:solidFill>
              </a:rPr>
              <a:t>10</a:t>
            </a:r>
            <a:r>
              <a:rPr lang="en-US" sz="2000" baseline="30000" dirty="0" smtClean="0">
                <a:solidFill>
                  <a:srgbClr val="FF0000"/>
                </a:solidFill>
              </a:rPr>
              <a:t>17</a:t>
            </a:r>
            <a:r>
              <a:rPr lang="en-US" sz="2000" dirty="0" smtClean="0">
                <a:solidFill>
                  <a:srgbClr val="FF0000"/>
                </a:solidFill>
              </a:rPr>
              <a:t> eV</a:t>
            </a:r>
            <a:endParaRPr lang="en-US" sz="2000" dirty="0">
              <a:solidFill>
                <a:srgbClr val="FF0000"/>
              </a:solidFill>
            </a:endParaRPr>
          </a:p>
        </p:txBody>
      </p:sp>
      <p:sp>
        <p:nvSpPr>
          <p:cNvPr id="48" name="TextBox 47"/>
          <p:cNvSpPr txBox="1"/>
          <p:nvPr/>
        </p:nvSpPr>
        <p:spPr>
          <a:xfrm>
            <a:off x="17449800" y="14369778"/>
            <a:ext cx="2133600" cy="400110"/>
          </a:xfrm>
          <a:prstGeom prst="rect">
            <a:avLst/>
          </a:prstGeom>
          <a:noFill/>
        </p:spPr>
        <p:txBody>
          <a:bodyPr wrap="square" rtlCol="0">
            <a:spAutoFit/>
          </a:bodyPr>
          <a:lstStyle/>
          <a:p>
            <a:r>
              <a:rPr lang="en-US" sz="2000" dirty="0">
                <a:solidFill>
                  <a:srgbClr val="FF0000"/>
                </a:solidFill>
              </a:rPr>
              <a:t>10</a:t>
            </a:r>
            <a:r>
              <a:rPr lang="en-US" sz="2000" baseline="30000" dirty="0">
                <a:solidFill>
                  <a:srgbClr val="FF0000"/>
                </a:solidFill>
              </a:rPr>
              <a:t>17</a:t>
            </a:r>
            <a:r>
              <a:rPr lang="en-US" sz="2000" dirty="0">
                <a:solidFill>
                  <a:srgbClr val="FF0000"/>
                </a:solidFill>
              </a:rPr>
              <a:t> eV</a:t>
            </a:r>
          </a:p>
        </p:txBody>
      </p:sp>
      <p:sp>
        <p:nvSpPr>
          <p:cNvPr id="51" name="TextBox 50"/>
          <p:cNvSpPr txBox="1"/>
          <p:nvPr/>
        </p:nvSpPr>
        <p:spPr>
          <a:xfrm>
            <a:off x="12268200" y="17711249"/>
            <a:ext cx="2133600" cy="400110"/>
          </a:xfrm>
          <a:prstGeom prst="rect">
            <a:avLst/>
          </a:prstGeom>
          <a:noFill/>
        </p:spPr>
        <p:txBody>
          <a:bodyPr wrap="square" rtlCol="0">
            <a:spAutoFit/>
          </a:bodyPr>
          <a:lstStyle/>
          <a:p>
            <a:r>
              <a:rPr lang="en-US" sz="2000" dirty="0" smtClean="0">
                <a:solidFill>
                  <a:srgbClr val="FF0000"/>
                </a:solidFill>
              </a:rPr>
              <a:t>10</a:t>
            </a:r>
            <a:r>
              <a:rPr lang="en-US" sz="2000" baseline="30000" dirty="0" smtClean="0">
                <a:solidFill>
                  <a:srgbClr val="FF0000"/>
                </a:solidFill>
              </a:rPr>
              <a:t>20</a:t>
            </a:r>
            <a:r>
              <a:rPr lang="en-US" sz="2000" dirty="0" smtClean="0">
                <a:solidFill>
                  <a:srgbClr val="FF0000"/>
                </a:solidFill>
              </a:rPr>
              <a:t> eV</a:t>
            </a:r>
            <a:endParaRPr lang="en-US" sz="2000" dirty="0">
              <a:solidFill>
                <a:srgbClr val="FF0000"/>
              </a:solidFill>
            </a:endParaRPr>
          </a:p>
        </p:txBody>
      </p:sp>
      <p:sp>
        <p:nvSpPr>
          <p:cNvPr id="52" name="TextBox 51"/>
          <p:cNvSpPr txBox="1"/>
          <p:nvPr/>
        </p:nvSpPr>
        <p:spPr>
          <a:xfrm>
            <a:off x="17449800" y="17711249"/>
            <a:ext cx="2133600" cy="400110"/>
          </a:xfrm>
          <a:prstGeom prst="rect">
            <a:avLst/>
          </a:prstGeom>
          <a:noFill/>
        </p:spPr>
        <p:txBody>
          <a:bodyPr wrap="square" rtlCol="0">
            <a:spAutoFit/>
          </a:bodyPr>
          <a:lstStyle/>
          <a:p>
            <a:r>
              <a:rPr lang="en-US" sz="2000" dirty="0">
                <a:solidFill>
                  <a:srgbClr val="FF0000"/>
                </a:solidFill>
              </a:rPr>
              <a:t>10</a:t>
            </a:r>
            <a:r>
              <a:rPr lang="en-US" sz="2000" baseline="30000" dirty="0">
                <a:solidFill>
                  <a:srgbClr val="FF0000"/>
                </a:solidFill>
              </a:rPr>
              <a:t>20</a:t>
            </a:r>
            <a:r>
              <a:rPr lang="en-US" sz="2000" dirty="0">
                <a:solidFill>
                  <a:srgbClr val="FF0000"/>
                </a:solidFill>
              </a:rPr>
              <a:t> eV</a:t>
            </a:r>
          </a:p>
        </p:txBody>
      </p:sp>
      <p:sp>
        <p:nvSpPr>
          <p:cNvPr id="13" name="object 13"/>
          <p:cNvSpPr txBox="1"/>
          <p:nvPr/>
        </p:nvSpPr>
        <p:spPr>
          <a:xfrm>
            <a:off x="11645298" y="27716133"/>
            <a:ext cx="7550819" cy="2075183"/>
          </a:xfrm>
          <a:prstGeom prst="rect">
            <a:avLst/>
          </a:prstGeom>
        </p:spPr>
        <p:txBody>
          <a:bodyPr vert="horz" wrap="square" lIns="0" tIns="0" rIns="0" bIns="0" rtlCol="0">
            <a:spAutoFit/>
          </a:bodyPr>
          <a:lstStyle/>
          <a:p>
            <a:pPr marL="27709" marR="13854">
              <a:lnSpc>
                <a:spcPct val="103099"/>
              </a:lnSpc>
            </a:pPr>
            <a:r>
              <a:rPr lang="en-US" sz="2182" i="1" spc="22" dirty="0">
                <a:solidFill>
                  <a:schemeClr val="tx1">
                    <a:lumMod val="85000"/>
                    <a:lumOff val="15000"/>
                  </a:schemeClr>
                </a:solidFill>
                <a:latin typeface="Arial"/>
                <a:cs typeface="Arial"/>
              </a:rPr>
              <a:t>The flowchart of how the various shell scripts are executed  when AraSimQC is run in “automatic” mode. The software checks if changes have been made to either the releases or trunks, prepares the simulations, generates plot output, sorts the resultant files, and posts requisite plots to the website before performing housekeeping and clean-up.</a:t>
            </a:r>
            <a:endParaRPr sz="2182" dirty="0">
              <a:solidFill>
                <a:schemeClr val="tx1">
                  <a:lumMod val="85000"/>
                  <a:lumOff val="15000"/>
                </a:schemeClr>
              </a:solidFill>
              <a:latin typeface="Arial"/>
              <a:cs typeface="Arial"/>
            </a:endParaRPr>
          </a:p>
        </p:txBody>
      </p:sp>
      <p:sp>
        <p:nvSpPr>
          <p:cNvPr id="53" name="object 13"/>
          <p:cNvSpPr txBox="1"/>
          <p:nvPr/>
        </p:nvSpPr>
        <p:spPr>
          <a:xfrm>
            <a:off x="11662454" y="21247944"/>
            <a:ext cx="10359346" cy="1383456"/>
          </a:xfrm>
          <a:prstGeom prst="rect">
            <a:avLst/>
          </a:prstGeom>
        </p:spPr>
        <p:txBody>
          <a:bodyPr vert="horz" wrap="square" lIns="0" tIns="0" rIns="0" bIns="0" rtlCol="0">
            <a:spAutoFit/>
          </a:bodyPr>
          <a:lstStyle/>
          <a:p>
            <a:pPr marL="27709" marR="13854">
              <a:lnSpc>
                <a:spcPct val="103099"/>
              </a:lnSpc>
            </a:pPr>
            <a:r>
              <a:rPr lang="en-US" sz="2182" i="1" spc="22" dirty="0" smtClean="0">
                <a:solidFill>
                  <a:schemeClr val="tx1">
                    <a:lumMod val="85000"/>
                    <a:lumOff val="15000"/>
                  </a:schemeClr>
                </a:solidFill>
                <a:latin typeface="Arial"/>
                <a:cs typeface="Arial"/>
              </a:rPr>
              <a:t>The simulated positon of the primary neutrino interaction in the ice for a single station, where the energy of the neutrinos are 10</a:t>
            </a:r>
            <a:r>
              <a:rPr lang="en-US" sz="2182" i="1" spc="22" baseline="30000" dirty="0" smtClean="0">
                <a:solidFill>
                  <a:schemeClr val="tx1">
                    <a:lumMod val="85000"/>
                    <a:lumOff val="15000"/>
                  </a:schemeClr>
                </a:solidFill>
                <a:latin typeface="Arial"/>
                <a:cs typeface="Arial"/>
              </a:rPr>
              <a:t>17</a:t>
            </a:r>
            <a:r>
              <a:rPr lang="en-US" sz="2182" i="1" spc="22" dirty="0" smtClean="0">
                <a:solidFill>
                  <a:schemeClr val="tx1">
                    <a:lumMod val="85000"/>
                    <a:lumOff val="15000"/>
                  </a:schemeClr>
                </a:solidFill>
                <a:latin typeface="Arial"/>
                <a:cs typeface="Arial"/>
              </a:rPr>
              <a:t> eV (top) and 10</a:t>
            </a:r>
            <a:r>
              <a:rPr lang="en-US" sz="2182" i="1" spc="22" baseline="30000" dirty="0" smtClean="0">
                <a:solidFill>
                  <a:schemeClr val="tx1">
                    <a:lumMod val="85000"/>
                    <a:lumOff val="15000"/>
                  </a:schemeClr>
                </a:solidFill>
                <a:latin typeface="Arial"/>
                <a:cs typeface="Arial"/>
              </a:rPr>
              <a:t>20</a:t>
            </a:r>
            <a:r>
              <a:rPr lang="en-US" sz="2182" i="1" spc="22" dirty="0" smtClean="0">
                <a:solidFill>
                  <a:schemeClr val="tx1">
                    <a:lumMod val="85000"/>
                    <a:lumOff val="15000"/>
                  </a:schemeClr>
                </a:solidFill>
                <a:latin typeface="Arial"/>
                <a:cs typeface="Arial"/>
              </a:rPr>
              <a:t> eV (bottom). The signal strength is much greater when the energy of the neutrino is </a:t>
            </a:r>
            <a:r>
              <a:rPr lang="en-US" sz="2182" i="1" spc="22" dirty="0">
                <a:solidFill>
                  <a:schemeClr val="tx1">
                    <a:lumMod val="85000"/>
                    <a:lumOff val="15000"/>
                  </a:schemeClr>
                </a:solidFill>
                <a:latin typeface="Arial"/>
                <a:cs typeface="Arial"/>
              </a:rPr>
              <a:t>10</a:t>
            </a:r>
            <a:r>
              <a:rPr lang="en-US" sz="2182" i="1" spc="22" baseline="30000" dirty="0">
                <a:solidFill>
                  <a:schemeClr val="tx1">
                    <a:lumMod val="85000"/>
                    <a:lumOff val="15000"/>
                  </a:schemeClr>
                </a:solidFill>
                <a:latin typeface="Arial"/>
                <a:cs typeface="Arial"/>
              </a:rPr>
              <a:t>20</a:t>
            </a:r>
            <a:r>
              <a:rPr lang="en-US" sz="2182" i="1" spc="22" dirty="0">
                <a:solidFill>
                  <a:schemeClr val="tx1">
                    <a:lumMod val="85000"/>
                    <a:lumOff val="15000"/>
                  </a:schemeClr>
                </a:solidFill>
                <a:latin typeface="Arial"/>
                <a:cs typeface="Arial"/>
              </a:rPr>
              <a:t> </a:t>
            </a:r>
            <a:r>
              <a:rPr lang="en-US" sz="2182" i="1" spc="22" dirty="0" smtClean="0">
                <a:solidFill>
                  <a:schemeClr val="tx1">
                    <a:lumMod val="85000"/>
                    <a:lumOff val="15000"/>
                  </a:schemeClr>
                </a:solidFill>
                <a:latin typeface="Arial"/>
                <a:cs typeface="Arial"/>
              </a:rPr>
              <a:t>eV, leading to a far higher number of triggered events.</a:t>
            </a:r>
            <a:endParaRPr sz="2182" dirty="0">
              <a:solidFill>
                <a:schemeClr val="tx1">
                  <a:lumMod val="85000"/>
                  <a:lumOff val="15000"/>
                </a:schemeClr>
              </a:solidFill>
              <a:latin typeface="Arial"/>
              <a:cs typeface="Arial"/>
            </a:endParaRPr>
          </a:p>
        </p:txBody>
      </p:sp>
      <p:pic>
        <p:nvPicPr>
          <p:cNvPr id="62" name="Picture 2" descr="http://lecospa.ntu.edu.tw/wp-content/uploads/2014/11/%E6%93%B7%E5%8F%965.jpg"/>
          <p:cNvPicPr>
            <a:picLocks noChangeAspect="1" noChangeArrowheads="1"/>
          </p:cNvPicPr>
          <p:nvPr/>
        </p:nvPicPr>
        <p:blipFill rotWithShape="1">
          <a:blip r:embed="rId15">
            <a:extLst>
              <a:ext uri="{28A0092B-C50C-407E-A947-70E740481C1C}">
                <a14:useLocalDpi xmlns:a14="http://schemas.microsoft.com/office/drawing/2010/main" val="0"/>
              </a:ext>
            </a:extLst>
          </a:blip>
          <a:srcRect l="7305" r="15369"/>
          <a:stretch/>
        </p:blipFill>
        <p:spPr bwMode="auto">
          <a:xfrm>
            <a:off x="1030927" y="16605360"/>
            <a:ext cx="3393206" cy="218891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12619" t="10359" r="13693" b="11837"/>
          <a:stretch/>
        </p:blipFill>
        <p:spPr>
          <a:xfrm>
            <a:off x="32766000" y="26289000"/>
            <a:ext cx="58674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TotalTime>
  <Words>788</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Capita-Bold</vt:lpstr>
      <vt:lpstr>Courier New</vt:lpstr>
      <vt:lpstr>Office Theme</vt:lpstr>
      <vt:lpstr>The Ohio State University – College of Arts and Sciences – Department of Physics AraSimQC Simulation Quality and Control for the Askaryan Radio Array Brian Clark, Kaeli Hughes, Dr. Carl Pfendner, Prof. Amy Connolly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 Study Presenter name, Associates and Collaborators</dc:title>
  <dc:creator>Brian</dc:creator>
  <cp:lastModifiedBy>Clark, Brian A.</cp:lastModifiedBy>
  <cp:revision>165</cp:revision>
  <dcterms:created xsi:type="dcterms:W3CDTF">2013-07-30T11:46:00Z</dcterms:created>
  <dcterms:modified xsi:type="dcterms:W3CDTF">2015-08-21T11:11:31Z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2013-07-30T00:00:00Z</vt:filetime>
  </property>
</Properties>
</file>