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embeddings/oleObject1.bin" ContentType="application/vnd.openxmlformats-officedocument.oleObject"/>
  <Override PartName="/ppt/notesSlides/notesSlide4.xml" ContentType="application/vnd.openxmlformats-officedocument.presentationml.notesSlide+xml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notesSlides/notesSlide5.xml" ContentType="application/vnd.openxmlformats-officedocument.presentationml.notesSlide+xml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notesSlides/notesSlide6.xml" ContentType="application/vnd.openxmlformats-officedocument.presentationml.notesSlide+xml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notesSlides/notesSlide7.xml" ContentType="application/vnd.openxmlformats-officedocument.presentationml.notesSlide+xml"/>
  <Override PartName="/ppt/embeddings/oleObject15.bin" ContentType="application/vnd.openxmlformats-officedocument.oleObject"/>
  <Override PartName="/ppt/embeddings/oleObject16.bin" ContentType="application/vnd.openxmlformats-officedocument.oleObject"/>
  <Override PartName="/ppt/embeddings/oleObject17.bin" ContentType="application/vnd.openxmlformats-officedocument.oleObject"/>
  <Override PartName="/ppt/embeddings/oleObject18.bin" ContentType="application/vnd.openxmlformats-officedocument.oleObject"/>
  <Override PartName="/ppt/embeddings/oleObject19.bin" ContentType="application/vnd.openxmlformats-officedocument.oleObject"/>
  <Override PartName="/ppt/notesSlides/notesSlide8.xml" ContentType="application/vnd.openxmlformats-officedocument.presentationml.notesSlide+xml"/>
  <Override PartName="/ppt/embeddings/oleObject20.bin" ContentType="application/vnd.openxmlformats-officedocument.oleObject"/>
  <Override PartName="/ppt/embeddings/oleObject21.bin" ContentType="application/vnd.openxmlformats-officedocument.oleObject"/>
  <Override PartName="/ppt/embeddings/oleObject22.bin" ContentType="application/vnd.openxmlformats-officedocument.oleObject"/>
  <Override PartName="/ppt/embeddings/oleObject23.bin" ContentType="application/vnd.openxmlformats-officedocument.oleObject"/>
  <Override PartName="/ppt/notesSlides/notesSlide9.xml" ContentType="application/vnd.openxmlformats-officedocument.presentationml.notesSlide+xml"/>
  <Override PartName="/ppt/embeddings/oleObject24.bin" ContentType="application/vnd.openxmlformats-officedocument.oleObject"/>
  <Override PartName="/ppt/embeddings/oleObject25.bin" ContentType="application/vnd.openxmlformats-officedocument.oleObject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saveSubsetFonts="1" autoCompressPictures="0">
  <p:sldMasterIdLst>
    <p:sldMasterId id="2147483775" r:id="rId1"/>
    <p:sldMasterId id="2147483751" r:id="rId2"/>
  </p:sldMasterIdLst>
  <p:notesMasterIdLst>
    <p:notesMasterId r:id="rId14"/>
  </p:notesMasterIdLst>
  <p:handoutMasterIdLst>
    <p:handoutMasterId r:id="rId15"/>
  </p:handoutMasterIdLst>
  <p:sldIdLst>
    <p:sldId id="286" r:id="rId3"/>
    <p:sldId id="262" r:id="rId4"/>
    <p:sldId id="287" r:id="rId5"/>
    <p:sldId id="290" r:id="rId6"/>
    <p:sldId id="291" r:id="rId7"/>
    <p:sldId id="292" r:id="rId8"/>
    <p:sldId id="293" r:id="rId9"/>
    <p:sldId id="295" r:id="rId10"/>
    <p:sldId id="296" r:id="rId11"/>
    <p:sldId id="297" r:id="rId12"/>
    <p:sldId id="29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636D6E"/>
    <a:srgbClr val="BB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90" autoAdjust="0"/>
    <p:restoredTop sz="88768" autoAdjust="0"/>
  </p:normalViewPr>
  <p:slideViewPr>
    <p:cSldViewPr snapToGrid="0" snapToObjects="1">
      <p:cViewPr varScale="1">
        <p:scale>
          <a:sx n="87" d="100"/>
          <a:sy n="87" d="100"/>
        </p:scale>
        <p:origin x="-1560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1" d="100"/>
          <a:sy n="111" d="100"/>
        </p:scale>
        <p:origin x="-3944" y="-10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4" Type="http://schemas.openxmlformats.org/officeDocument/2006/relationships/image" Target="../media/image8.wmf"/><Relationship Id="rId1" Type="http://schemas.openxmlformats.org/officeDocument/2006/relationships/image" Target="../media/image5.emf"/><Relationship Id="rId2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4" Type="http://schemas.openxmlformats.org/officeDocument/2006/relationships/image" Target="../media/image12.wmf"/><Relationship Id="rId1" Type="http://schemas.openxmlformats.org/officeDocument/2006/relationships/image" Target="../media/image9.emf"/><Relationship Id="rId2" Type="http://schemas.openxmlformats.org/officeDocument/2006/relationships/image" Target="../media/image10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4" Type="http://schemas.openxmlformats.org/officeDocument/2006/relationships/image" Target="../media/image17.emf"/><Relationship Id="rId5" Type="http://schemas.openxmlformats.org/officeDocument/2006/relationships/image" Target="../media/image18.wmf"/><Relationship Id="rId1" Type="http://schemas.openxmlformats.org/officeDocument/2006/relationships/image" Target="../media/image14.wmf"/><Relationship Id="rId2" Type="http://schemas.openxmlformats.org/officeDocument/2006/relationships/image" Target="../media/image15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4" Type="http://schemas.openxmlformats.org/officeDocument/2006/relationships/image" Target="../media/image22.wmf"/><Relationship Id="rId5" Type="http://schemas.openxmlformats.org/officeDocument/2006/relationships/image" Target="../media/image23.wmf"/><Relationship Id="rId1" Type="http://schemas.openxmlformats.org/officeDocument/2006/relationships/image" Target="../media/image19.wmf"/><Relationship Id="rId2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4" Type="http://schemas.openxmlformats.org/officeDocument/2006/relationships/image" Target="../media/image27.wmf"/><Relationship Id="rId1" Type="http://schemas.openxmlformats.org/officeDocument/2006/relationships/image" Target="../media/image24.wmf"/><Relationship Id="rId2" Type="http://schemas.openxmlformats.org/officeDocument/2006/relationships/image" Target="../media/image2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Relationship Id="rId2" Type="http://schemas.openxmlformats.org/officeDocument/2006/relationships/image" Target="../media/image2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5B6E0F-1DB3-5A43-B8F9-5E1E696749DF}" type="datetimeFigureOut">
              <a:t>10/14/15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1F9FE-B8FF-F345-B45D-636AC2B598B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7653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1BC211-ACBD-CB48-B939-364088D2CD6D}" type="datetimeFigureOut">
              <a:t>10/14/15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04D311-73F7-5D42-B843-E8305C73070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20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4D311-73F7-5D42-B843-E8305C73070F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6730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4D311-73F7-5D42-B843-E8305C73070F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781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4D311-73F7-5D42-B843-E8305C73070F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8152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4D311-73F7-5D42-B843-E8305C73070F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6295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4D311-73F7-5D42-B843-E8305C73070F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6295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4D311-73F7-5D42-B843-E8305C73070F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6295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4D311-73F7-5D42-B843-E8305C73070F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6295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4D311-73F7-5D42-B843-E8305C73070F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6295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4D311-73F7-5D42-B843-E8305C73070F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7843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4D311-73F7-5D42-B843-E8305C73070F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820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4D311-73F7-5D42-B843-E8305C73070F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6776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4803898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746930" y="1830387"/>
            <a:ext cx="8229600" cy="4525963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/>
          <a:lstStyle>
            <a:lvl1pPr>
              <a:defRPr>
                <a:solidFill>
                  <a:srgbClr val="BB0000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4"/>
            <a:r>
              <a:rPr lang="en-US" dirty="0" smtClean="0"/>
              <a:t>Fourth level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ln>
            <a:solidFill>
              <a:srgbClr val="BB0000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300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UNIT NAME HERE</a:t>
            </a:r>
          </a:p>
          <a:p>
            <a:pPr lvl="0"/>
            <a:r>
              <a:rPr lang="en-US" dirty="0" smtClean="0"/>
              <a:t>LINE 2 AS NEEDED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6" hasCustomPrompt="1"/>
          </p:nvPr>
        </p:nvSpPr>
        <p:spPr>
          <a:xfrm>
            <a:off x="4315389" y="1052951"/>
            <a:ext cx="4642821" cy="636119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600" b="1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TOPIC TITLE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1671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hrase-Word Slide WHIT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16" hasCustomPrompt="1"/>
          </p:nvPr>
        </p:nvSpPr>
        <p:spPr>
          <a:xfrm>
            <a:off x="651757" y="1734522"/>
            <a:ext cx="7194020" cy="4417350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/>
          <a:lstStyle>
            <a:lvl1pPr algn="l">
              <a:lnSpc>
                <a:spcPts val="8400"/>
              </a:lnSpc>
              <a:spcBef>
                <a:spcPts val="0"/>
              </a:spcBef>
              <a:defRPr sz="8000" b="1" baseline="0">
                <a:solidFill>
                  <a:srgbClr val="BB0000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BIG WORD BIG PHRASE</a:t>
            </a:r>
            <a:br>
              <a:rPr lang="en-US" dirty="0" smtClean="0"/>
            </a:br>
            <a:r>
              <a:rPr lang="en-US" dirty="0" smtClean="0"/>
              <a:t>SLIDE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ln>
            <a:solidFill>
              <a:srgbClr val="BB0000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300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UNIT NAME HERE</a:t>
            </a:r>
          </a:p>
          <a:p>
            <a:pPr lvl="0"/>
            <a:r>
              <a:rPr lang="en-US" dirty="0" smtClean="0"/>
              <a:t>LINE 2 AS NEEDED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8018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hrase-Word Slide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910167"/>
            <a:ext cx="9144000" cy="5947833"/>
          </a:xfrm>
          <a:prstGeom prst="rect">
            <a:avLst/>
          </a:prstGeom>
          <a:solidFill>
            <a:srgbClr val="B70F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B0000"/>
              </a:solidFill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573888" y="242139"/>
            <a:ext cx="3392206" cy="668812"/>
          </a:xfrm>
          <a:prstGeom prst="rect">
            <a:avLst/>
          </a:prstGeom>
          <a:ln>
            <a:solidFill>
              <a:srgbClr val="BB0000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300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UNIT NAME HERE</a:t>
            </a:r>
          </a:p>
          <a:p>
            <a:pPr lvl="0"/>
            <a:r>
              <a:rPr lang="en-US" dirty="0" smtClean="0"/>
              <a:t>LINE 2 AS NEEDED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6" hasCustomPrompt="1"/>
          </p:nvPr>
        </p:nvSpPr>
        <p:spPr>
          <a:xfrm>
            <a:off x="651757" y="1734522"/>
            <a:ext cx="7194020" cy="4417350"/>
          </a:xfrm>
          <a:prstGeom prst="rect">
            <a:avLst/>
          </a:prstGeom>
          <a:ln>
            <a:solidFill>
              <a:srgbClr val="BB0000"/>
            </a:solidFill>
          </a:ln>
        </p:spPr>
        <p:txBody>
          <a:bodyPr/>
          <a:lstStyle>
            <a:lvl1pPr algn="l">
              <a:lnSpc>
                <a:spcPts val="8400"/>
              </a:lnSpc>
              <a:spcBef>
                <a:spcPts val="0"/>
              </a:spcBef>
              <a:defRPr sz="8000" b="1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BIG WORD</a:t>
            </a:r>
          </a:p>
          <a:p>
            <a:pPr lvl="0"/>
            <a:r>
              <a:rPr lang="en-US" dirty="0" smtClean="0"/>
              <a:t>BIG PHRASE</a:t>
            </a:r>
            <a:br>
              <a:rPr lang="en-US" dirty="0" smtClean="0"/>
            </a:br>
            <a:r>
              <a:rPr lang="en-US" dirty="0" smtClean="0"/>
              <a:t>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957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ln>
            <a:solidFill>
              <a:srgbClr val="BB0000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300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UNIT NAME HERE</a:t>
            </a:r>
          </a:p>
          <a:p>
            <a:pPr lvl="0"/>
            <a:r>
              <a:rPr lang="en-US" dirty="0" smtClean="0"/>
              <a:t>LINE 2 AS NEEDED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 hasCustomPrompt="1"/>
          </p:nvPr>
        </p:nvSpPr>
        <p:spPr>
          <a:xfrm>
            <a:off x="4881010" y="5372665"/>
            <a:ext cx="3392206" cy="109402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/>
          <a:lstStyle>
            <a:lvl1pPr algn="r">
              <a:lnSpc>
                <a:spcPct val="110000"/>
              </a:lnSpc>
              <a:spcBef>
                <a:spcPts val="0"/>
              </a:spcBef>
              <a:defRPr sz="2400" baseline="-25000">
                <a:solidFill>
                  <a:srgbClr val="BB0000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algn="r">
              <a:lnSpc>
                <a:spcPct val="110000"/>
              </a:lnSpc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/>
              </a:rPr>
              <a:t>–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/>
              </a:rPr>
              <a:t>Firstandlast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/>
              </a:rPr>
              <a:t> Name</a:t>
            </a:r>
          </a:p>
          <a:p>
            <a:pPr algn="r">
              <a:lnSpc>
                <a:spcPct val="110000"/>
              </a:lnSpc>
            </a:pPr>
            <a:r>
              <a:rPr lang="en-US" sz="1800" dirty="0" smtClean="0">
                <a:solidFill>
                  <a:schemeClr val="tx1">
                    <a:lumMod val="60000"/>
                    <a:lumOff val="40000"/>
                  </a:schemeClr>
                </a:solidFill>
                <a:cs typeface="Arial"/>
              </a:rPr>
              <a:t>   Optional title line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8" hasCustomPrompt="1"/>
          </p:nvPr>
        </p:nvSpPr>
        <p:spPr>
          <a:xfrm>
            <a:off x="944698" y="1734523"/>
            <a:ext cx="7200384" cy="3789978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 vert="horz"/>
          <a:lstStyle>
            <a:lvl1pPr algn="ctr">
              <a:defRPr lang="en-US" sz="3200" b="0" smtClean="0">
                <a:solidFill>
                  <a:srgbClr val="BB0032"/>
                </a:solidFill>
                <a:cs typeface="Arial"/>
              </a:defRPr>
            </a:lvl1pPr>
          </a:lstStyle>
          <a:p>
            <a:pPr lvl="0"/>
            <a:r>
              <a:rPr lang="en-US" sz="6500" b="0" dirty="0" smtClean="0">
                <a:solidFill>
                  <a:srgbClr val="BB0032"/>
                </a:solidFill>
                <a:latin typeface="+mj-lt"/>
                <a:cs typeface="Arial"/>
              </a:rPr>
              <a:t>“Notable quote</a:t>
            </a:r>
            <a:br>
              <a:rPr lang="en-US" sz="6500" b="0" dirty="0" smtClean="0">
                <a:solidFill>
                  <a:srgbClr val="BB0032"/>
                </a:solidFill>
                <a:latin typeface="+mj-lt"/>
                <a:cs typeface="Arial"/>
              </a:rPr>
            </a:br>
            <a:r>
              <a:rPr lang="en-US" sz="6500" b="0" dirty="0" smtClean="0">
                <a:solidFill>
                  <a:srgbClr val="BB0032"/>
                </a:solidFill>
                <a:latin typeface="+mj-lt"/>
                <a:cs typeface="Arial"/>
              </a:rPr>
              <a:t>goes right here,</a:t>
            </a:r>
            <a:br>
              <a:rPr lang="en-US" sz="6500" b="0" dirty="0" smtClean="0">
                <a:solidFill>
                  <a:srgbClr val="BB0032"/>
                </a:solidFill>
                <a:latin typeface="+mj-lt"/>
                <a:cs typeface="Arial"/>
              </a:rPr>
            </a:br>
            <a:r>
              <a:rPr lang="en-US" sz="6500" b="0" dirty="0" smtClean="0">
                <a:solidFill>
                  <a:srgbClr val="BB0032"/>
                </a:solidFill>
                <a:latin typeface="+mj-lt"/>
                <a:cs typeface="Arial"/>
              </a:rPr>
              <a:t>yes right here.”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922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hot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923936"/>
            <a:ext cx="9144000" cy="5934064"/>
          </a:xfrm>
          <a:prstGeom prst="rect">
            <a:avLst/>
          </a:prstGeom>
        </p:spPr>
        <p:txBody>
          <a:bodyPr vert="horz"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Full slide picture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ln>
            <a:solidFill>
              <a:srgbClr val="BB0000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300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UNIT NAME HERE</a:t>
            </a:r>
          </a:p>
          <a:p>
            <a:pPr lvl="0"/>
            <a:r>
              <a:rPr lang="en-US" dirty="0" smtClean="0"/>
              <a:t>LINE 2 AS NEEDED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4"/>
          </p:nvPr>
        </p:nvSpPr>
        <p:spPr>
          <a:xfrm>
            <a:off x="4868540" y="1436104"/>
            <a:ext cx="3998889" cy="1591385"/>
          </a:xfrm>
          <a:prstGeom prst="rect">
            <a:avLst/>
          </a:prstGeom>
          <a:ln w="1905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txBody>
          <a:bodyPr/>
          <a:lstStyle>
            <a:lvl1pPr marL="91440">
              <a:lnSpc>
                <a:spcPts val="3440"/>
              </a:lnSpc>
              <a:spcBef>
                <a:spcPts val="0"/>
              </a:spcBef>
              <a:defRPr sz="2000" b="1">
                <a:solidFill>
                  <a:srgbClr val="BB0000"/>
                </a:solidFill>
              </a:defRPr>
            </a:lvl1pPr>
            <a:lvl2pPr marL="91440" indent="182880">
              <a:spcBef>
                <a:spcPts val="200"/>
              </a:spcBef>
              <a:spcAft>
                <a:spcPts val="0"/>
              </a:spcAft>
              <a:buClr>
                <a:srgbClr val="BB0000"/>
              </a:buClr>
              <a:buFont typeface="Arial"/>
              <a:buChar char="•"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91440" indent="182880">
              <a:spcBef>
                <a:spcPts val="200"/>
              </a:spcBef>
              <a:spcAft>
                <a:spcPts val="0"/>
              </a:spcAft>
              <a:buClr>
                <a:srgbClr val="BB0000"/>
              </a:buCl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Font typeface="Arial"/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2"/>
            <a:r>
              <a:rPr lang="en-US" dirty="0" smtClean="0"/>
              <a:t>Fourth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747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-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923936"/>
            <a:ext cx="3883850" cy="5934064"/>
          </a:xfrm>
          <a:prstGeom prst="rect">
            <a:avLst/>
          </a:prstGeom>
        </p:spPr>
        <p:txBody>
          <a:bodyPr vert="horz"/>
          <a:lstStyle>
            <a:lvl1pPr>
              <a:defRPr>
                <a:solidFill>
                  <a:srgbClr val="BFBFBF"/>
                </a:solidFill>
              </a:defRPr>
            </a:lvl1pPr>
          </a:lstStyle>
          <a:p>
            <a:r>
              <a:rPr lang="en-US" dirty="0" smtClean="0"/>
              <a:t>½ slide picture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4"/>
          </p:nvPr>
        </p:nvSpPr>
        <p:spPr>
          <a:xfrm>
            <a:off x="4137592" y="1830387"/>
            <a:ext cx="4701503" cy="4525963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/>
          <a:lstStyle>
            <a:lvl1pPr>
              <a:lnSpc>
                <a:spcPts val="3440"/>
              </a:lnSpc>
              <a:spcBef>
                <a:spcPts val="0"/>
              </a:spcBef>
              <a:defRPr>
                <a:solidFill>
                  <a:srgbClr val="BB0000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ln>
            <a:solidFill>
              <a:srgbClr val="BB0000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300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UNIT NAME HERE</a:t>
            </a:r>
          </a:p>
          <a:p>
            <a:pPr lvl="0"/>
            <a:r>
              <a:rPr lang="en-US" dirty="0" smtClean="0"/>
              <a:t>LINE 2 AS NEEDED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6" hasCustomPrompt="1"/>
          </p:nvPr>
        </p:nvSpPr>
        <p:spPr>
          <a:xfrm>
            <a:off x="4315389" y="1052951"/>
            <a:ext cx="4642821" cy="636119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600" b="1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TOPIC TITLE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36812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ln>
            <a:solidFill>
              <a:srgbClr val="BB0000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300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UNIT NAME HERE</a:t>
            </a:r>
          </a:p>
          <a:p>
            <a:pPr lvl="0"/>
            <a:r>
              <a:rPr lang="en-US" dirty="0" smtClean="0"/>
              <a:t>LINE 2 AS NEEDED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6" hasCustomPrompt="1"/>
          </p:nvPr>
        </p:nvSpPr>
        <p:spPr>
          <a:xfrm>
            <a:off x="4315389" y="1052951"/>
            <a:ext cx="4642821" cy="636119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600" b="1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TOPIC TITLE HERE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4"/>
          </p:nvPr>
        </p:nvSpPr>
        <p:spPr>
          <a:xfrm>
            <a:off x="1400403" y="1830387"/>
            <a:ext cx="6527582" cy="4525963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/>
          <a:lstStyle>
            <a:lvl1pPr algn="ctr">
              <a:lnSpc>
                <a:spcPts val="3440"/>
              </a:lnSpc>
              <a:spcBef>
                <a:spcPts val="0"/>
              </a:spcBef>
              <a:defRPr>
                <a:solidFill>
                  <a:schemeClr val="bg1">
                    <a:lumMod val="75000"/>
                  </a:schemeClr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chart/graph/table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28258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Relationship Id="rId3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5" Type="http://schemas.openxmlformats.org/officeDocument/2006/relationships/slideLayout" Target="../slideLayouts/slideLayout6.xml"/><Relationship Id="rId6" Type="http://schemas.openxmlformats.org/officeDocument/2006/relationships/slideLayout" Target="../slideLayouts/slideLayout7.xml"/><Relationship Id="rId7" Type="http://schemas.openxmlformats.org/officeDocument/2006/relationships/slideLayout" Target="../slideLayouts/slideLayout8.xml"/><Relationship Id="rId8" Type="http://schemas.openxmlformats.org/officeDocument/2006/relationships/theme" Target="../theme/theme2.xml"/><Relationship Id="rId9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9460" y="6356350"/>
            <a:ext cx="2133600" cy="36512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Day Month Year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2974444"/>
            <a:ext cx="9144000" cy="2962806"/>
          </a:xfrm>
          <a:prstGeom prst="rect">
            <a:avLst/>
          </a:prstGeom>
          <a:solidFill>
            <a:srgbClr val="B70F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TheOhioStateUniversity-Horiz-RGBHEX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1600201"/>
            <a:ext cx="6424083" cy="931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112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44000" cy="910167"/>
            <a:chOff x="0" y="1040406"/>
            <a:chExt cx="9144000" cy="910167"/>
          </a:xfrm>
        </p:grpSpPr>
        <p:sp>
          <p:nvSpPr>
            <p:cNvPr id="8" name="Rectangle 7"/>
            <p:cNvSpPr/>
            <p:nvPr/>
          </p:nvSpPr>
          <p:spPr>
            <a:xfrm>
              <a:off x="0" y="1040406"/>
              <a:ext cx="9144000" cy="910167"/>
            </a:xfrm>
            <a:prstGeom prst="rect">
              <a:avLst/>
            </a:prstGeom>
            <a:solidFill>
              <a:srgbClr val="B70F2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8" descr="TheOhioStateUniversity-REV-Horiz-RGBHEX.png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6917" y="1238314"/>
              <a:ext cx="3284042" cy="476186"/>
            </a:xfrm>
            <a:prstGeom prst="rect">
              <a:avLst/>
            </a:prstGeom>
          </p:spPr>
        </p:pic>
      </p:grpSp>
      <p:sp>
        <p:nvSpPr>
          <p:cNvPr id="2" name="Rectangle 1"/>
          <p:cNvSpPr/>
          <p:nvPr userDrawn="1"/>
        </p:nvSpPr>
        <p:spPr>
          <a:xfrm>
            <a:off x="8518368" y="6351239"/>
            <a:ext cx="43543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B5C881AA-F0C4-B947-803C-EA0A96934EAC}" type="slidenum">
              <a:rPr lang="en-US" sz="1600" smtClean="0">
                <a:solidFill>
                  <a:srgbClr val="636D6E"/>
                </a:solidFill>
              </a:rPr>
              <a:pPr/>
              <a:t>‹#›</a:t>
            </a:fld>
            <a:endParaRPr lang="en-US" sz="1600" dirty="0">
              <a:solidFill>
                <a:srgbClr val="636D6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036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4" r:id="rId2"/>
    <p:sldLayoutId id="2147483769" r:id="rId3"/>
    <p:sldLayoutId id="2147483767" r:id="rId4"/>
    <p:sldLayoutId id="2147483758" r:id="rId5"/>
    <p:sldLayoutId id="2147483768" r:id="rId6"/>
    <p:sldLayoutId id="2147483763" r:id="rId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457200" rtl="0" eaLnBrk="1" latinLnBrk="0" hangingPunct="1">
        <a:spcBef>
          <a:spcPct val="20000"/>
        </a:spcBef>
        <a:buFont typeface="Arial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-228600" algn="l" defTabSz="457200" rtl="0" eaLnBrk="1" latinLnBrk="0" hangingPunct="1"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40" indent="0" algn="l" defTabSz="457200" rtl="0" eaLnBrk="1" latinLnBrk="0" hangingPunct="1">
        <a:spcBef>
          <a:spcPts val="0"/>
        </a:spcBef>
        <a:buFont typeface="Arial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4" Type="http://schemas.openxmlformats.org/officeDocument/2006/relationships/oleObject" Target="../embeddings/oleObject2.bin"/><Relationship Id="rId5" Type="http://schemas.openxmlformats.org/officeDocument/2006/relationships/image" Target="../media/image5.emf"/><Relationship Id="rId6" Type="http://schemas.openxmlformats.org/officeDocument/2006/relationships/oleObject" Target="../embeddings/oleObject3.bin"/><Relationship Id="rId7" Type="http://schemas.openxmlformats.org/officeDocument/2006/relationships/image" Target="../media/image6.emf"/><Relationship Id="rId8" Type="http://schemas.openxmlformats.org/officeDocument/2006/relationships/oleObject" Target="../embeddings/oleObject4.bin"/><Relationship Id="rId9" Type="http://schemas.openxmlformats.org/officeDocument/2006/relationships/image" Target="../media/image7.wmf"/><Relationship Id="rId10" Type="http://schemas.openxmlformats.org/officeDocument/2006/relationships/oleObject" Target="../embeddings/oleObject5.bin"/><Relationship Id="rId11" Type="http://schemas.openxmlformats.org/officeDocument/2006/relationships/image" Target="../media/image8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5.xml"/><Relationship Id="rId4" Type="http://schemas.openxmlformats.org/officeDocument/2006/relationships/oleObject" Target="../embeddings/oleObject6.bin"/><Relationship Id="rId5" Type="http://schemas.openxmlformats.org/officeDocument/2006/relationships/image" Target="../media/image9.emf"/><Relationship Id="rId6" Type="http://schemas.openxmlformats.org/officeDocument/2006/relationships/image" Target="../media/image13.png"/><Relationship Id="rId7" Type="http://schemas.openxmlformats.org/officeDocument/2006/relationships/oleObject" Target="../embeddings/oleObject7.bin"/><Relationship Id="rId8" Type="http://schemas.openxmlformats.org/officeDocument/2006/relationships/image" Target="../media/image10.emf"/><Relationship Id="rId9" Type="http://schemas.openxmlformats.org/officeDocument/2006/relationships/oleObject" Target="../embeddings/oleObject8.bin"/><Relationship Id="rId10" Type="http://schemas.openxmlformats.org/officeDocument/2006/relationships/image" Target="../media/image11.emf"/></Relationships>
</file>

<file path=ppt/slides/_rels/slide6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7.emf"/><Relationship Id="rId12" Type="http://schemas.openxmlformats.org/officeDocument/2006/relationships/oleObject" Target="../embeddings/oleObject14.bin"/><Relationship Id="rId13" Type="http://schemas.openxmlformats.org/officeDocument/2006/relationships/image" Target="../media/image18.w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6.xml"/><Relationship Id="rId4" Type="http://schemas.openxmlformats.org/officeDocument/2006/relationships/oleObject" Target="../embeddings/oleObject10.bin"/><Relationship Id="rId5" Type="http://schemas.openxmlformats.org/officeDocument/2006/relationships/image" Target="../media/image14.wmf"/><Relationship Id="rId6" Type="http://schemas.openxmlformats.org/officeDocument/2006/relationships/oleObject" Target="../embeddings/oleObject11.bin"/><Relationship Id="rId7" Type="http://schemas.openxmlformats.org/officeDocument/2006/relationships/image" Target="../media/image15.emf"/><Relationship Id="rId8" Type="http://schemas.openxmlformats.org/officeDocument/2006/relationships/oleObject" Target="../embeddings/oleObject12.bin"/><Relationship Id="rId9" Type="http://schemas.openxmlformats.org/officeDocument/2006/relationships/image" Target="../media/image16.emf"/><Relationship Id="rId10" Type="http://schemas.openxmlformats.org/officeDocument/2006/relationships/oleObject" Target="../embeddings/oleObject13.bin"/></Relationships>
</file>

<file path=ppt/slides/_rels/slide7.xml.rels><?xml version="1.0" encoding="UTF-8" standalone="yes"?>
<Relationships xmlns="http://schemas.openxmlformats.org/package/2006/relationships"><Relationship Id="rId11" Type="http://schemas.openxmlformats.org/officeDocument/2006/relationships/image" Target="../media/image22.wmf"/><Relationship Id="rId12" Type="http://schemas.openxmlformats.org/officeDocument/2006/relationships/oleObject" Target="../embeddings/oleObject19.bin"/><Relationship Id="rId13" Type="http://schemas.openxmlformats.org/officeDocument/2006/relationships/image" Target="../media/image23.w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7.xml"/><Relationship Id="rId4" Type="http://schemas.openxmlformats.org/officeDocument/2006/relationships/oleObject" Target="../embeddings/oleObject15.bin"/><Relationship Id="rId5" Type="http://schemas.openxmlformats.org/officeDocument/2006/relationships/image" Target="../media/image19.wmf"/><Relationship Id="rId6" Type="http://schemas.openxmlformats.org/officeDocument/2006/relationships/oleObject" Target="../embeddings/oleObject16.bin"/><Relationship Id="rId7" Type="http://schemas.openxmlformats.org/officeDocument/2006/relationships/image" Target="../media/image20.wmf"/><Relationship Id="rId8" Type="http://schemas.openxmlformats.org/officeDocument/2006/relationships/oleObject" Target="../embeddings/oleObject17.bin"/><Relationship Id="rId9" Type="http://schemas.openxmlformats.org/officeDocument/2006/relationships/image" Target="../media/image21.wmf"/><Relationship Id="rId10" Type="http://schemas.openxmlformats.org/officeDocument/2006/relationships/oleObject" Target="../embeddings/oleObject18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4" Type="http://schemas.openxmlformats.org/officeDocument/2006/relationships/oleObject" Target="../embeddings/oleObject20.bin"/><Relationship Id="rId5" Type="http://schemas.openxmlformats.org/officeDocument/2006/relationships/image" Target="../media/image24.wmf"/><Relationship Id="rId6" Type="http://schemas.openxmlformats.org/officeDocument/2006/relationships/oleObject" Target="../embeddings/oleObject21.bin"/><Relationship Id="rId7" Type="http://schemas.openxmlformats.org/officeDocument/2006/relationships/image" Target="../media/image25.wmf"/><Relationship Id="rId8" Type="http://schemas.openxmlformats.org/officeDocument/2006/relationships/oleObject" Target="../embeddings/oleObject22.bin"/><Relationship Id="rId9" Type="http://schemas.openxmlformats.org/officeDocument/2006/relationships/image" Target="../media/image26.wmf"/><Relationship Id="rId10" Type="http://schemas.openxmlformats.org/officeDocument/2006/relationships/oleObject" Target="../embeddings/oleObject23.bin"/><Relationship Id="rId11" Type="http://schemas.openxmlformats.org/officeDocument/2006/relationships/image" Target="../media/image27.w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4" Type="http://schemas.openxmlformats.org/officeDocument/2006/relationships/oleObject" Target="../embeddings/oleObject24.bin"/><Relationship Id="rId5" Type="http://schemas.openxmlformats.org/officeDocument/2006/relationships/image" Target="../media/image28.wmf"/><Relationship Id="rId6" Type="http://schemas.openxmlformats.org/officeDocument/2006/relationships/oleObject" Target="../embeddings/oleObject25.bin"/><Relationship Id="rId7" Type="http://schemas.openxmlformats.org/officeDocument/2006/relationships/image" Target="../media/image29.wmf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>
          <a:xfrm>
            <a:off x="0" y="2189260"/>
            <a:ext cx="9144000" cy="823382"/>
          </a:xfrm>
          <a:prstGeom prst="rect">
            <a:avLst/>
          </a:prstGeom>
        </p:spPr>
        <p:txBody>
          <a:bodyPr/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kern="1200" baseline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C00000"/>
                </a:solidFill>
              </a:rPr>
              <a:t>The GZK Effect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268083" y="4038059"/>
            <a:ext cx="6545732" cy="1838184"/>
          </a:xfrm>
          <a:prstGeom prst="rect">
            <a:avLst/>
          </a:prstGeom>
        </p:spPr>
        <p:txBody>
          <a:bodyPr/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kern="1200" baseline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>
                <a:solidFill>
                  <a:schemeClr val="tx1"/>
                </a:solidFill>
              </a:rPr>
              <a:t>Brian Clark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Oct 12, 2015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Connolly Group Meeting</a:t>
            </a:r>
          </a:p>
        </p:txBody>
      </p:sp>
    </p:spTree>
    <p:extLst>
      <p:ext uri="{BB962C8B-B14F-4D97-AF65-F5344CB8AC3E}">
        <p14:creationId xmlns:p14="http://schemas.microsoft.com/office/powerpoint/2010/main" val="10731742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>
          <a:xfrm>
            <a:off x="0" y="1948630"/>
            <a:ext cx="9144000" cy="823382"/>
          </a:xfrm>
          <a:prstGeom prst="rect">
            <a:avLst/>
          </a:prstGeom>
        </p:spPr>
        <p:txBody>
          <a:bodyPr/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kern="1200" baseline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C00000"/>
                </a:solidFill>
              </a:rPr>
              <a:t>Thanks! Questions?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6553" y="6396827"/>
            <a:ext cx="15167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12 October 2015</a:t>
            </a:r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716851" y="6396827"/>
            <a:ext cx="159530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The GZK Effect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2263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48965" y="1021163"/>
            <a:ext cx="9095035" cy="5159504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 anchor="t"/>
          <a:lstStyle>
            <a:lvl1pPr>
              <a:defRPr>
                <a:solidFill>
                  <a:srgbClr val="BB0000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References</a:t>
            </a:r>
            <a:endParaRPr lang="en-US" dirty="0"/>
          </a:p>
          <a:p>
            <a:pPr marL="457200" lvl="1" indent="-457200"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  <a:cs typeface="Arial"/>
              </a:rPr>
              <a:t>Greisen, Kenneth (1966). “End to the Cosmic-Ray Spectrum?”. </a:t>
            </a:r>
            <a:r>
              <a:rPr lang="en-US" i="1" dirty="0" smtClean="0">
                <a:solidFill>
                  <a:srgbClr val="000000"/>
                </a:solidFill>
                <a:cs typeface="Arial"/>
              </a:rPr>
              <a:t>Physical Review Letters</a:t>
            </a:r>
            <a:r>
              <a:rPr lang="en-US" dirty="0" smtClean="0">
                <a:solidFill>
                  <a:srgbClr val="000000"/>
                </a:solidFill>
                <a:cs typeface="Arial"/>
              </a:rPr>
              <a:t> </a:t>
            </a:r>
            <a:r>
              <a:rPr lang="en-US" b="1" dirty="0" smtClean="0">
                <a:solidFill>
                  <a:srgbClr val="000000"/>
                </a:solidFill>
                <a:cs typeface="Arial"/>
              </a:rPr>
              <a:t>16</a:t>
            </a:r>
            <a:r>
              <a:rPr lang="en-US" dirty="0" smtClean="0">
                <a:solidFill>
                  <a:srgbClr val="000000"/>
                </a:solidFill>
                <a:cs typeface="Arial"/>
              </a:rPr>
              <a:t> (17). </a:t>
            </a:r>
            <a:r>
              <a:rPr lang="en-US" dirty="0">
                <a:solidFill>
                  <a:srgbClr val="000000"/>
                </a:solidFill>
                <a:cs typeface="Arial"/>
              </a:rPr>
              <a:t>748-750. </a:t>
            </a:r>
            <a:endParaRPr lang="en-US" dirty="0" smtClean="0">
              <a:solidFill>
                <a:srgbClr val="000000"/>
              </a:solidFill>
              <a:cs typeface="Arial"/>
            </a:endParaRPr>
          </a:p>
          <a:p>
            <a:pPr marL="457200" lvl="1" indent="-457200">
              <a:buFont typeface="+mj-lt"/>
              <a:buAutoNum type="arabicPeriod"/>
            </a:pPr>
            <a:r>
              <a:rPr lang="en-US" dirty="0" err="1" smtClean="0">
                <a:solidFill>
                  <a:srgbClr val="000000"/>
                </a:solidFill>
                <a:cs typeface="Arial"/>
              </a:rPr>
              <a:t>Zatsepin</a:t>
            </a:r>
            <a:r>
              <a:rPr lang="en-US" dirty="0" smtClean="0">
                <a:solidFill>
                  <a:srgbClr val="000000"/>
                </a:solidFill>
                <a:cs typeface="Arial"/>
              </a:rPr>
              <a:t>, G.T.; </a:t>
            </a:r>
            <a:r>
              <a:rPr lang="en-US" dirty="0" err="1" smtClean="0">
                <a:solidFill>
                  <a:srgbClr val="000000"/>
                </a:solidFill>
                <a:cs typeface="Arial"/>
              </a:rPr>
              <a:t>Kuz’min</a:t>
            </a:r>
            <a:r>
              <a:rPr lang="en-US" dirty="0" smtClean="0">
                <a:solidFill>
                  <a:srgbClr val="000000"/>
                </a:solidFill>
                <a:cs typeface="Arial"/>
              </a:rPr>
              <a:t>, V.A. (1966). “Upper Limit of the Spectrum of Cosmic Rays”. </a:t>
            </a:r>
            <a:r>
              <a:rPr lang="en-US" i="1" dirty="0" smtClean="0">
                <a:solidFill>
                  <a:srgbClr val="000000"/>
                </a:solidFill>
                <a:cs typeface="Arial"/>
              </a:rPr>
              <a:t>Journal of Theoretical Physics Letters</a:t>
            </a:r>
            <a:r>
              <a:rPr lang="en-US" dirty="0" smtClean="0">
                <a:solidFill>
                  <a:srgbClr val="000000"/>
                </a:solidFill>
                <a:cs typeface="Arial"/>
              </a:rPr>
              <a:t> </a:t>
            </a:r>
            <a:r>
              <a:rPr lang="en-US" b="1" dirty="0" smtClean="0">
                <a:solidFill>
                  <a:srgbClr val="000000"/>
                </a:solidFill>
                <a:cs typeface="Arial"/>
              </a:rPr>
              <a:t>4</a:t>
            </a:r>
            <a:r>
              <a:rPr lang="en-US" dirty="0" smtClean="0">
                <a:solidFill>
                  <a:srgbClr val="000000"/>
                </a:solidFill>
                <a:cs typeface="Arial"/>
              </a:rPr>
              <a:t>: 78-80. </a:t>
            </a:r>
          </a:p>
          <a:p>
            <a:pPr marL="457200" lvl="1" indent="-457200"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  <a:cs typeface="Arial"/>
              </a:rPr>
              <a:t>QFT 8808.01 at OSU</a:t>
            </a:r>
            <a:endParaRPr lang="en-US" dirty="0">
              <a:solidFill>
                <a:srgbClr val="000000"/>
              </a:solidFill>
              <a:cs typeface="Arial"/>
            </a:endParaRPr>
          </a:p>
          <a:p>
            <a:pPr marL="342900" lvl="1" indent="-342900">
              <a:buFont typeface="Arial"/>
              <a:buChar char="•"/>
            </a:pPr>
            <a:endParaRPr lang="en-US" dirty="0">
              <a:solidFill>
                <a:srgbClr val="000000"/>
              </a:solidFill>
              <a:cs typeface="Arial"/>
            </a:endParaRPr>
          </a:p>
          <a:p>
            <a:pPr marL="342900" lvl="1" indent="-342900">
              <a:buFont typeface="Arial"/>
              <a:buChar char="•"/>
            </a:pPr>
            <a:endParaRPr lang="en-US" dirty="0" smtClean="0">
              <a:solidFill>
                <a:srgbClr val="000000"/>
              </a:solidFill>
              <a:cs typeface="Arial"/>
            </a:endParaRPr>
          </a:p>
          <a:p>
            <a:pPr marL="342900" lvl="1" indent="-342900">
              <a:buFont typeface="Arial"/>
              <a:buChar char="•"/>
            </a:pPr>
            <a:endParaRPr lang="en-US" dirty="0">
              <a:solidFill>
                <a:srgbClr val="000000"/>
              </a:solidFill>
              <a:cs typeface="Arial"/>
            </a:endParaRPr>
          </a:p>
          <a:p>
            <a:pPr marL="342900" lvl="1" indent="-342900">
              <a:buFont typeface="Arial"/>
              <a:buChar char="•"/>
            </a:pPr>
            <a:endParaRPr lang="en-US" dirty="0" smtClean="0">
              <a:solidFill>
                <a:srgbClr val="000000"/>
              </a:solidFill>
              <a:cs typeface="Arial"/>
            </a:endParaRPr>
          </a:p>
          <a:p>
            <a:pPr marL="342900" lvl="1" indent="-342900">
              <a:buFont typeface="Arial"/>
              <a:buChar char="•"/>
            </a:pPr>
            <a:endParaRPr lang="en-US" dirty="0">
              <a:solidFill>
                <a:srgbClr val="000000"/>
              </a:solidFill>
              <a:cs typeface="Arial"/>
            </a:endParaRPr>
          </a:p>
          <a:p>
            <a:pPr marL="342900" lvl="1" indent="-342900">
              <a:buFont typeface="Arial"/>
              <a:buChar char="•"/>
            </a:pPr>
            <a:endParaRPr lang="en-US" dirty="0" smtClean="0">
              <a:solidFill>
                <a:srgbClr val="000000"/>
              </a:solidFill>
              <a:cs typeface="Arial"/>
            </a:endParaRPr>
          </a:p>
          <a:p>
            <a:pPr lvl="1"/>
            <a:endParaRPr lang="en-US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6553" y="6396827"/>
            <a:ext cx="15167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12 October 2015</a:t>
            </a:r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716851" y="6396827"/>
            <a:ext cx="159530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The GZK Effect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449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0" y="1021163"/>
            <a:ext cx="4981073" cy="5212719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 anchor="t"/>
          <a:lstStyle>
            <a:lvl1pPr>
              <a:defRPr>
                <a:solidFill>
                  <a:srgbClr val="BB0000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Missing Cosmic Rays</a:t>
            </a:r>
            <a:endParaRPr lang="en-US" dirty="0"/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0000"/>
                </a:solidFill>
                <a:cs typeface="Arial"/>
              </a:rPr>
              <a:t>Cosmic ray spectrum has steep drop-off above ~10</a:t>
            </a:r>
            <a:r>
              <a:rPr lang="en-US" baseline="30000" dirty="0" smtClean="0">
                <a:solidFill>
                  <a:srgbClr val="000000"/>
                </a:solidFill>
                <a:cs typeface="Arial"/>
              </a:rPr>
              <a:t>19.5</a:t>
            </a:r>
            <a:r>
              <a:rPr lang="en-US" dirty="0" smtClean="0">
                <a:solidFill>
                  <a:srgbClr val="000000"/>
                </a:solidFill>
                <a:cs typeface="Arial"/>
              </a:rPr>
              <a:t> eV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0000"/>
                </a:solidFill>
                <a:cs typeface="Arial"/>
              </a:rPr>
              <a:t>Where did all the CR go?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endParaRPr lang="en-US" dirty="0">
              <a:solidFill>
                <a:srgbClr val="000000"/>
              </a:solidFill>
              <a:cs typeface="Arial"/>
            </a:endParaRPr>
          </a:p>
          <a:p>
            <a:pPr lvl="1"/>
            <a:endParaRPr lang="en-US" dirty="0" smtClean="0">
              <a:solidFill>
                <a:srgbClr val="000000"/>
              </a:solidFill>
              <a:cs typeface="Arial"/>
            </a:endParaRPr>
          </a:p>
          <a:p>
            <a:pPr lvl="1"/>
            <a:endParaRPr lang="en-US" dirty="0">
              <a:solidFill>
                <a:srgbClr val="000000"/>
              </a:solidFill>
              <a:cs typeface="Arial"/>
            </a:endParaRPr>
          </a:p>
          <a:p>
            <a:pPr lvl="1"/>
            <a:endParaRPr lang="en-US" dirty="0" smtClean="0">
              <a:solidFill>
                <a:srgbClr val="000000"/>
              </a:solidFill>
              <a:cs typeface="Arial"/>
            </a:endParaRPr>
          </a:p>
          <a:p>
            <a:pPr lvl="1"/>
            <a:r>
              <a:rPr lang="en-US" sz="1600" i="1" dirty="0" smtClean="0">
                <a:solidFill>
                  <a:srgbClr val="000000"/>
                </a:solidFill>
                <a:cs typeface="Arial"/>
              </a:rPr>
              <a:t>Historical Sidenote: The cutoff was experimentally observed only in the last twenty years. </a:t>
            </a:r>
            <a:r>
              <a:rPr lang="en-US" sz="1600" i="1" dirty="0">
                <a:solidFill>
                  <a:srgbClr val="000000"/>
                </a:solidFill>
                <a:cs typeface="Arial"/>
              </a:rPr>
              <a:t>I</a:t>
            </a:r>
            <a:r>
              <a:rPr lang="en-US" sz="1600" i="1" dirty="0" smtClean="0">
                <a:solidFill>
                  <a:srgbClr val="000000"/>
                </a:solidFill>
                <a:cs typeface="Arial"/>
              </a:rPr>
              <a:t>t serves as nice motivation for the calculation, but only so </a:t>
            </a:r>
            <a:r>
              <a:rPr lang="en-US" sz="1600" i="1" smtClean="0">
                <a:solidFill>
                  <a:srgbClr val="000000"/>
                </a:solidFill>
                <a:cs typeface="Arial"/>
              </a:rPr>
              <a:t>in hindsight.</a:t>
            </a:r>
            <a:endParaRPr lang="en-US" sz="1600" i="1" dirty="0" smtClean="0">
              <a:solidFill>
                <a:srgbClr val="000000"/>
              </a:solidFill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6553" y="6396827"/>
            <a:ext cx="15167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12 October 2015</a:t>
            </a:r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16851" y="6396827"/>
            <a:ext cx="159530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The GZK Effect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l="734" t="-611" r="1643" b="611"/>
          <a:stretch/>
        </p:blipFill>
        <p:spPr>
          <a:xfrm>
            <a:off x="4865807" y="1164920"/>
            <a:ext cx="4270171" cy="524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098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36553" y="1021163"/>
            <a:ext cx="8697003" cy="5159504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 anchor="t"/>
          <a:lstStyle>
            <a:lvl1pPr>
              <a:defRPr>
                <a:solidFill>
                  <a:srgbClr val="BB0000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GZK Effect</a:t>
            </a:r>
            <a:endParaRPr lang="en-US" dirty="0"/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0000"/>
                </a:solidFill>
                <a:cs typeface="Arial"/>
              </a:rPr>
              <a:t>In 1966, Greisen</a:t>
            </a:r>
            <a:r>
              <a:rPr lang="en-US" baseline="30000" dirty="0">
                <a:solidFill>
                  <a:srgbClr val="000000"/>
                </a:solidFill>
                <a:cs typeface="Arial"/>
              </a:rPr>
              <a:t>1</a:t>
            </a:r>
            <a:r>
              <a:rPr lang="en-US" dirty="0" smtClean="0">
                <a:solidFill>
                  <a:srgbClr val="000000"/>
                </a:solidFill>
                <a:cs typeface="Arial"/>
              </a:rPr>
              <a:t> and </a:t>
            </a:r>
            <a:r>
              <a:rPr lang="en-US" dirty="0" err="1" smtClean="0">
                <a:solidFill>
                  <a:srgbClr val="000000"/>
                </a:solidFill>
                <a:cs typeface="Arial"/>
              </a:rPr>
              <a:t>Zatsepin</a:t>
            </a:r>
            <a:r>
              <a:rPr lang="en-US" dirty="0" smtClean="0">
                <a:solidFill>
                  <a:srgbClr val="000000"/>
                </a:solidFill>
                <a:cs typeface="Arial"/>
              </a:rPr>
              <a:t> &amp; </a:t>
            </a:r>
            <a:r>
              <a:rPr lang="en-US" dirty="0" err="1" smtClean="0">
                <a:solidFill>
                  <a:srgbClr val="000000"/>
                </a:solidFill>
                <a:cs typeface="Arial"/>
              </a:rPr>
              <a:t>Kuz’min</a:t>
            </a:r>
            <a:r>
              <a:rPr lang="en-US" dirty="0" smtClean="0">
                <a:solidFill>
                  <a:srgbClr val="000000"/>
                </a:solidFill>
                <a:cs typeface="Arial"/>
              </a:rPr>
              <a:t> </a:t>
            </a:r>
            <a:r>
              <a:rPr lang="en-US" baseline="30000" dirty="0" smtClean="0">
                <a:solidFill>
                  <a:srgbClr val="000000"/>
                </a:solidFill>
                <a:cs typeface="Arial"/>
              </a:rPr>
              <a:t>2</a:t>
            </a:r>
            <a:r>
              <a:rPr lang="en-US" dirty="0" smtClean="0">
                <a:solidFill>
                  <a:srgbClr val="000000"/>
                </a:solidFill>
                <a:cs typeface="Arial"/>
              </a:rPr>
              <a:t> gave a theoretical explanation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0000"/>
                </a:solidFill>
                <a:cs typeface="Arial"/>
              </a:rPr>
              <a:t>What if the protons were interacting with the CMB?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endParaRPr lang="en-US" dirty="0">
              <a:solidFill>
                <a:srgbClr val="000000"/>
              </a:solidFill>
              <a:cs typeface="Arial"/>
            </a:endParaRPr>
          </a:p>
          <a:p>
            <a:pPr lvl="1"/>
            <a:endParaRPr lang="en-US" dirty="0" smtClean="0">
              <a:solidFill>
                <a:srgbClr val="000000"/>
              </a:solidFill>
              <a:cs typeface="Arial"/>
            </a:endParaRPr>
          </a:p>
          <a:p>
            <a:pPr marL="457200" lvl="1" indent="-457200">
              <a:buFont typeface="Arial" panose="020B0604020202020204" pitchFamily="34" charset="0"/>
              <a:buChar char="•"/>
            </a:pPr>
            <a:endParaRPr lang="en-US" dirty="0" smtClean="0">
              <a:solidFill>
                <a:srgbClr val="000000"/>
              </a:solidFill>
              <a:cs typeface="Arial"/>
            </a:endParaRP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0000"/>
                </a:solidFill>
                <a:cs typeface="Arial"/>
              </a:rPr>
              <a:t>Calculation went as follows:</a:t>
            </a:r>
            <a:endParaRPr lang="en-US" dirty="0">
              <a:solidFill>
                <a:srgbClr val="000000"/>
              </a:solidFill>
              <a:cs typeface="Arial"/>
            </a:endParaRPr>
          </a:p>
          <a:p>
            <a:pPr marL="1005840" lvl="3" indent="-457200">
              <a:buFont typeface="Courier New"/>
              <a:buChar char="o"/>
            </a:pPr>
            <a:r>
              <a:rPr lang="en-US" sz="2400" dirty="0" smtClean="0">
                <a:solidFill>
                  <a:srgbClr val="000000"/>
                </a:solidFill>
                <a:cs typeface="Arial"/>
              </a:rPr>
              <a:t>Assume the CR spectrum is primarily protons</a:t>
            </a:r>
          </a:p>
          <a:p>
            <a:pPr marL="1005840" lvl="3" indent="-457200">
              <a:buFont typeface="Courier New"/>
              <a:buChar char="o"/>
            </a:pPr>
            <a:r>
              <a:rPr lang="en-US" sz="2400" dirty="0" smtClean="0">
                <a:solidFill>
                  <a:srgbClr val="000000"/>
                </a:solidFill>
                <a:cs typeface="Arial"/>
              </a:rPr>
              <a:t>Calculate at what energy the protons would interact with the CMB</a:t>
            </a:r>
          </a:p>
          <a:p>
            <a:pPr marL="1005840" lvl="3" indent="-457200">
              <a:buFont typeface="Courier New"/>
              <a:buChar char="o"/>
            </a:pPr>
            <a:r>
              <a:rPr lang="en-US" sz="2400" dirty="0" smtClean="0">
                <a:solidFill>
                  <a:srgbClr val="000000"/>
                </a:solidFill>
                <a:cs typeface="Arial"/>
              </a:rPr>
              <a:t>Does this “cutoff energy” match the losses observed?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2194768"/>
              </p:ext>
            </p:extLst>
          </p:nvPr>
        </p:nvGraphicFramePr>
        <p:xfrm>
          <a:off x="2650066" y="2877255"/>
          <a:ext cx="3493468" cy="1144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" name="Equation" r:id="rId4" imgW="1473200" imgH="482600" progId="Equation.3">
                  <p:embed/>
                </p:oleObj>
              </mc:Choice>
              <mc:Fallback>
                <p:oleObj name="Equation" r:id="rId4" imgW="1473200" imgH="482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650066" y="2877255"/>
                        <a:ext cx="3493468" cy="11444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36553" y="6396827"/>
            <a:ext cx="15167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12 October 2015</a:t>
            </a:r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716851" y="6396827"/>
            <a:ext cx="159530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The GZK Effect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28007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36553" y="1021163"/>
            <a:ext cx="8697003" cy="5159504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 anchor="t"/>
          <a:lstStyle>
            <a:lvl1pPr>
              <a:defRPr>
                <a:solidFill>
                  <a:srgbClr val="BB0000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Step 1: Energy of CMB Photon </a:t>
            </a:r>
            <a:endParaRPr lang="en-US" dirty="0"/>
          </a:p>
          <a:p>
            <a:pPr marL="342900" lvl="1" indent="-342900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  <a:cs typeface="Arial"/>
              </a:rPr>
              <a:t>Universe is blackbody with energy density</a:t>
            </a:r>
          </a:p>
          <a:p>
            <a:pPr marL="342900" lvl="1" indent="-342900">
              <a:buFont typeface="Arial"/>
              <a:buChar char="•"/>
            </a:pPr>
            <a:endParaRPr lang="en-US" dirty="0">
              <a:solidFill>
                <a:srgbClr val="000000"/>
              </a:solidFill>
              <a:cs typeface="Arial"/>
            </a:endParaRPr>
          </a:p>
          <a:p>
            <a:pPr marL="342900" lvl="1" indent="-342900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  <a:cs typeface="Arial"/>
              </a:rPr>
              <a:t>Get total energy by integrating over all frequencies, with variable substitution                      for simplicity of the integral</a:t>
            </a:r>
          </a:p>
          <a:p>
            <a:pPr marL="342900" lvl="1" indent="-342900">
              <a:buFont typeface="Arial"/>
              <a:buChar char="•"/>
            </a:pPr>
            <a:endParaRPr lang="en-US" dirty="0">
              <a:solidFill>
                <a:srgbClr val="000000"/>
              </a:solidFill>
              <a:cs typeface="Arial"/>
            </a:endParaRPr>
          </a:p>
          <a:p>
            <a:pPr marL="342900" lvl="1" indent="-342900">
              <a:buFont typeface="Arial"/>
              <a:buChar char="•"/>
            </a:pPr>
            <a:endParaRPr lang="en-US" dirty="0" smtClean="0">
              <a:solidFill>
                <a:srgbClr val="000000"/>
              </a:solidFill>
              <a:cs typeface="Arial"/>
            </a:endParaRPr>
          </a:p>
          <a:p>
            <a:pPr marL="342900" lvl="1" indent="-342900">
              <a:buFont typeface="Arial"/>
              <a:buChar char="•"/>
            </a:pPr>
            <a:endParaRPr lang="en-US" dirty="0">
              <a:solidFill>
                <a:srgbClr val="000000"/>
              </a:solidFill>
              <a:cs typeface="Arial"/>
            </a:endParaRPr>
          </a:p>
          <a:p>
            <a:pPr marL="342900" lvl="1" indent="-342900">
              <a:buFont typeface="Arial"/>
              <a:buChar char="•"/>
            </a:pPr>
            <a:endParaRPr lang="en-US" dirty="0" smtClean="0">
              <a:solidFill>
                <a:srgbClr val="000000"/>
              </a:solidFill>
              <a:cs typeface="Arial"/>
            </a:endParaRPr>
          </a:p>
          <a:p>
            <a:pPr marL="342900" lvl="1" indent="-342900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  <a:cs typeface="Arial"/>
              </a:rPr>
              <a:t>Plug in numbers (temperature of CMB is ~3K), find:  </a:t>
            </a:r>
          </a:p>
          <a:p>
            <a:pPr lvl="1"/>
            <a:endParaRPr lang="en-US" dirty="0">
              <a:solidFill>
                <a:srgbClr val="000000"/>
              </a:solidFill>
              <a:cs typeface="Arial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6420995"/>
              </p:ext>
            </p:extLst>
          </p:nvPr>
        </p:nvGraphicFramePr>
        <p:xfrm>
          <a:off x="6322075" y="1432386"/>
          <a:ext cx="2685568" cy="7647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0" name="Equation" r:id="rId4" imgW="1422400" imgH="393700" progId="Equation.3">
                  <p:embed/>
                </p:oleObj>
              </mc:Choice>
              <mc:Fallback>
                <p:oleObj name="Equation" r:id="rId4" imgW="1422400" imgH="393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322075" y="1432386"/>
                        <a:ext cx="2685568" cy="7647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996431"/>
              </p:ext>
            </p:extLst>
          </p:nvPr>
        </p:nvGraphicFramePr>
        <p:xfrm>
          <a:off x="3388961" y="2852735"/>
          <a:ext cx="1633537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1" name="Equation" r:id="rId6" imgW="698500" imgH="203200" progId="Equation.3">
                  <p:embed/>
                </p:oleObj>
              </mc:Choice>
              <mc:Fallback>
                <p:oleObj name="Equation" r:id="rId6" imgW="6985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388961" y="2852735"/>
                        <a:ext cx="1633537" cy="474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0766106"/>
              </p:ext>
            </p:extLst>
          </p:nvPr>
        </p:nvGraphicFramePr>
        <p:xfrm>
          <a:off x="650875" y="3629025"/>
          <a:ext cx="749935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2" name="Equation" r:id="rId8" imgW="3860640" imgH="444240" progId="Equation.3">
                  <p:embed/>
                </p:oleObj>
              </mc:Choice>
              <mc:Fallback>
                <p:oleObj name="Equation" r:id="rId8" imgW="3860640" imgH="4442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50875" y="3629025"/>
                        <a:ext cx="7499350" cy="863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0894270"/>
              </p:ext>
            </p:extLst>
          </p:nvPr>
        </p:nvGraphicFramePr>
        <p:xfrm>
          <a:off x="2310462" y="5586942"/>
          <a:ext cx="4011613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3" name="Equation" r:id="rId10" imgW="1714320" imgH="253800" progId="Equation.3">
                  <p:embed/>
                </p:oleObj>
              </mc:Choice>
              <mc:Fallback>
                <p:oleObj name="Equation" r:id="rId10" imgW="1714320" imgH="253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310462" y="5586942"/>
                        <a:ext cx="4011613" cy="593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36553" y="6396827"/>
            <a:ext cx="15167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12 October 2015</a:t>
            </a:r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716851" y="6396827"/>
            <a:ext cx="159530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The GZK Effect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2347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36553" y="1021163"/>
            <a:ext cx="8697003" cy="5159504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 anchor="t"/>
          <a:lstStyle>
            <a:lvl1pPr>
              <a:defRPr>
                <a:solidFill>
                  <a:srgbClr val="BB0000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Step 2: COM Collision</a:t>
            </a:r>
            <a:endParaRPr lang="en-US" dirty="0"/>
          </a:p>
          <a:p>
            <a:pPr marL="342900" lvl="1" indent="-342900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  <a:cs typeface="Arial"/>
              </a:rPr>
              <a:t>Threshold calculation: COM collision between proton and photon, outgoing proton/pion have no kinetic energy</a:t>
            </a:r>
          </a:p>
          <a:p>
            <a:pPr marL="342900" lvl="1" indent="-342900">
              <a:buFont typeface="Arial"/>
              <a:buChar char="•"/>
            </a:pPr>
            <a:endParaRPr lang="en-US" dirty="0">
              <a:solidFill>
                <a:srgbClr val="000000"/>
              </a:solidFill>
              <a:cs typeface="Arial"/>
            </a:endParaRPr>
          </a:p>
          <a:p>
            <a:pPr marL="342900" lvl="1" indent="-342900">
              <a:buFont typeface="Arial"/>
              <a:buChar char="•"/>
            </a:pPr>
            <a:endParaRPr lang="en-US" dirty="0" smtClean="0">
              <a:solidFill>
                <a:srgbClr val="000000"/>
              </a:solidFill>
              <a:cs typeface="Arial"/>
            </a:endParaRPr>
          </a:p>
          <a:p>
            <a:pPr marL="342900" lvl="1" indent="-342900">
              <a:buFont typeface="Arial"/>
              <a:buChar char="•"/>
            </a:pPr>
            <a:endParaRPr lang="en-US" dirty="0">
              <a:solidFill>
                <a:srgbClr val="000000"/>
              </a:solidFill>
              <a:cs typeface="Arial"/>
            </a:endParaRPr>
          </a:p>
          <a:p>
            <a:pPr marL="342900" lvl="1" indent="-342900">
              <a:buFont typeface="Arial"/>
              <a:buChar char="•"/>
            </a:pPr>
            <a:endParaRPr lang="en-US" dirty="0" smtClean="0">
              <a:solidFill>
                <a:srgbClr val="000000"/>
              </a:solidFill>
              <a:cs typeface="Arial"/>
            </a:endParaRPr>
          </a:p>
          <a:p>
            <a:pPr marL="342900" lvl="1" indent="-342900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  <a:cs typeface="Arial"/>
              </a:rPr>
              <a:t>In COM: proton &amp; pion are at rest</a:t>
            </a:r>
          </a:p>
          <a:p>
            <a:pPr marL="342900" lvl="1" indent="-342900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  <a:cs typeface="Arial"/>
              </a:rPr>
              <a:t>In LAB: proton &amp; pion have equal velocities</a:t>
            </a:r>
            <a:endParaRPr lang="en-US" dirty="0">
              <a:solidFill>
                <a:srgbClr val="000000"/>
              </a:solidFill>
              <a:cs typeface="Arial"/>
            </a:endParaRPr>
          </a:p>
          <a:p>
            <a:pPr marL="342900" lvl="1" indent="-342900">
              <a:buFont typeface="Arial"/>
              <a:buChar char="•"/>
            </a:pPr>
            <a:endParaRPr lang="en-US" dirty="0">
              <a:solidFill>
                <a:srgbClr val="000000"/>
              </a:solidFill>
              <a:cs typeface="Arial"/>
            </a:endParaRPr>
          </a:p>
          <a:p>
            <a:pPr marL="342900" lvl="1" indent="-342900">
              <a:buFont typeface="Arial"/>
              <a:buChar char="•"/>
            </a:pPr>
            <a:endParaRPr lang="en-US" dirty="0" smtClean="0">
              <a:solidFill>
                <a:srgbClr val="000000"/>
              </a:solidFill>
              <a:cs typeface="Arial"/>
            </a:endParaRPr>
          </a:p>
          <a:p>
            <a:pPr marL="342900" lvl="1" indent="-342900">
              <a:buFont typeface="Arial"/>
              <a:buChar char="•"/>
            </a:pPr>
            <a:endParaRPr lang="en-US" dirty="0">
              <a:solidFill>
                <a:srgbClr val="000000"/>
              </a:solidFill>
              <a:cs typeface="Arial"/>
            </a:endParaRPr>
          </a:p>
          <a:p>
            <a:pPr marL="342900" lvl="1" indent="-342900">
              <a:buFont typeface="Arial"/>
              <a:buChar char="•"/>
            </a:pPr>
            <a:endParaRPr lang="en-US" dirty="0" smtClean="0">
              <a:solidFill>
                <a:srgbClr val="000000"/>
              </a:solidFill>
              <a:cs typeface="Arial"/>
            </a:endParaRPr>
          </a:p>
          <a:p>
            <a:pPr lvl="1"/>
            <a:endParaRPr lang="en-US" dirty="0">
              <a:solidFill>
                <a:srgbClr val="000000"/>
              </a:solidFill>
              <a:cs typeface="Arial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688842" y="3429000"/>
            <a:ext cx="1371600" cy="0"/>
          </a:xfrm>
          <a:prstGeom prst="straightConnector1">
            <a:avLst/>
          </a:prstGeom>
          <a:ln w="5715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971076"/>
              </p:ext>
            </p:extLst>
          </p:nvPr>
        </p:nvGraphicFramePr>
        <p:xfrm>
          <a:off x="1046163" y="2711450"/>
          <a:ext cx="696912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77" name="Equation" r:id="rId4" imgW="241300" imgH="215900" progId="Equation.3">
                  <p:embed/>
                </p:oleObj>
              </mc:Choice>
              <mc:Fallback>
                <p:oleObj name="Equation" r:id="rId4" imgW="2413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46163" y="2711450"/>
                        <a:ext cx="696912" cy="623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6"/>
          <a:srcRect l="30375" t="8848" r="18662" b="69136"/>
          <a:stretch/>
        </p:blipFill>
        <p:spPr>
          <a:xfrm rot="12672165">
            <a:off x="1984309" y="2896268"/>
            <a:ext cx="2191041" cy="1230011"/>
          </a:xfrm>
          <a:prstGeom prst="rect">
            <a:avLst/>
          </a:prstGeom>
        </p:spPr>
      </p:pic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046378"/>
              </p:ext>
            </p:extLst>
          </p:nvPr>
        </p:nvGraphicFramePr>
        <p:xfrm>
          <a:off x="2615334" y="2652713"/>
          <a:ext cx="882650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78" name="Equation" r:id="rId7" imgW="304800" imgH="215900" progId="Equation.3">
                  <p:embed/>
                </p:oleObj>
              </mc:Choice>
              <mc:Fallback>
                <p:oleObj name="Equation" r:id="rId7" imgW="3048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615334" y="2652713"/>
                        <a:ext cx="882650" cy="625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Straight Arrow Connector 26"/>
          <p:cNvCxnSpPr/>
          <p:nvPr/>
        </p:nvCxnSpPr>
        <p:spPr>
          <a:xfrm>
            <a:off x="4653799" y="3234266"/>
            <a:ext cx="1371600" cy="0"/>
          </a:xfrm>
          <a:prstGeom prst="straightConnector1">
            <a:avLst/>
          </a:prstGeom>
          <a:ln w="57150" cmpd="sng">
            <a:solidFill>
              <a:schemeClr val="accent3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4654885" y="3527777"/>
            <a:ext cx="1371600" cy="0"/>
          </a:xfrm>
          <a:prstGeom prst="straightConnector1">
            <a:avLst/>
          </a:prstGeom>
          <a:ln w="57150" cmpd="sng">
            <a:solidFill>
              <a:schemeClr val="accent3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6972846" y="3361265"/>
            <a:ext cx="137160" cy="13716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7675579" y="3361265"/>
            <a:ext cx="137160" cy="13716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6337589"/>
              </p:ext>
            </p:extLst>
          </p:nvPr>
        </p:nvGraphicFramePr>
        <p:xfrm>
          <a:off x="6381750" y="2806700"/>
          <a:ext cx="915988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79" name="Equation" r:id="rId9" imgW="317500" imgH="177800" progId="Equation.3">
                  <p:embed/>
                </p:oleObj>
              </mc:Choice>
              <mc:Fallback>
                <p:oleObj name="Equation" r:id="rId9" imgW="317500" imgH="177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381750" y="2806700"/>
                        <a:ext cx="915988" cy="512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6996993"/>
              </p:ext>
            </p:extLst>
          </p:nvPr>
        </p:nvGraphicFramePr>
        <p:xfrm>
          <a:off x="7695500" y="2754396"/>
          <a:ext cx="844550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0" name="Equation" r:id="rId11" imgW="291960" imgH="203040" progId="Equation.3">
                  <p:embed/>
                </p:oleObj>
              </mc:Choice>
              <mc:Fallback>
                <p:oleObj name="Equation" r:id="rId11" imgW="29196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695500" y="2754396"/>
                        <a:ext cx="844550" cy="585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36553" y="6396827"/>
            <a:ext cx="15167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12 October 2015</a:t>
            </a:r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716851" y="6396827"/>
            <a:ext cx="159530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The GZK Effect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64698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48965" y="1021163"/>
            <a:ext cx="9095035" cy="5159504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 anchor="t"/>
          <a:lstStyle>
            <a:lvl1pPr>
              <a:defRPr>
                <a:solidFill>
                  <a:srgbClr val="BB0000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Step 2: COM </a:t>
            </a:r>
            <a:r>
              <a:rPr lang="en-US" dirty="0" smtClean="0"/>
              <a:t>Collision (</a:t>
            </a:r>
            <a:r>
              <a:rPr lang="en-US" dirty="0" err="1" smtClean="0"/>
              <a:t>cont</a:t>
            </a:r>
            <a:r>
              <a:rPr lang="en-US" dirty="0" smtClean="0"/>
              <a:t>)</a:t>
            </a:r>
            <a:endParaRPr lang="en-US" dirty="0"/>
          </a:p>
          <a:p>
            <a:pPr marL="342900" lvl="1" indent="-342900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  <a:cs typeface="Arial"/>
              </a:rPr>
              <a:t>Write down energy and momentum conservation in COM frame (energy and three momenta of a photon are the same)</a:t>
            </a:r>
          </a:p>
          <a:p>
            <a:pPr marL="342900" lvl="1" indent="-342900">
              <a:buFont typeface="Arial"/>
              <a:buChar char="•"/>
            </a:pPr>
            <a:endParaRPr lang="en-US" dirty="0">
              <a:solidFill>
                <a:srgbClr val="000000"/>
              </a:solidFill>
              <a:cs typeface="Arial"/>
            </a:endParaRPr>
          </a:p>
          <a:p>
            <a:pPr lvl="1"/>
            <a:endParaRPr lang="en-US" dirty="0" smtClean="0">
              <a:solidFill>
                <a:srgbClr val="000000"/>
              </a:solidFill>
              <a:cs typeface="Arial"/>
            </a:endParaRPr>
          </a:p>
          <a:p>
            <a:pPr lvl="1"/>
            <a:endParaRPr lang="en-US" sz="1600" dirty="0" smtClean="0">
              <a:solidFill>
                <a:srgbClr val="000000"/>
              </a:solidFill>
              <a:cs typeface="Arial"/>
            </a:endParaRPr>
          </a:p>
          <a:p>
            <a:pPr marL="342900" lvl="1" indent="-342900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  <a:cs typeface="Arial"/>
              </a:rPr>
              <a:t>Write down the corresponding on-shell conditions</a:t>
            </a:r>
          </a:p>
          <a:p>
            <a:pPr marL="342900" lvl="1" indent="-342900">
              <a:buFont typeface="Arial"/>
              <a:buChar char="•"/>
            </a:pPr>
            <a:endParaRPr lang="en-US" dirty="0">
              <a:solidFill>
                <a:srgbClr val="000000"/>
              </a:solidFill>
              <a:cs typeface="Arial"/>
            </a:endParaRPr>
          </a:p>
          <a:p>
            <a:pPr marL="342900" lvl="1" indent="-342900">
              <a:buFont typeface="Arial"/>
              <a:buChar char="•"/>
            </a:pPr>
            <a:endParaRPr lang="en-US" dirty="0" smtClean="0">
              <a:solidFill>
                <a:srgbClr val="000000"/>
              </a:solidFill>
              <a:cs typeface="Arial"/>
            </a:endParaRPr>
          </a:p>
          <a:p>
            <a:pPr marL="342900" lvl="1" indent="-342900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  <a:cs typeface="Arial"/>
              </a:rPr>
              <a:t>Write down equal velocity condition of outgoing particles</a:t>
            </a:r>
          </a:p>
          <a:p>
            <a:pPr lvl="1"/>
            <a:endParaRPr lang="en-US" dirty="0" smtClean="0">
              <a:solidFill>
                <a:srgbClr val="000000"/>
              </a:solidFill>
              <a:cs typeface="Arial"/>
            </a:endParaRPr>
          </a:p>
          <a:p>
            <a:pPr marL="342900" lvl="1" indent="-342900">
              <a:buFont typeface="Arial"/>
              <a:buChar char="•"/>
            </a:pPr>
            <a:endParaRPr lang="en-US" dirty="0">
              <a:solidFill>
                <a:srgbClr val="000000"/>
              </a:solidFill>
              <a:cs typeface="Arial"/>
            </a:endParaRPr>
          </a:p>
          <a:p>
            <a:pPr marL="342900" lvl="1" indent="-342900">
              <a:buFont typeface="Arial"/>
              <a:buChar char="•"/>
            </a:pPr>
            <a:endParaRPr lang="en-US" dirty="0" smtClean="0">
              <a:solidFill>
                <a:srgbClr val="000000"/>
              </a:solidFill>
              <a:cs typeface="Arial"/>
            </a:endParaRPr>
          </a:p>
          <a:p>
            <a:pPr marL="342900" lvl="1" indent="-342900">
              <a:buFont typeface="Arial"/>
              <a:buChar char="•"/>
            </a:pPr>
            <a:endParaRPr lang="en-US" dirty="0">
              <a:solidFill>
                <a:srgbClr val="000000"/>
              </a:solidFill>
              <a:cs typeface="Arial"/>
            </a:endParaRPr>
          </a:p>
          <a:p>
            <a:pPr marL="342900" lvl="1" indent="-342900">
              <a:buFont typeface="Arial"/>
              <a:buChar char="•"/>
            </a:pPr>
            <a:endParaRPr lang="en-US" dirty="0" smtClean="0">
              <a:solidFill>
                <a:srgbClr val="000000"/>
              </a:solidFill>
              <a:cs typeface="Arial"/>
            </a:endParaRPr>
          </a:p>
          <a:p>
            <a:pPr lvl="1"/>
            <a:endParaRPr lang="en-US" dirty="0">
              <a:solidFill>
                <a:srgbClr val="000000"/>
              </a:solidFill>
              <a:cs typeface="Arial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8227948"/>
              </p:ext>
            </p:extLst>
          </p:nvPr>
        </p:nvGraphicFramePr>
        <p:xfrm>
          <a:off x="2295525" y="2366963"/>
          <a:ext cx="4048125" cy="1255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48" name="Equation" r:id="rId4" imgW="1638000" imgH="507960" progId="Equation.3">
                  <p:embed/>
                </p:oleObj>
              </mc:Choice>
              <mc:Fallback>
                <p:oleObj name="Equation" r:id="rId4" imgW="1638000" imgH="5079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295525" y="2366963"/>
                        <a:ext cx="4048125" cy="1255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5774536"/>
              </p:ext>
            </p:extLst>
          </p:nvPr>
        </p:nvGraphicFramePr>
        <p:xfrm>
          <a:off x="485775" y="4208463"/>
          <a:ext cx="2305050" cy="677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49" name="Equation" r:id="rId6" imgW="952500" imgH="279400" progId="Equation.3">
                  <p:embed/>
                </p:oleObj>
              </mc:Choice>
              <mc:Fallback>
                <p:oleObj name="Equation" r:id="rId6" imgW="952500" imgH="279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85775" y="4208463"/>
                        <a:ext cx="2305050" cy="677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1842575"/>
              </p:ext>
            </p:extLst>
          </p:nvPr>
        </p:nvGraphicFramePr>
        <p:xfrm>
          <a:off x="3252788" y="4210050"/>
          <a:ext cx="2560637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50" name="Equation" r:id="rId8" imgW="1016000" imgH="279400" progId="Equation.3">
                  <p:embed/>
                </p:oleObj>
              </mc:Choice>
              <mc:Fallback>
                <p:oleObj name="Equation" r:id="rId8" imgW="1016000" imgH="279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252788" y="4210050"/>
                        <a:ext cx="2560637" cy="704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1787249"/>
              </p:ext>
            </p:extLst>
          </p:nvPr>
        </p:nvGraphicFramePr>
        <p:xfrm>
          <a:off x="6200775" y="4178300"/>
          <a:ext cx="2527300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51" name="Equation" r:id="rId10" imgW="965200" imgH="279400" progId="Equation.3">
                  <p:embed/>
                </p:oleObj>
              </mc:Choice>
              <mc:Fallback>
                <p:oleObj name="Equation" r:id="rId10" imgW="965200" imgH="279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200775" y="4178300"/>
                        <a:ext cx="2527300" cy="733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8997260"/>
              </p:ext>
            </p:extLst>
          </p:nvPr>
        </p:nvGraphicFramePr>
        <p:xfrm>
          <a:off x="3546475" y="5335588"/>
          <a:ext cx="1541463" cy="101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52" name="Equation" r:id="rId12" imgW="698400" imgH="457200" progId="Equation.3">
                  <p:embed/>
                </p:oleObj>
              </mc:Choice>
              <mc:Fallback>
                <p:oleObj name="Equation" r:id="rId12" imgW="698400" imgH="457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546475" y="5335588"/>
                        <a:ext cx="1541463" cy="1012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36553" y="6396827"/>
            <a:ext cx="15167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12 October 2015</a:t>
            </a:r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716851" y="6396827"/>
            <a:ext cx="159530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The GZK Effect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01469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48965" y="1021163"/>
            <a:ext cx="9095035" cy="5159504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 anchor="t"/>
          <a:lstStyle>
            <a:lvl1pPr>
              <a:defRPr>
                <a:solidFill>
                  <a:srgbClr val="BB0000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Step </a:t>
            </a:r>
            <a:r>
              <a:rPr lang="en-US" dirty="0" smtClean="0"/>
              <a:t>3: Ultra-Relativistic Assumption</a:t>
            </a:r>
            <a:endParaRPr lang="en-US" dirty="0"/>
          </a:p>
          <a:p>
            <a:pPr marL="342900" lvl="1" indent="-342900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  <a:cs typeface="Arial"/>
              </a:rPr>
              <a:t>This is three equations for three unknowns:</a:t>
            </a:r>
          </a:p>
          <a:p>
            <a:pPr marL="342900" lvl="1" indent="-342900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  <a:cs typeface="Arial"/>
              </a:rPr>
              <a:t>BUT, a priori hard to solve (the radicals are very messy to untangle)</a:t>
            </a:r>
            <a:endParaRPr lang="en-US" sz="1600" dirty="0" smtClean="0">
              <a:solidFill>
                <a:srgbClr val="000000"/>
              </a:solidFill>
              <a:cs typeface="Arial"/>
            </a:endParaRPr>
          </a:p>
          <a:p>
            <a:pPr marL="342900" lvl="1" indent="-342900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  <a:cs typeface="Arial"/>
              </a:rPr>
              <a:t>Utilize that the particles are ultra-relativistic, and Taylor expand their momenta</a:t>
            </a:r>
          </a:p>
          <a:p>
            <a:pPr lvl="1"/>
            <a:endParaRPr lang="en-US" dirty="0" smtClean="0">
              <a:solidFill>
                <a:srgbClr val="000000"/>
              </a:solidFill>
              <a:cs typeface="Arial"/>
            </a:endParaRPr>
          </a:p>
          <a:p>
            <a:pPr marL="342900" lvl="1" indent="-342900">
              <a:buFont typeface="Arial"/>
              <a:buChar char="•"/>
            </a:pPr>
            <a:endParaRPr lang="en-US" dirty="0">
              <a:solidFill>
                <a:srgbClr val="000000"/>
              </a:solidFill>
              <a:cs typeface="Arial"/>
            </a:endParaRPr>
          </a:p>
          <a:p>
            <a:pPr marL="342900" lvl="1" indent="-342900">
              <a:buFont typeface="Arial"/>
              <a:buChar char="•"/>
            </a:pPr>
            <a:endParaRPr lang="en-US" dirty="0" smtClean="0">
              <a:solidFill>
                <a:srgbClr val="000000"/>
              </a:solidFill>
              <a:cs typeface="Arial"/>
            </a:endParaRPr>
          </a:p>
          <a:p>
            <a:pPr marL="342900" lvl="1" indent="-342900">
              <a:buFont typeface="Arial"/>
              <a:buChar char="•"/>
            </a:pPr>
            <a:endParaRPr lang="en-US" dirty="0">
              <a:solidFill>
                <a:srgbClr val="000000"/>
              </a:solidFill>
              <a:cs typeface="Arial"/>
            </a:endParaRPr>
          </a:p>
          <a:p>
            <a:pPr marL="342900" lvl="1" indent="-342900">
              <a:buFont typeface="Arial"/>
              <a:buChar char="•"/>
            </a:pPr>
            <a:endParaRPr lang="en-US" dirty="0" smtClean="0">
              <a:solidFill>
                <a:srgbClr val="000000"/>
              </a:solidFill>
              <a:cs typeface="Arial"/>
            </a:endParaRPr>
          </a:p>
          <a:p>
            <a:pPr lvl="1"/>
            <a:endParaRPr lang="en-US" dirty="0">
              <a:solidFill>
                <a:srgbClr val="000000"/>
              </a:solidFill>
              <a:cs typeface="Arial"/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7799298"/>
              </p:ext>
            </p:extLst>
          </p:nvPr>
        </p:nvGraphicFramePr>
        <p:xfrm>
          <a:off x="962025" y="4978400"/>
          <a:ext cx="2214563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65" name="Equation" r:id="rId4" imgW="1002960" imgH="469800" progId="Equation.3">
                  <p:embed/>
                </p:oleObj>
              </mc:Choice>
              <mc:Fallback>
                <p:oleObj name="Equation" r:id="rId4" imgW="1002960" imgH="469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62025" y="4978400"/>
                        <a:ext cx="2214563" cy="1041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36553" y="6396827"/>
            <a:ext cx="15167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12 October 2015</a:t>
            </a:r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716851" y="6396827"/>
            <a:ext cx="159530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The GZK Effect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5818877"/>
              </p:ext>
            </p:extLst>
          </p:nvPr>
        </p:nvGraphicFramePr>
        <p:xfrm>
          <a:off x="6443830" y="1627767"/>
          <a:ext cx="1376696" cy="4699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66" name="Equation" r:id="rId6" imgW="711000" imgH="241200" progId="Equation.3">
                  <p:embed/>
                </p:oleObj>
              </mc:Choice>
              <mc:Fallback>
                <p:oleObj name="Equation" r:id="rId6" imgW="711000" imgH="241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443830" y="1627767"/>
                        <a:ext cx="1376696" cy="4699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987321"/>
              </p:ext>
            </p:extLst>
          </p:nvPr>
        </p:nvGraphicFramePr>
        <p:xfrm>
          <a:off x="3322638" y="4978400"/>
          <a:ext cx="2382837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67" name="Equation" r:id="rId8" imgW="1079280" imgH="469800" progId="Equation.3">
                  <p:embed/>
                </p:oleObj>
              </mc:Choice>
              <mc:Fallback>
                <p:oleObj name="Equation" r:id="rId8" imgW="1079280" imgH="469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322638" y="4978400"/>
                        <a:ext cx="2382837" cy="1041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8768878"/>
              </p:ext>
            </p:extLst>
          </p:nvPr>
        </p:nvGraphicFramePr>
        <p:xfrm>
          <a:off x="5919788" y="4992688"/>
          <a:ext cx="2185987" cy="101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68" name="Equation" r:id="rId10" imgW="990360" imgH="457200" progId="Equation.3">
                  <p:embed/>
                </p:oleObj>
              </mc:Choice>
              <mc:Fallback>
                <p:oleObj name="Equation" r:id="rId10" imgW="990360" imgH="457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919788" y="4992688"/>
                        <a:ext cx="2185987" cy="1012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5926315"/>
              </p:ext>
            </p:extLst>
          </p:nvPr>
        </p:nvGraphicFramePr>
        <p:xfrm>
          <a:off x="171450" y="3694113"/>
          <a:ext cx="8518525" cy="1096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69" name="Equation" r:id="rId12" imgW="3860640" imgH="495000" progId="Equation.3">
                  <p:embed/>
                </p:oleObj>
              </mc:Choice>
              <mc:Fallback>
                <p:oleObj name="Equation" r:id="rId12" imgW="3860640" imgH="4950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71450" y="3694113"/>
                        <a:ext cx="8518525" cy="10969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362772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48965" y="1021163"/>
            <a:ext cx="9095035" cy="5159504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 anchor="t"/>
          <a:lstStyle>
            <a:lvl1pPr>
              <a:defRPr>
                <a:solidFill>
                  <a:srgbClr val="BB0000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Step 4: Solve</a:t>
            </a:r>
            <a:endParaRPr lang="en-US" dirty="0"/>
          </a:p>
          <a:p>
            <a:pPr marL="342900" lvl="1" indent="-342900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  <a:cs typeface="Arial"/>
              </a:rPr>
              <a:t>With these simplified momenta, we can solve for the particle energies</a:t>
            </a:r>
          </a:p>
          <a:p>
            <a:pPr marL="342900" lvl="1" indent="-342900">
              <a:buFont typeface="Arial"/>
              <a:buChar char="•"/>
            </a:pPr>
            <a:endParaRPr lang="en-US" dirty="0">
              <a:solidFill>
                <a:srgbClr val="000000"/>
              </a:solidFill>
              <a:cs typeface="Arial"/>
            </a:endParaRPr>
          </a:p>
          <a:p>
            <a:pPr marL="342900" lvl="1" indent="-342900">
              <a:buFont typeface="Arial"/>
              <a:buChar char="•"/>
            </a:pPr>
            <a:endParaRPr lang="en-US" dirty="0" smtClean="0">
              <a:solidFill>
                <a:srgbClr val="000000"/>
              </a:solidFill>
              <a:cs typeface="Arial"/>
            </a:endParaRPr>
          </a:p>
          <a:p>
            <a:pPr marL="342900" lvl="1" indent="-342900">
              <a:buFont typeface="Arial"/>
              <a:buChar char="•"/>
            </a:pPr>
            <a:endParaRPr lang="en-US" dirty="0">
              <a:solidFill>
                <a:srgbClr val="000000"/>
              </a:solidFill>
              <a:cs typeface="Arial"/>
            </a:endParaRPr>
          </a:p>
          <a:p>
            <a:pPr marL="342900" lvl="1" indent="-342900">
              <a:buFont typeface="Arial"/>
              <a:buChar char="•"/>
            </a:pPr>
            <a:endParaRPr lang="en-US" dirty="0" smtClean="0">
              <a:solidFill>
                <a:srgbClr val="000000"/>
              </a:solidFill>
              <a:cs typeface="Arial"/>
            </a:endParaRPr>
          </a:p>
          <a:p>
            <a:pPr marL="342900" lvl="1" indent="-342900">
              <a:buFont typeface="Arial"/>
              <a:buChar char="•"/>
            </a:pPr>
            <a:endParaRPr lang="en-US" dirty="0">
              <a:solidFill>
                <a:srgbClr val="000000"/>
              </a:solidFill>
              <a:cs typeface="Arial"/>
            </a:endParaRPr>
          </a:p>
          <a:p>
            <a:pPr marL="342900" lvl="1" indent="-342900">
              <a:buFont typeface="Arial"/>
              <a:buChar char="•"/>
            </a:pPr>
            <a:endParaRPr lang="en-US" dirty="0" smtClean="0">
              <a:solidFill>
                <a:srgbClr val="000000"/>
              </a:solidFill>
              <a:cs typeface="Arial"/>
            </a:endParaRPr>
          </a:p>
          <a:p>
            <a:pPr marL="342900" lvl="1" indent="-342900">
              <a:buFont typeface="Arial"/>
              <a:buChar char="•"/>
            </a:pPr>
            <a:endParaRPr lang="en-US" dirty="0">
              <a:solidFill>
                <a:srgbClr val="000000"/>
              </a:solidFill>
              <a:cs typeface="Arial"/>
            </a:endParaRPr>
          </a:p>
          <a:p>
            <a:pPr marL="342900" lvl="1" indent="-342900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  <a:cs typeface="Arial"/>
              </a:rPr>
              <a:t>Eliminate      , solve for  </a:t>
            </a:r>
          </a:p>
          <a:p>
            <a:pPr lvl="1"/>
            <a:endParaRPr lang="en-US" dirty="0" smtClean="0">
              <a:solidFill>
                <a:srgbClr val="000000"/>
              </a:solidFill>
              <a:cs typeface="Arial"/>
            </a:endParaRPr>
          </a:p>
          <a:p>
            <a:pPr marL="342900" lvl="1" indent="-342900">
              <a:buFont typeface="Arial"/>
              <a:buChar char="•"/>
            </a:pPr>
            <a:endParaRPr lang="en-US" dirty="0">
              <a:solidFill>
                <a:srgbClr val="000000"/>
              </a:solidFill>
              <a:cs typeface="Arial"/>
            </a:endParaRPr>
          </a:p>
          <a:p>
            <a:pPr marL="342900" lvl="1" indent="-342900">
              <a:buFont typeface="Arial"/>
              <a:buChar char="•"/>
            </a:pPr>
            <a:endParaRPr lang="en-US" dirty="0" smtClean="0">
              <a:solidFill>
                <a:srgbClr val="000000"/>
              </a:solidFill>
              <a:cs typeface="Arial"/>
            </a:endParaRPr>
          </a:p>
          <a:p>
            <a:pPr marL="342900" lvl="1" indent="-342900">
              <a:buFont typeface="Arial"/>
              <a:buChar char="•"/>
            </a:pPr>
            <a:endParaRPr lang="en-US" dirty="0">
              <a:solidFill>
                <a:srgbClr val="000000"/>
              </a:solidFill>
              <a:cs typeface="Arial"/>
            </a:endParaRPr>
          </a:p>
          <a:p>
            <a:pPr marL="342900" lvl="1" indent="-342900">
              <a:buFont typeface="Arial"/>
              <a:buChar char="•"/>
            </a:pPr>
            <a:endParaRPr lang="en-US" dirty="0" smtClean="0">
              <a:solidFill>
                <a:srgbClr val="000000"/>
              </a:solidFill>
              <a:cs typeface="Arial"/>
            </a:endParaRPr>
          </a:p>
          <a:p>
            <a:pPr lvl="1"/>
            <a:endParaRPr lang="en-US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6553" y="6396827"/>
            <a:ext cx="15167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12 October 2015</a:t>
            </a:r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716851" y="6396827"/>
            <a:ext cx="159530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The GZK Effect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2761202"/>
              </p:ext>
            </p:extLst>
          </p:nvPr>
        </p:nvGraphicFramePr>
        <p:xfrm>
          <a:off x="5240338" y="2514600"/>
          <a:ext cx="3819525" cy="2622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69" name="Equation" r:id="rId4" imgW="1739880" imgH="1193760" progId="Equation.3">
                  <p:embed/>
                </p:oleObj>
              </mc:Choice>
              <mc:Fallback>
                <p:oleObj name="Equation" r:id="rId4" imgW="1739880" imgH="11937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240338" y="2514600"/>
                        <a:ext cx="3819525" cy="2622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577047"/>
              </p:ext>
            </p:extLst>
          </p:nvPr>
        </p:nvGraphicFramePr>
        <p:xfrm>
          <a:off x="3662362" y="5532887"/>
          <a:ext cx="909638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0" name="Equation" r:id="rId6" imgW="469800" imgH="241200" progId="Equation.3">
                  <p:embed/>
                </p:oleObj>
              </mc:Choice>
              <mc:Fallback>
                <p:oleObj name="Equation" r:id="rId6" imgW="469800" imgH="241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662362" y="5532887"/>
                        <a:ext cx="909638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4365448"/>
              </p:ext>
            </p:extLst>
          </p:nvPr>
        </p:nvGraphicFramePr>
        <p:xfrm>
          <a:off x="1848602" y="5525033"/>
          <a:ext cx="393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1" name="Equation" r:id="rId8" imgW="203040" imgH="228600" progId="Equation.3">
                  <p:embed/>
                </p:oleObj>
              </mc:Choice>
              <mc:Fallback>
                <p:oleObj name="Equation" r:id="rId8" imgW="20304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848602" y="5525033"/>
                        <a:ext cx="393700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6163972"/>
              </p:ext>
            </p:extLst>
          </p:nvPr>
        </p:nvGraphicFramePr>
        <p:xfrm>
          <a:off x="86287" y="2709153"/>
          <a:ext cx="3664687" cy="21866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2" name="Equation" r:id="rId10" imgW="1638000" imgH="977760" progId="Equation.3">
                  <p:embed/>
                </p:oleObj>
              </mc:Choice>
              <mc:Fallback>
                <p:oleObj name="Equation" r:id="rId10" imgW="1638000" imgH="9777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6287" y="2709153"/>
                        <a:ext cx="3664687" cy="21866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Arrow Connector 13"/>
          <p:cNvCxnSpPr/>
          <p:nvPr/>
        </p:nvCxnSpPr>
        <p:spPr>
          <a:xfrm>
            <a:off x="4061330" y="3605598"/>
            <a:ext cx="789026" cy="0"/>
          </a:xfrm>
          <a:prstGeom prst="straightConnector1">
            <a:avLst/>
          </a:prstGeom>
          <a:ln w="57150" cmpd="sng">
            <a:solidFill>
              <a:schemeClr val="accent3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52404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48965" y="1021163"/>
            <a:ext cx="9095035" cy="5159504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 anchor="t"/>
          <a:lstStyle>
            <a:lvl1pPr>
              <a:defRPr>
                <a:solidFill>
                  <a:srgbClr val="BB0000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Conclusion</a:t>
            </a:r>
            <a:endParaRPr lang="en-US" dirty="0"/>
          </a:p>
          <a:p>
            <a:pPr marL="342900" lvl="1" indent="-342900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  <a:cs typeface="Arial"/>
              </a:rPr>
              <a:t>Compute the final numbers:</a:t>
            </a:r>
          </a:p>
          <a:p>
            <a:pPr marL="342900" lvl="1" indent="-342900">
              <a:buFont typeface="Arial"/>
              <a:buChar char="•"/>
            </a:pPr>
            <a:endParaRPr lang="en-US" dirty="0">
              <a:solidFill>
                <a:srgbClr val="000000"/>
              </a:solidFill>
              <a:cs typeface="Arial"/>
            </a:endParaRPr>
          </a:p>
          <a:p>
            <a:pPr marL="342900" lvl="1" indent="-342900">
              <a:buFont typeface="Arial"/>
              <a:buChar char="•"/>
            </a:pPr>
            <a:endParaRPr lang="en-US" dirty="0" smtClean="0">
              <a:solidFill>
                <a:srgbClr val="000000"/>
              </a:solidFill>
              <a:cs typeface="Arial"/>
            </a:endParaRPr>
          </a:p>
          <a:p>
            <a:pPr marL="342900" lvl="1" indent="-342900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  <a:cs typeface="Arial"/>
              </a:rPr>
              <a:t>Which is right where we saw the drop off in the CR </a:t>
            </a:r>
            <a:r>
              <a:rPr lang="en-US" dirty="0" smtClean="0">
                <a:solidFill>
                  <a:srgbClr val="000000"/>
                </a:solidFill>
                <a:cs typeface="Arial"/>
              </a:rPr>
              <a:t>flux (but GZK just wanted to show you wouldn’t measure them)</a:t>
            </a:r>
            <a:endParaRPr lang="en-US" dirty="0">
              <a:solidFill>
                <a:srgbClr val="000000"/>
              </a:solidFill>
              <a:cs typeface="Arial"/>
            </a:endParaRPr>
          </a:p>
          <a:p>
            <a:pPr marL="342900" lvl="1" indent="-342900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  <a:cs typeface="Arial"/>
              </a:rPr>
              <a:t>Sidenote</a:t>
            </a:r>
            <a:r>
              <a:rPr lang="en-US" dirty="0">
                <a:solidFill>
                  <a:srgbClr val="000000"/>
                </a:solidFill>
                <a:cs typeface="Arial"/>
              </a:rPr>
              <a:t>:</a:t>
            </a:r>
            <a:r>
              <a:rPr lang="en-US" dirty="0" smtClean="0">
                <a:solidFill>
                  <a:srgbClr val="000000"/>
                </a:solidFill>
                <a:cs typeface="Arial"/>
              </a:rPr>
              <a:t> those </a:t>
            </a:r>
            <a:r>
              <a:rPr lang="en-US" dirty="0" err="1" smtClean="0">
                <a:solidFill>
                  <a:srgbClr val="000000"/>
                </a:solidFill>
                <a:cs typeface="Arial"/>
              </a:rPr>
              <a:t>pions</a:t>
            </a:r>
            <a:r>
              <a:rPr lang="en-US" dirty="0" smtClean="0">
                <a:solidFill>
                  <a:srgbClr val="000000"/>
                </a:solidFill>
                <a:cs typeface="Arial"/>
              </a:rPr>
              <a:t> and neutrons live on to provide the neutrino flux we hope to measure</a:t>
            </a:r>
          </a:p>
          <a:p>
            <a:pPr marL="342900" lvl="1" indent="-342900">
              <a:buFont typeface="Arial"/>
              <a:buChar char="•"/>
            </a:pPr>
            <a:endParaRPr lang="en-US" dirty="0">
              <a:solidFill>
                <a:srgbClr val="000000"/>
              </a:solidFill>
              <a:cs typeface="Arial"/>
            </a:endParaRPr>
          </a:p>
          <a:p>
            <a:pPr marL="342900" lvl="1" indent="-342900">
              <a:buFont typeface="Arial"/>
              <a:buChar char="•"/>
            </a:pPr>
            <a:endParaRPr lang="en-US" dirty="0" smtClean="0">
              <a:solidFill>
                <a:srgbClr val="000000"/>
              </a:solidFill>
              <a:cs typeface="Arial"/>
            </a:endParaRPr>
          </a:p>
          <a:p>
            <a:pPr marL="342900" lvl="1" indent="-342900">
              <a:buFont typeface="Arial"/>
              <a:buChar char="•"/>
            </a:pPr>
            <a:endParaRPr lang="en-US" dirty="0">
              <a:solidFill>
                <a:srgbClr val="000000"/>
              </a:solidFill>
              <a:cs typeface="Arial"/>
            </a:endParaRPr>
          </a:p>
          <a:p>
            <a:pPr marL="342900" lvl="1" indent="-342900">
              <a:buFont typeface="Arial"/>
              <a:buChar char="•"/>
            </a:pPr>
            <a:endParaRPr lang="en-US" dirty="0" smtClean="0">
              <a:solidFill>
                <a:srgbClr val="000000"/>
              </a:solidFill>
              <a:cs typeface="Arial"/>
            </a:endParaRPr>
          </a:p>
          <a:p>
            <a:pPr marL="342900" lvl="1" indent="-342900">
              <a:buFont typeface="Arial"/>
              <a:buChar char="•"/>
            </a:pPr>
            <a:endParaRPr lang="en-US" dirty="0">
              <a:solidFill>
                <a:srgbClr val="000000"/>
              </a:solidFill>
              <a:cs typeface="Arial"/>
            </a:endParaRPr>
          </a:p>
          <a:p>
            <a:pPr marL="342900" lvl="1" indent="-342900">
              <a:buFont typeface="Arial"/>
              <a:buChar char="•"/>
            </a:pPr>
            <a:endParaRPr lang="en-US" dirty="0" smtClean="0">
              <a:solidFill>
                <a:srgbClr val="000000"/>
              </a:solidFill>
              <a:cs typeface="Arial"/>
            </a:endParaRPr>
          </a:p>
          <a:p>
            <a:pPr lvl="1"/>
            <a:endParaRPr lang="en-US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6553" y="6396827"/>
            <a:ext cx="15167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12 October 2015</a:t>
            </a:r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716851" y="6396827"/>
            <a:ext cx="159530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The GZK Effect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3460614"/>
              </p:ext>
            </p:extLst>
          </p:nvPr>
        </p:nvGraphicFramePr>
        <p:xfrm>
          <a:off x="4721225" y="1217613"/>
          <a:ext cx="2979738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9" name="Equation" r:id="rId4" imgW="1206360" imgH="482400" progId="Equation.3">
                  <p:embed/>
                </p:oleObj>
              </mc:Choice>
              <mc:Fallback>
                <p:oleObj name="Equation" r:id="rId4" imgW="1206360" imgH="482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721225" y="1217613"/>
                        <a:ext cx="2979738" cy="1193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379257"/>
              </p:ext>
            </p:extLst>
          </p:nvPr>
        </p:nvGraphicFramePr>
        <p:xfrm>
          <a:off x="2082888" y="4613365"/>
          <a:ext cx="5618075" cy="14147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0" name="Equation" r:id="rId6" imgW="2031840" imgH="507960" progId="Equation.3">
                  <p:embed/>
                </p:oleObj>
              </mc:Choice>
              <mc:Fallback>
                <p:oleObj name="Equation" r:id="rId6" imgW="2031840" imgH="5079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082888" y="4613365"/>
                        <a:ext cx="5618075" cy="141472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Donut 1"/>
          <p:cNvSpPr/>
          <p:nvPr/>
        </p:nvSpPr>
        <p:spPr>
          <a:xfrm>
            <a:off x="6168143" y="4496573"/>
            <a:ext cx="1678803" cy="905155"/>
          </a:xfrm>
          <a:prstGeom prst="donut">
            <a:avLst>
              <a:gd name="adj" fmla="val 3705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Donut 13"/>
          <p:cNvSpPr/>
          <p:nvPr/>
        </p:nvSpPr>
        <p:spPr>
          <a:xfrm>
            <a:off x="4101605" y="5275512"/>
            <a:ext cx="964000" cy="905155"/>
          </a:xfrm>
          <a:prstGeom prst="donut">
            <a:avLst>
              <a:gd name="adj" fmla="val 3705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6079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2_Title Slid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ontent Slid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1105</TotalTime>
  <Words>511</Words>
  <Application>Microsoft Macintosh PowerPoint</Application>
  <PresentationFormat>On-screen Show (4:3)</PresentationFormat>
  <Paragraphs>129</Paragraphs>
  <Slides>11</Slides>
  <Notes>11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2_Title Slide</vt:lpstr>
      <vt:lpstr>Content Slide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OSU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Jacquie Aberegg</dc:creator>
  <cp:lastModifiedBy>Brian Clark</cp:lastModifiedBy>
  <cp:revision>265</cp:revision>
  <cp:lastPrinted>2013-08-13T14:25:08Z</cp:lastPrinted>
  <dcterms:created xsi:type="dcterms:W3CDTF">2013-05-24T18:55:25Z</dcterms:created>
  <dcterms:modified xsi:type="dcterms:W3CDTF">2015-10-15T03:59:24Z</dcterms:modified>
</cp:coreProperties>
</file>