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9" r:id="rId2"/>
    <p:sldId id="352" r:id="rId3"/>
    <p:sldId id="382" r:id="rId4"/>
    <p:sldId id="371" r:id="rId5"/>
    <p:sldId id="384" r:id="rId6"/>
    <p:sldId id="376" r:id="rId7"/>
    <p:sldId id="377" r:id="rId8"/>
    <p:sldId id="381" r:id="rId9"/>
    <p:sldId id="383" r:id="rId10"/>
    <p:sldId id="380" r:id="rId11"/>
    <p:sldId id="374" r:id="rId12"/>
    <p:sldId id="375" r:id="rId13"/>
    <p:sldId id="379" r:id="rId14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9"/>
    <a:srgbClr val="CC0000"/>
    <a:srgbClr val="FF0606"/>
    <a:srgbClr val="FFF3F3"/>
    <a:srgbClr val="006400"/>
    <a:srgbClr val="EE7A33"/>
    <a:srgbClr val="3833A7"/>
    <a:srgbClr val="6CCE12"/>
    <a:srgbClr val="CD3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0" autoAdjust="0"/>
    <p:restoredTop sz="93789"/>
  </p:normalViewPr>
  <p:slideViewPr>
    <p:cSldViewPr snapToGrid="0">
      <p:cViewPr>
        <p:scale>
          <a:sx n="92" d="100"/>
          <a:sy n="92" d="100"/>
        </p:scale>
        <p:origin x="1568" y="4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5" d="100"/>
          <a:sy n="105" d="100"/>
        </p:scale>
        <p:origin x="71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11B1929-287A-2E4C-B42D-36A03ADE1EA3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F5316E-885B-BF4A-A521-4462DA802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5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F7806E-6D41-4063-A77A-173C6E8CECC5}" type="datetimeFigureOut">
              <a:rPr lang="en-US" smtClean="0"/>
              <a:pPr/>
              <a:t>4/8/16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B83C08-701F-4562-B874-2A20FE03CD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4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89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7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WB</a:t>
            </a:r>
            <a:r>
              <a:rPr lang="en-US" baseline="0" dirty="0" smtClean="0"/>
              <a:t> flux is the flux that if you exceeded it you would violate the CR energy budget (only </a:t>
            </a:r>
            <a:r>
              <a:rPr lang="en-US" baseline="0" dirty="0" err="1" smtClean="0"/>
              <a:t>muon</a:t>
            </a:r>
            <a:r>
              <a:rPr lang="en-US" baseline="0" dirty="0" smtClean="0"/>
              <a:t> neutrinos), just assuming some connection between CR and neutrinos. </a:t>
            </a:r>
            <a:r>
              <a:rPr lang="en-US" baseline="0" dirty="0" err="1" smtClean="0"/>
              <a:t>Ahlers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Kotera</a:t>
            </a:r>
            <a:r>
              <a:rPr lang="en-US" baseline="0" dirty="0" smtClean="0"/>
              <a:t> are GZK fluxes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Ahlers</a:t>
            </a:r>
            <a:r>
              <a:rPr lang="en-US" baseline="0" dirty="0" smtClean="0"/>
              <a:t> assumes all protons.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Curve is </a:t>
            </a:r>
            <a:r>
              <a:rPr lang="en-US" dirty="0" err="1" smtClean="0"/>
              <a:t>Ahlers</a:t>
            </a:r>
            <a:r>
              <a:rPr lang="en-US" dirty="0" smtClean="0"/>
              <a:t> 2010 with 10E18.5</a:t>
            </a:r>
            <a:r>
              <a:rPr lang="en-US" baseline="0" dirty="0" smtClean="0"/>
              <a:t> eV cutoff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2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 sz="1200" dirty="0" smtClean="0">
                <a:latin typeface="+mn-lt"/>
              </a:rPr>
              <a:t>Orange = sub-mm (APEX)</a:t>
            </a:r>
          </a:p>
          <a:p>
            <a:pPr eaLnBrk="1" hangingPunct="1"/>
            <a:r>
              <a:rPr lang="es-ES" altLang="en-US" sz="1200" dirty="0" smtClean="0">
                <a:latin typeface="+mn-lt"/>
              </a:rPr>
              <a:t>Blue = x-</a:t>
            </a:r>
            <a:r>
              <a:rPr lang="es-ES" altLang="en-US" sz="1200" dirty="0" err="1" smtClean="0">
                <a:latin typeface="+mn-lt"/>
              </a:rPr>
              <a:t>rays</a:t>
            </a:r>
            <a:r>
              <a:rPr lang="es-ES" altLang="en-US" sz="1200" dirty="0" smtClean="0">
                <a:latin typeface="+mn-lt"/>
              </a:rPr>
              <a:t> (</a:t>
            </a:r>
            <a:r>
              <a:rPr lang="es-ES" altLang="en-US" sz="1200" dirty="0" err="1" smtClean="0">
                <a:latin typeface="+mn-lt"/>
              </a:rPr>
              <a:t>Chandra</a:t>
            </a:r>
            <a:r>
              <a:rPr lang="es-ES" altLang="en-US" sz="1200" dirty="0" smtClean="0">
                <a:latin typeface="+mn-lt"/>
              </a:rPr>
              <a:t>)</a:t>
            </a:r>
          </a:p>
          <a:p>
            <a:pPr eaLnBrk="1" hangingPunct="1"/>
            <a:r>
              <a:rPr lang="es-ES" altLang="en-US" sz="1200" dirty="0" err="1" smtClean="0">
                <a:latin typeface="+mn-lt"/>
              </a:rPr>
              <a:t>All</a:t>
            </a:r>
            <a:r>
              <a:rPr lang="es-ES" altLang="en-US" sz="1200" dirty="0" smtClean="0">
                <a:latin typeface="+mn-lt"/>
              </a:rPr>
              <a:t> </a:t>
            </a:r>
            <a:r>
              <a:rPr lang="es-ES" altLang="en-US" sz="1200" dirty="0" err="1" smtClean="0">
                <a:latin typeface="+mn-lt"/>
              </a:rPr>
              <a:t>else</a:t>
            </a:r>
            <a:r>
              <a:rPr lang="es-ES" altLang="en-US" sz="1200" dirty="0" smtClean="0">
                <a:latin typeface="+mn-lt"/>
              </a:rPr>
              <a:t> = visible (ESO 2.2m </a:t>
            </a:r>
            <a:r>
              <a:rPr lang="es-ES" altLang="en-US" sz="1200" dirty="0" err="1" smtClean="0">
                <a:latin typeface="+mn-lt"/>
              </a:rPr>
              <a:t>telescope</a:t>
            </a:r>
            <a:r>
              <a:rPr lang="es-ES" altLang="en-US" sz="1200" dirty="0" smtClean="0">
                <a:latin typeface="+mn-lt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7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Cross sections relevant</a:t>
            </a:r>
            <a:r>
              <a:rPr lang="en-US" baseline="0" dirty="0" smtClean="0"/>
              <a:t> are </a:t>
            </a:r>
            <a:r>
              <a:rPr lang="en-US" sz="1200" dirty="0" smtClean="0">
                <a:latin typeface="Franklin Gothic Medium"/>
                <a:cs typeface="Franklin Gothic Medium"/>
              </a:rPr>
              <a:t>(&lt;10</a:t>
            </a:r>
            <a:r>
              <a:rPr lang="en-US" sz="1200" baseline="30000" dirty="0" smtClean="0">
                <a:latin typeface="Franklin Gothic Medium"/>
                <a:cs typeface="Franklin Gothic Medium"/>
              </a:rPr>
              <a:t>-7</a:t>
            </a:r>
            <a:r>
              <a:rPr lang="en-US" sz="1200" dirty="0" smtClean="0">
                <a:latin typeface="Franklin Gothic Medium"/>
                <a:cs typeface="Franklin Gothic Medium"/>
              </a:rPr>
              <a:t> </a:t>
            </a:r>
            <a:r>
              <a:rPr lang="en-US" sz="1200" dirty="0" err="1" smtClean="0">
                <a:latin typeface="Franklin Gothic Medium"/>
                <a:cs typeface="Franklin Gothic Medium"/>
              </a:rPr>
              <a:t>mb</a:t>
            </a:r>
            <a:r>
              <a:rPr lang="en-US" sz="1200" dirty="0" smtClean="0">
                <a:latin typeface="Franklin Gothic Medium"/>
                <a:cs typeface="Franklin Gothic Medium"/>
              </a:rPr>
              <a:t>).</a:t>
            </a:r>
            <a:r>
              <a:rPr lang="en-US" sz="1200" baseline="0" dirty="0" smtClean="0">
                <a:latin typeface="Franklin Gothic Medium"/>
                <a:cs typeface="Franklin Gothic Medium"/>
              </a:rPr>
              <a:t> </a:t>
            </a:r>
            <a:r>
              <a:rPr lang="en-US" dirty="0" smtClean="0"/>
              <a:t>For scale,</a:t>
            </a:r>
            <a:r>
              <a:rPr lang="en-US" baseline="0" dirty="0" smtClean="0"/>
              <a:t> the Higgs is produced with a total cross section of 100 pb or 100E-9 b or 10E-7 b. Ie, neutrinos interact with about the same interaction probability as you need to make the Higgs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7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4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H-pol</a:t>
            </a:r>
            <a:r>
              <a:rPr lang="en-US" baseline="0" dirty="0" smtClean="0"/>
              <a:t> antenna is like the dual of a dipole (it’s a magnetic dual, captures the magnetic field, not the electric). </a:t>
            </a:r>
            <a:r>
              <a:rPr lang="en-US" baseline="0" dirty="0" err="1" smtClean="0"/>
              <a:t>Babinet’s</a:t>
            </a:r>
            <a:r>
              <a:rPr lang="en-US" baseline="0" dirty="0" smtClean="0"/>
              <a:t> principle: swap all conductors for free space, and free space for conductors. By making the flip, make it sensitive to H-pol signals.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expect the neutrinos to look something like </a:t>
            </a:r>
          </a:p>
          <a:p>
            <a:endParaRPr lang="en-US" dirty="0" smtClean="0"/>
          </a:p>
          <a:p>
            <a:r>
              <a:rPr lang="en-US" dirty="0" smtClean="0"/>
              <a:t>Put</a:t>
            </a:r>
            <a:r>
              <a:rPr lang="en-US" baseline="0" dirty="0" smtClean="0"/>
              <a:t> spectrum of noise on the spectrum plot too. Say that it’s a </a:t>
            </a:r>
            <a:r>
              <a:rPr lang="en-US" baseline="0" dirty="0" err="1" smtClean="0"/>
              <a:t>cal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pulser</a:t>
            </a:r>
            <a:r>
              <a:rPr lang="en-US" baseline="0" dirty="0" smtClean="0"/>
              <a:t> on the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2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photo of diffuse and the GRB flux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83C08-701F-4562-B874-2A20FE03CD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75759"/>
            <a:ext cx="2133600" cy="365125"/>
          </a:xfrm>
        </p:spPr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075759"/>
            <a:ext cx="3962400" cy="365125"/>
          </a:xfrm>
        </p:spPr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75759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355" y="-42447"/>
            <a:ext cx="9144000" cy="41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ttp://ara.wipac.wisc.edu/ara/static/images/ara-header.png?bd=201201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2" y="-38620"/>
            <a:ext cx="2435705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tp://ccapp.osu.edu/reesman/transparent-CCAPP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81" y="-28460"/>
            <a:ext cx="1155628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0928" y="-28460"/>
            <a:ext cx="2620475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9355" y="-42447"/>
            <a:ext cx="9144000" cy="41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762" y="6538692"/>
            <a:ext cx="2133600" cy="365125"/>
          </a:xfrm>
        </p:spPr>
        <p:txBody>
          <a:bodyPr/>
          <a:lstStyle/>
          <a:p>
            <a:r>
              <a:rPr lang="en-US" dirty="0" smtClean="0"/>
              <a:t>4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38692"/>
            <a:ext cx="3856299" cy="365125"/>
          </a:xfrm>
        </p:spPr>
        <p:txBody>
          <a:bodyPr/>
          <a:lstStyle/>
          <a:p>
            <a:r>
              <a:rPr lang="en-US" dirty="0" smtClean="0"/>
              <a:t>UHE Neutrino Astrophysics with ARA—Brian Clark (OSU)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8692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2" descr="ttp://ara.wipac.wisc.edu/ara/static/images/ara-header.png?bd=2012011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2" y="-38620"/>
            <a:ext cx="2435705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tp://ccapp.osu.edu/reesman/transparent-CCAPP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81" y="-28460"/>
            <a:ext cx="1155628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0928" y="-28460"/>
            <a:ext cx="2620475" cy="402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April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4 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UHE Neutrino Astrophysics with ARA—Brian Clark (OSU)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99D96-9987-412D-87CB-017A4A1A6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1757"/>
            <a:ext cx="9144000" cy="146304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Franklin Gothic Medium" pitchFamily="34" charset="0"/>
                <a:ea typeface="Verdana" pitchFamily="34" charset="0"/>
                <a:cs typeface="Microsoft Sans Serif" pitchFamily="34" charset="0"/>
              </a:rPr>
              <a:t>Ultra-High Energy Neutrino Astrophysics with the Askaryan Radio Array (ARA)</a:t>
            </a:r>
            <a:endParaRPr lang="en-US" sz="4000" dirty="0">
              <a:latin typeface="Franklin Gothic Medium" pitchFamily="34" charset="0"/>
              <a:ea typeface="Verdana" pitchFamily="34" charset="0"/>
              <a:cs typeface="Microsoft Sans Serif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23" y="3321996"/>
            <a:ext cx="9052077" cy="26834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143CAC"/>
                </a:solidFill>
                <a:latin typeface="Franklin Gothic Medium" pitchFamily="34" charset="0"/>
              </a:rPr>
              <a:t>Brian Clark</a:t>
            </a:r>
          </a:p>
          <a:p>
            <a:r>
              <a:rPr lang="en-US" dirty="0" smtClean="0">
                <a:solidFill>
                  <a:srgbClr val="143CAC"/>
                </a:solidFill>
                <a:latin typeface="Franklin Gothic Medium" pitchFamily="34" charset="0"/>
              </a:rPr>
              <a:t>The Ohio State University</a:t>
            </a:r>
          </a:p>
          <a:p>
            <a:r>
              <a:rPr lang="en-US" dirty="0" smtClean="0">
                <a:solidFill>
                  <a:srgbClr val="143CAC"/>
                </a:solidFill>
                <a:latin typeface="Franklin Gothic Medium" pitchFamily="34" charset="0"/>
              </a:rPr>
              <a:t>Department of Physics and the Center for Cosmology and Astroparticle Physics (CCAPP)</a:t>
            </a:r>
          </a:p>
          <a:p>
            <a:endParaRPr lang="en-US" dirty="0" smtClean="0">
              <a:solidFill>
                <a:srgbClr val="143CAC"/>
              </a:solidFill>
              <a:latin typeface="Franklin Gothic Medium" pitchFamily="34" charset="0"/>
            </a:endParaRPr>
          </a:p>
          <a:p>
            <a:r>
              <a:rPr lang="en-US" dirty="0" smtClean="0">
                <a:solidFill>
                  <a:srgbClr val="143CAC"/>
                </a:solidFill>
                <a:latin typeface="Franklin Gothic Medium" pitchFamily="34" charset="0"/>
              </a:rPr>
              <a:t>April 8, 2016</a:t>
            </a:r>
          </a:p>
          <a:p>
            <a:r>
              <a:rPr lang="en-US" dirty="0" smtClean="0">
                <a:solidFill>
                  <a:srgbClr val="143CAC"/>
                </a:solidFill>
                <a:latin typeface="Franklin Gothic Medium" pitchFamily="34" charset="0"/>
              </a:rPr>
              <a:t>Spring OSAPS Meeting—University of Dayton</a:t>
            </a:r>
          </a:p>
          <a:p>
            <a:endParaRPr lang="en-US" dirty="0" smtClean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97440" y="2670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9" y="347747"/>
            <a:ext cx="9144000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Summary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0618" y="496061"/>
            <a:ext cx="9093382" cy="38219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2400" dirty="0" smtClean="0">
              <a:latin typeface="Franklin Gothic Medium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 panose="020B0503020102020204" pitchFamily="34" charset="0"/>
                <a:cs typeface="Franklin Gothic Medium"/>
              </a:rPr>
              <a:t>Neutrinos are key windows to fundamental physics—important for both </a:t>
            </a:r>
            <a:r>
              <a:rPr lang="en-US" sz="2400" dirty="0" err="1" smtClean="0">
                <a:latin typeface="Franklin Gothic Book" panose="020B0503020102020204" pitchFamily="34" charset="0"/>
                <a:cs typeface="Franklin Gothic Medium"/>
              </a:rPr>
              <a:t>astroparticle</a:t>
            </a:r>
            <a:r>
              <a:rPr lang="en-US" sz="2400" dirty="0" smtClean="0">
                <a:latin typeface="Franklin Gothic Book" panose="020B0503020102020204" pitchFamily="34" charset="0"/>
                <a:cs typeface="Franklin Gothic Medium"/>
              </a:rPr>
              <a:t> physics and particle physics purposes</a:t>
            </a:r>
          </a:p>
          <a:p>
            <a:pPr>
              <a:spcBef>
                <a:spcPts val="0"/>
              </a:spcBef>
            </a:pPr>
            <a:endParaRPr lang="en-US" sz="1500" dirty="0" smtClean="0">
              <a:latin typeface="Franklin Gothic Book" panose="020B0503020102020204" pitchFamily="34" charset="0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 panose="020B0503020102020204" pitchFamily="34" charset="0"/>
                <a:cs typeface="Franklin Gothic Medium"/>
              </a:rPr>
              <a:t>Next generation detectors like ARA employ radio techniques to instrument the large target volumes necessary for practical detection</a:t>
            </a:r>
          </a:p>
          <a:p>
            <a:pPr>
              <a:spcBef>
                <a:spcPts val="0"/>
              </a:spcBef>
            </a:pPr>
            <a:endParaRPr lang="en-US" sz="1500" dirty="0" smtClean="0">
              <a:latin typeface="Franklin Gothic Book" panose="020B0503020102020204" pitchFamily="34" charset="0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 panose="020B0503020102020204" pitchFamily="34" charset="0"/>
                <a:cs typeface="Franklin Gothic Medium"/>
              </a:rPr>
              <a:t>The performance of two ARA stations predicts the full ARA37 will be able to discriminate between leading models for the UHE neutrino flux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4112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1332" y="4481431"/>
            <a:ext cx="6211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The OSU ARA Team is generously supported by: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NSF CAREER Award 1255557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NSF Grant</a:t>
            </a:r>
            <a:r>
              <a:rPr lang="en-US" dirty="0"/>
              <a:t> </a:t>
            </a:r>
            <a:r>
              <a:rPr lang="en-US" dirty="0" smtClean="0"/>
              <a:t>1404266</a:t>
            </a:r>
            <a:r>
              <a:rPr lang="en-US" dirty="0"/>
              <a:t> </a:t>
            </a:r>
            <a:r>
              <a:rPr lang="en-US" dirty="0" smtClean="0"/>
              <a:t>and NSF </a:t>
            </a:r>
            <a:r>
              <a:rPr lang="en-US" dirty="0" err="1" smtClean="0"/>
              <a:t>BigData</a:t>
            </a:r>
            <a:r>
              <a:rPr lang="en-US" dirty="0" smtClean="0"/>
              <a:t> Grant 1250720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Ohio Supercomputer Center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The OSU Department of </a:t>
            </a:r>
            <a:r>
              <a:rPr lang="en-US" dirty="0" smtClean="0"/>
              <a:t>Physics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OSU Center for Cosmology and </a:t>
            </a:r>
            <a:r>
              <a:rPr lang="en-US" dirty="0" err="1" smtClean="0"/>
              <a:t>Astroparticle</a:t>
            </a:r>
            <a:r>
              <a:rPr lang="en-US" dirty="0" smtClean="0"/>
              <a:t> Physics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US-Israel Binational Science Foundation Grant </a:t>
            </a:r>
            <a:r>
              <a:rPr lang="en-US" dirty="0" smtClean="0"/>
              <a:t>2012077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0" name="Picture 9" descr="http://policy.asbmb.org/wp-content/uploads/2015/01/N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5" y="4895039"/>
            <a:ext cx="1172581" cy="11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46968" y="4851227"/>
            <a:ext cx="481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05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4 April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UHE Neutrino Astrophysics with ARA—Brian Clark (OSU)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4 April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UHE Neutrino Astrophysics with ARA—Brian Clark (OSU)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http://1.bp.blogspot.com/-TnIWfEDWzMM/U2EW-2c0wKI/AAAAAAAABf4/3AdzUjipNRE/s1600/ARA+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9" y="1239520"/>
            <a:ext cx="8045611" cy="54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994" y="386080"/>
            <a:ext cx="9144000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Backup: Alternate Station Schematic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39" y="374187"/>
            <a:ext cx="5217655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Predicted Fluxes for ARA37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552" y="674835"/>
            <a:ext cx="209184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Projected event numbers for three models of the UHE neutrino flux with 37 stations and 3 years </a:t>
            </a:r>
            <a:r>
              <a:rPr lang="en-US" sz="2000" dirty="0" err="1" smtClean="0"/>
              <a:t>livetime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6400"/>
                </a:solidFill>
                <a:latin typeface="+mj-lt"/>
              </a:rPr>
              <a:t>Power to discriminate between models after 3 years </a:t>
            </a:r>
            <a:r>
              <a:rPr lang="en-US" sz="2000" b="1" dirty="0" err="1" smtClean="0">
                <a:solidFill>
                  <a:srgbClr val="006400"/>
                </a:solidFill>
                <a:latin typeface="+mj-lt"/>
              </a:rPr>
              <a:t>livetime</a:t>
            </a:r>
            <a:r>
              <a:rPr lang="en-US" sz="2000" b="1" dirty="0" smtClean="0">
                <a:solidFill>
                  <a:srgbClr val="006400"/>
                </a:solidFill>
                <a:latin typeface="+mj-lt"/>
              </a:rPr>
              <a:t>.</a:t>
            </a:r>
          </a:p>
          <a:p>
            <a:endParaRPr lang="en-US" dirty="0"/>
          </a:p>
          <a:p>
            <a:endParaRPr lang="en-US" sz="1400" i="1" dirty="0" smtClean="0"/>
          </a:p>
          <a:p>
            <a:r>
              <a:rPr lang="en-US" sz="1400" i="1" dirty="0" smtClean="0"/>
              <a:t>T. </a:t>
            </a:r>
            <a:r>
              <a:rPr lang="en-US" sz="1400" i="1" dirty="0" err="1" smtClean="0"/>
              <a:t>Mueres</a:t>
            </a:r>
            <a:r>
              <a:rPr lang="en-US" sz="1400" i="1" dirty="0" smtClean="0"/>
              <a:t> et al, for the ARA Collaboration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Arxiv</a:t>
            </a:r>
            <a:r>
              <a:rPr lang="en-US" sz="1400" dirty="0" smtClean="0"/>
              <a:t> </a:t>
            </a:r>
            <a:r>
              <a:rPr lang="is-IS" sz="1400" dirty="0" smtClean="0"/>
              <a:t>1507.08991, accepted to PRD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44" y="934721"/>
            <a:ext cx="5917593" cy="5634354"/>
          </a:xfrm>
        </p:spPr>
      </p:pic>
    </p:spTree>
    <p:extLst>
      <p:ext uri="{BB962C8B-B14F-4D97-AF65-F5344CB8AC3E}">
        <p14:creationId xmlns:p14="http://schemas.microsoft.com/office/powerpoint/2010/main" val="7506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923"/>
          <a:stretch/>
        </p:blipFill>
        <p:spPr>
          <a:xfrm rot="5400000">
            <a:off x="-515025" y="1678822"/>
            <a:ext cx="5593851" cy="4391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297"/>
            <a:ext cx="4357993" cy="545176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Why Study Neutrinos?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7827" y="523456"/>
                <a:ext cx="4645709" cy="6148251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u="sng" dirty="0" smtClean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Astrophysical Motivation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: </a:t>
                </a:r>
                <a:r>
                  <a:rPr lang="en-US" sz="2000" dirty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O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nly probes of the highest energies at cosmic distances</a:t>
                </a:r>
                <a:endParaRPr lang="en-US" sz="2000" u="sng" dirty="0" smtClean="0">
                  <a:solidFill>
                    <a:srgbClr val="C00000"/>
                  </a:solidFill>
                  <a:latin typeface="Franklin Gothic Medium"/>
                  <a:cs typeface="Franklin Gothic Medium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 smtClean="0">
                    <a:cs typeface="Franklin Gothic Medium"/>
                  </a:rPr>
                  <a:t>Cosmic rays &gt;10</a:t>
                </a:r>
                <a:r>
                  <a:rPr lang="en-US" sz="2000" baseline="30000" dirty="0" smtClean="0">
                    <a:cs typeface="Franklin Gothic Medium"/>
                  </a:rPr>
                  <a:t>19.5</a:t>
                </a:r>
                <a:r>
                  <a:rPr lang="en-US" sz="2000" dirty="0" smtClean="0">
                    <a:cs typeface="Franklin Gothic Medium"/>
                  </a:rPr>
                  <a:t> eV attenuated by GZK effect, e.g.</a:t>
                </a:r>
              </a:p>
              <a:p>
                <a:pPr>
                  <a:spcBef>
                    <a:spcPts val="0"/>
                  </a:spcBef>
                </a:pPr>
                <a:endParaRPr lang="en-US" sz="800" dirty="0" smtClean="0">
                  <a:cs typeface="Franklin Gothic Medium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Franklin Gothic Medium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Franklin Gothic Medium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is-IS" sz="20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is-I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is-I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is-IS" sz="20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b="0" dirty="0" smtClean="0">
                  <a:ea typeface="Cambria Math" charset="0"/>
                  <a:cs typeface="Cambria Math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800" b="0" dirty="0" smtClean="0">
                  <a:ea typeface="Cambria Math" charset="0"/>
                  <a:cs typeface="Cambria Math" charset="0"/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000" dirty="0" smtClean="0">
                    <a:cs typeface="Franklin Gothic Medium"/>
                  </a:rPr>
                  <a:t>→Extragalactic hadronic sources      (&gt;100 MPc) are screened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2000" dirty="0" smtClean="0">
                  <a:cs typeface="Franklin Gothic Medium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 smtClean="0">
                    <a:cs typeface="Franklin Gothic Medium"/>
                  </a:rPr>
                  <a:t>Gamma rays pair-annihilate with Extragalactic Background Light (EBL) above ~1 </a:t>
                </a:r>
                <a:r>
                  <a:rPr lang="en-US" sz="2000" dirty="0" err="1" smtClean="0">
                    <a:cs typeface="Franklin Gothic Medium"/>
                  </a:rPr>
                  <a:t>TeV</a:t>
                </a:r>
                <a:endParaRPr lang="en-US" sz="2000" dirty="0" smtClean="0">
                  <a:cs typeface="Franklin Gothic Medium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000" u="sng" dirty="0" smtClean="0">
                  <a:solidFill>
                    <a:srgbClr val="FF0000"/>
                  </a:solidFill>
                  <a:latin typeface="Franklin Gothic Medium"/>
                  <a:cs typeface="Franklin Gothic Medium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000" u="sng" dirty="0" smtClean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Particle Physics Motivation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Franklin Gothic Medium"/>
                    <a:cs typeface="Franklin Gothic Medium"/>
                  </a:rPr>
                  <a:t>: Probe cross-sections at energies above accelerators</a:t>
                </a:r>
                <a:endParaRPr lang="en-US" sz="2000" u="sng" dirty="0" smtClean="0">
                  <a:solidFill>
                    <a:srgbClr val="C00000"/>
                  </a:solidFill>
                  <a:latin typeface="Franklin Gothic Medium"/>
                  <a:cs typeface="Franklin Gothic Medium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 smtClean="0">
                    <a:ea typeface="DotumChe" panose="020B0609000101010101" pitchFamily="49" charset="-127"/>
                    <a:cs typeface="Franklin Gothic Medium"/>
                  </a:rPr>
                  <a:t>An EeV (10</a:t>
                </a:r>
                <a:r>
                  <a:rPr lang="en-US" sz="2000" baseline="30000" dirty="0" smtClean="0">
                    <a:ea typeface="DotumChe" panose="020B0609000101010101" pitchFamily="49" charset="-127"/>
                    <a:cs typeface="Franklin Gothic Medium"/>
                  </a:rPr>
                  <a:t>18</a:t>
                </a:r>
                <a:r>
                  <a:rPr lang="en-US" sz="2000" dirty="0" smtClean="0">
                    <a:ea typeface="DotumChe" panose="020B0609000101010101" pitchFamily="49" charset="-127"/>
                    <a:cs typeface="Franklin Gothic Medium"/>
                  </a:rPr>
                  <a:t> </a:t>
                </a:r>
                <a:r>
                  <a:rPr lang="en-US" sz="2000" dirty="0">
                    <a:ea typeface="DotumChe" panose="020B0609000101010101" pitchFamily="49" charset="-127"/>
                    <a:cs typeface="Franklin Gothic Medium"/>
                  </a:rPr>
                  <a:t>eV </a:t>
                </a:r>
                <a:r>
                  <a:rPr lang="en-US" sz="2000" dirty="0" smtClean="0">
                    <a:ea typeface="DotumChe" panose="020B0609000101010101" pitchFamily="49" charset="-127"/>
                    <a:cs typeface="Franklin Gothic Medium"/>
                  </a:rPr>
                  <a:t>) neutrino interacting in ice has COM energy of ~60 </a:t>
                </a:r>
                <a:r>
                  <a:rPr lang="en-US" sz="2000" dirty="0" err="1" smtClean="0">
                    <a:ea typeface="DotumChe" panose="020B0609000101010101" pitchFamily="49" charset="-127"/>
                    <a:cs typeface="Franklin Gothic Medium"/>
                  </a:rPr>
                  <a:t>TeV</a:t>
                </a:r>
                <a:r>
                  <a:rPr lang="en-US" sz="2000" dirty="0">
                    <a:ea typeface="DotumChe" panose="020B0609000101010101" pitchFamily="49" charset="-127"/>
                    <a:cs typeface="Franklin Gothic Medium"/>
                  </a:rPr>
                  <a:t> </a:t>
                </a:r>
                <a:r>
                  <a:rPr lang="en-US" sz="2000" dirty="0" smtClean="0">
                    <a:ea typeface="DotumChe" panose="020B0609000101010101" pitchFamily="49" charset="-127"/>
                    <a:cs typeface="Franklin Gothic Medium"/>
                  </a:rPr>
                  <a:t>(note: LHC </a:t>
                </a:r>
                <a:r>
                  <a:rPr lang="en-US" sz="2000" dirty="0">
                    <a:ea typeface="DotumChe" panose="020B0609000101010101" pitchFamily="49" charset="-127"/>
                    <a:cs typeface="Franklin Gothic Medium"/>
                  </a:rPr>
                  <a:t> </a:t>
                </a:r>
                <a:r>
                  <a:rPr lang="en-US" sz="2000" dirty="0" smtClean="0">
                    <a:ea typeface="DotumChe" panose="020B0609000101010101" pitchFamily="49" charset="-127"/>
                    <a:cs typeface="Franklin Gothic Medium"/>
                  </a:rPr>
                  <a:t>13 </a:t>
                </a:r>
                <a:r>
                  <a:rPr lang="en-US" sz="2000" dirty="0" err="1" smtClean="0">
                    <a:ea typeface="DotumChe" panose="020B0609000101010101" pitchFamily="49" charset="-127"/>
                    <a:cs typeface="Franklin Gothic Medium"/>
                  </a:rPr>
                  <a:t>TeV</a:t>
                </a:r>
                <a:r>
                  <a:rPr lang="en-US" sz="2000" dirty="0" smtClean="0">
                    <a:ea typeface="DotumChe" panose="020B0609000101010101" pitchFamily="49" charset="-127"/>
                    <a:cs typeface="Franklin Gothic Medium"/>
                  </a:rPr>
                  <a:t>)</a:t>
                </a:r>
              </a:p>
            </p:txBody>
          </p:sp>
        </mc:Choice>
        <mc:Fallback xmlns="">
          <p:sp>
            <p:nvSpPr>
              <p:cNvPr id="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7827" y="523456"/>
                <a:ext cx="4645709" cy="6148251"/>
              </a:xfrm>
              <a:blipFill rotWithShape="0">
                <a:blip r:embed="rId4"/>
                <a:stretch>
                  <a:fillRect l="-1444" t="-595"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42981" y="2879736"/>
            <a:ext cx="76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9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𝛾-rays</a:t>
            </a:r>
            <a:endParaRPr lang="en-US" dirty="0">
              <a:solidFill>
                <a:srgbClr val="0000C9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0435" y="1367080"/>
            <a:ext cx="1342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cosmic-rays</a:t>
            </a:r>
            <a:endParaRPr lang="en-US" dirty="0">
              <a:solidFill>
                <a:srgbClr val="CC000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1839" y="516324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neutrinos</a:t>
            </a:r>
            <a:endParaRPr lang="en-US" dirty="0">
              <a:solidFill>
                <a:srgbClr val="009900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1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2843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28435"/>
            <a:ext cx="3771361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2843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pPr/>
              <a:t>2</a:t>
            </a:fld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089" y="5463355"/>
            <a:ext cx="177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Plot by A. Connolly,</a:t>
            </a:r>
          </a:p>
          <a:p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Adapted from S. </a:t>
            </a:r>
            <a:r>
              <a:rPr lang="en-US" sz="120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Swordy</a:t>
            </a:r>
            <a:endParaRPr lang="en-US" sz="1200" dirty="0" smtClean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nspirehep.net/record/800618/files/figures_ScaledFluxComparis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b="12207"/>
          <a:stretch/>
        </p:blipFill>
        <p:spPr bwMode="auto">
          <a:xfrm>
            <a:off x="5528646" y="1974720"/>
            <a:ext cx="3559896" cy="22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48731" y="2022471"/>
            <a:ext cx="415657" cy="2423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7087" y="366380"/>
            <a:ext cx="9144000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Cosmic Neutrinos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0617" y="809207"/>
            <a:ext cx="5728514" cy="602273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They Exist!</a:t>
            </a:r>
            <a:endParaRPr lang="en-US" sz="2000" u="sng" dirty="0">
              <a:solidFill>
                <a:srgbClr val="C00000"/>
              </a:solidFill>
              <a:latin typeface="Franklin Gothic Medium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2012: </a:t>
            </a:r>
            <a:r>
              <a:rPr lang="en-US" sz="2000" dirty="0" err="1" smtClean="0">
                <a:cs typeface="Franklin Gothic Medium"/>
              </a:rPr>
              <a:t>IceCube</a:t>
            </a:r>
            <a:r>
              <a:rPr lang="en-US" sz="2000" dirty="0" smtClean="0">
                <a:cs typeface="Franklin Gothic Medium"/>
              </a:rPr>
              <a:t> experiment first saw </a:t>
            </a:r>
            <a:r>
              <a:rPr lang="en-US" sz="2000" dirty="0" err="1" smtClean="0">
                <a:cs typeface="Franklin Gothic Medium"/>
              </a:rPr>
              <a:t>PeV</a:t>
            </a:r>
            <a:r>
              <a:rPr lang="en-US" sz="2000" dirty="0" smtClean="0">
                <a:cs typeface="Franklin Gothic Medium"/>
              </a:rPr>
              <a:t> neutrinos which appeared to be of cosmic origin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Today’s discussion: neutrinos x10</a:t>
            </a:r>
            <a:r>
              <a:rPr lang="en-US" sz="2000" baseline="30000" dirty="0" smtClean="0">
                <a:cs typeface="Franklin Gothic Medium"/>
              </a:rPr>
              <a:t>3</a:t>
            </a:r>
            <a:r>
              <a:rPr lang="en-US" sz="2000" dirty="0" smtClean="0">
                <a:cs typeface="Franklin Gothic Medium"/>
              </a:rPr>
              <a:t>                 more energetic—the “UHE” regime</a:t>
            </a:r>
            <a:endParaRPr lang="en-US" sz="2000" dirty="0">
              <a:cs typeface="Franklin Gothic Medium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u="sng" dirty="0">
              <a:solidFill>
                <a:srgbClr val="C00000"/>
              </a:solidFill>
              <a:latin typeface="Franklin Gothic Medium"/>
              <a:cs typeface="Franklin Gothic Medium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Two Sources of Neutrinos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“BZ Flux”: The </a:t>
            </a:r>
            <a:r>
              <a:rPr lang="en-US" sz="2000" dirty="0" err="1" smtClean="0">
                <a:cs typeface="Franklin Gothic Medium"/>
              </a:rPr>
              <a:t>pions</a:t>
            </a:r>
            <a:r>
              <a:rPr lang="en-US" sz="2000" dirty="0" smtClean="0">
                <a:cs typeface="Franklin Gothic Medium"/>
              </a:rPr>
              <a:t> from the GZK                 process decay into neutrinos</a:t>
            </a:r>
            <a:endParaRPr lang="en-US" sz="2000" dirty="0"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“Source Flux”: Neutrinos from the CR accelerators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Gamma Ray Bursts (GRB)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Active Galactic Nuclei (AGN)</a:t>
            </a:r>
            <a:endParaRPr lang="en-US" sz="2000" u="sng" dirty="0">
              <a:solidFill>
                <a:srgbClr val="C00000"/>
              </a:solidFill>
              <a:cs typeface="Franklin Gothic Medium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u="sng" dirty="0" smtClean="0">
              <a:solidFill>
                <a:srgbClr val="C00000"/>
              </a:solidFill>
              <a:latin typeface="Franklin Gothic Medium"/>
              <a:cs typeface="Franklin Gothic Medium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C00000"/>
                </a:solidFill>
                <a:cs typeface="Franklin Gothic Medium"/>
              </a:rPr>
              <a:t>Neutrinos have attractive properties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cs typeface="Franklin Gothic Medium"/>
              </a:rPr>
              <a:t>Weakly interacting: travel cosmic distances </a:t>
            </a:r>
            <a:r>
              <a:rPr lang="en-US" sz="2000" dirty="0" err="1">
                <a:cs typeface="Franklin Gothic Medium"/>
              </a:rPr>
              <a:t>unattenuated</a:t>
            </a:r>
            <a:endParaRPr lang="en-US" sz="2000" dirty="0"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cs typeface="Franklin Gothic Medium"/>
              </a:rPr>
              <a:t>Chargeless</a:t>
            </a:r>
            <a:r>
              <a:rPr lang="en-US" sz="2000" dirty="0">
                <a:cs typeface="Franklin Gothic Medium"/>
              </a:rPr>
              <a:t>: not deflected </a:t>
            </a:r>
            <a:r>
              <a:rPr lang="en-US" sz="2000" dirty="0" smtClean="0">
                <a:cs typeface="Franklin Gothic Medium"/>
              </a:rPr>
              <a:t>by (inter</a:t>
            </a:r>
            <a:r>
              <a:rPr lang="en-US" sz="2000" dirty="0">
                <a:cs typeface="Franklin Gothic Medium"/>
              </a:rPr>
              <a:t>) galactic magnetic </a:t>
            </a:r>
            <a:r>
              <a:rPr lang="en-US" sz="2000" dirty="0" smtClean="0">
                <a:cs typeface="Franklin Gothic Medium"/>
              </a:rPr>
              <a:t>field → point back to source!</a:t>
            </a:r>
            <a:endParaRPr lang="en-US" sz="2000" dirty="0">
              <a:cs typeface="Franklin Gothic Medium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u="sng" dirty="0">
              <a:solidFill>
                <a:srgbClr val="C00000"/>
              </a:solidFill>
              <a:cs typeface="Franklin Gothic Medium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latin typeface="Franklin Gothic Medium"/>
              <a:cs typeface="Franklin Gothic Medium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6" name="Picture 2" descr="ttp://1.bp.blogspot.com/-OAB0MK5gB5M/UXmoNSBDA-I/AAAAAAAAATY/cpOx9TH9wp4/s1600/fig4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>
                  <a:alpha val="98824"/>
                </a:srgbClr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60" y="351085"/>
            <a:ext cx="2006046" cy="181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tp://www.hap-astroparticle.org/img/news_13-05-16_IceCube_Erni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98" y="404464"/>
            <a:ext cx="1960879" cy="17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3765382" y="2941002"/>
            <a:ext cx="24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3</a:t>
            </a:r>
            <a:r>
              <a:rPr lang="en-US" dirty="0" smtClean="0"/>
              <a:t> J(E) [m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sr</a:t>
            </a:r>
            <a:r>
              <a:rPr lang="en-US" dirty="0" smtClean="0"/>
              <a:t> </a:t>
            </a:r>
            <a:r>
              <a:rPr lang="en-US" baseline="30000" dirty="0" smtClean="0"/>
              <a:t>-1</a:t>
            </a:r>
            <a:r>
              <a:rPr lang="en-US" dirty="0" smtClean="0"/>
              <a:t> eV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78384" y="4175285"/>
            <a:ext cx="570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18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907536" y="4393898"/>
            <a:ext cx="21143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 [eV/particle]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64336" y="4175285"/>
            <a:ext cx="578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20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0882" y="4175285"/>
            <a:ext cx="569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19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761619" y="2149415"/>
            <a:ext cx="1965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S. </a:t>
            </a:r>
            <a:r>
              <a:rPr lang="en-US" sz="1200" dirty="0" err="1" smtClean="0"/>
              <a:t>Petrera</a:t>
            </a:r>
            <a:r>
              <a:rPr lang="en-US" sz="1200" dirty="0" smtClean="0"/>
              <a:t>, </a:t>
            </a:r>
            <a:r>
              <a:rPr lang="en-US" sz="1200" dirty="0" err="1" smtClean="0"/>
              <a:t>Arxiv</a:t>
            </a:r>
            <a:r>
              <a:rPr lang="en-US" sz="1200" dirty="0" smtClean="0"/>
              <a:t> 0810.4710</a:t>
            </a:r>
            <a:endParaRPr lang="en-US" sz="1200" dirty="0"/>
          </a:p>
        </p:txBody>
      </p:sp>
      <p:pic>
        <p:nvPicPr>
          <p:cNvPr id="10" name="Picture 4" descr="https://upload.wikimedia.org/wikipedia/commons/d/d2/ESO_Centaurus_A_LABOC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5058"/>
          <a:stretch/>
        </p:blipFill>
        <p:spPr bwMode="auto">
          <a:xfrm>
            <a:off x="5343380" y="4835879"/>
            <a:ext cx="2549629" cy="17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2 CuadroTexto"/>
          <p:cNvSpPr txBox="1">
            <a:spLocks noChangeArrowheads="1"/>
          </p:cNvSpPr>
          <p:nvPr/>
        </p:nvSpPr>
        <p:spPr bwMode="auto">
          <a:xfrm>
            <a:off x="7967970" y="5400837"/>
            <a:ext cx="1308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1200" dirty="0" smtClean="0">
                <a:latin typeface="+mn-lt"/>
              </a:rPr>
              <a:t>AGN</a:t>
            </a:r>
          </a:p>
          <a:p>
            <a:pPr eaLnBrk="1" hangingPunct="1"/>
            <a:r>
              <a:rPr lang="es-ES" altLang="en-US" sz="1200" dirty="0" err="1" smtClean="0">
                <a:latin typeface="+mn-lt"/>
              </a:rPr>
              <a:t>Centaurus</a:t>
            </a:r>
            <a:r>
              <a:rPr lang="es-ES" altLang="en-US" sz="1200" dirty="0" smtClean="0">
                <a:latin typeface="+mn-lt"/>
              </a:rPr>
              <a:t> A. (ESO </a:t>
            </a:r>
            <a:r>
              <a:rPr lang="es-ES" altLang="en-US" sz="1200" dirty="0" err="1" smtClean="0">
                <a:latin typeface="+mn-lt"/>
              </a:rPr>
              <a:t>public</a:t>
            </a:r>
            <a:r>
              <a:rPr lang="es-ES" altLang="en-US" sz="1200" dirty="0" smtClean="0">
                <a:latin typeface="+mn-lt"/>
              </a:rPr>
              <a:t> </a:t>
            </a:r>
            <a:r>
              <a:rPr lang="es-ES" altLang="en-US" sz="1200" dirty="0" err="1" smtClean="0">
                <a:latin typeface="+mn-lt"/>
              </a:rPr>
              <a:t>image</a:t>
            </a:r>
            <a:r>
              <a:rPr lang="es-ES" altLang="en-US" sz="1200" dirty="0" smtClean="0">
                <a:latin typeface="+mn-lt"/>
              </a:rPr>
              <a:t> </a:t>
            </a:r>
            <a:r>
              <a:rPr lang="es-ES" altLang="en-US" sz="1200" dirty="0" err="1" smtClean="0">
                <a:latin typeface="+mn-lt"/>
              </a:rPr>
              <a:t>release</a:t>
            </a:r>
            <a:r>
              <a:rPr lang="es-ES" altLang="en-US" sz="1200" dirty="0" smtClean="0">
                <a:latin typeface="+mn-lt"/>
              </a:rPr>
              <a:t>)</a:t>
            </a:r>
          </a:p>
        </p:txBody>
      </p:sp>
      <p:sp>
        <p:nvSpPr>
          <p:cNvPr id="24" name="22 CuadroTexto"/>
          <p:cNvSpPr txBox="1">
            <a:spLocks noChangeArrowheads="1"/>
          </p:cNvSpPr>
          <p:nvPr/>
        </p:nvSpPr>
        <p:spPr bwMode="auto">
          <a:xfrm>
            <a:off x="5593277" y="1790054"/>
            <a:ext cx="2039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b="1" dirty="0" smtClean="0">
                <a:solidFill>
                  <a:schemeClr val="bg1"/>
                </a:solidFill>
                <a:latin typeface="+mj-lt"/>
              </a:rPr>
              <a:t>LUNASKA (Radio)</a:t>
            </a:r>
            <a:endParaRPr lang="es-ES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0933" y="3843871"/>
            <a:ext cx="602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23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040932" y="3008339"/>
            <a:ext cx="602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24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020373" y="2065701"/>
            <a:ext cx="602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25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37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stwordonnothing.com/wp-content/uploads/2013/11/IceCube-Array-Publication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/>
          <a:stretch/>
        </p:blipFill>
        <p:spPr bwMode="auto">
          <a:xfrm>
            <a:off x="7439890" y="901512"/>
            <a:ext cx="1777917" cy="22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4112" y="439061"/>
            <a:ext cx="5249806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Detecting an UHE Neutrino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0" y="1086628"/>
            <a:ext cx="5527469" cy="63721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u="sng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Rare Signal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cs typeface="Franklin Gothic Medium"/>
              </a:rPr>
              <a:t>UHE Neutrinos have low fluxes (~10/km</a:t>
            </a:r>
            <a:r>
              <a:rPr lang="en-US" sz="2200" baseline="30000" dirty="0" smtClean="0">
                <a:cs typeface="Franklin Gothic Medium"/>
              </a:rPr>
              <a:t>3</a:t>
            </a:r>
            <a:r>
              <a:rPr lang="en-US" sz="2200" dirty="0" smtClean="0">
                <a:cs typeface="Franklin Gothic Medium"/>
              </a:rPr>
              <a:t>/</a:t>
            </a:r>
            <a:r>
              <a:rPr lang="en-US" sz="2200" dirty="0" err="1" smtClean="0">
                <a:cs typeface="Franklin Gothic Medium"/>
              </a:rPr>
              <a:t>yr</a:t>
            </a:r>
            <a:r>
              <a:rPr lang="en-US" sz="2200" dirty="0" smtClean="0">
                <a:cs typeface="Franklin Gothic Medium"/>
              </a:rPr>
              <a:t>) and low cross-sections (interaction length ~300km in rock)</a:t>
            </a:r>
            <a:br>
              <a:rPr lang="en-US" sz="2200" dirty="0" smtClean="0">
                <a:cs typeface="Franklin Gothic Medium"/>
              </a:rPr>
            </a:br>
            <a:endParaRPr lang="en-US" sz="1600" dirty="0" smtClean="0"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cs typeface="Franklin Gothic Medium"/>
              </a:rPr>
              <a:t>Need hundreds of km</a:t>
            </a:r>
            <a:r>
              <a:rPr lang="en-US" sz="2200" baseline="30000" dirty="0" smtClean="0">
                <a:cs typeface="Franklin Gothic Medium"/>
              </a:rPr>
              <a:t>3</a:t>
            </a:r>
            <a:r>
              <a:rPr lang="en-US" sz="2200" dirty="0" smtClean="0">
                <a:cs typeface="Franklin Gothic Medium"/>
              </a:rPr>
              <a:t> of target volume to enable detection (e.g., dozens per year)</a:t>
            </a:r>
          </a:p>
          <a:p>
            <a:pPr>
              <a:spcBef>
                <a:spcPts val="0"/>
              </a:spcBef>
            </a:pPr>
            <a:endParaRPr lang="en-US" sz="1600" dirty="0" smtClean="0"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cs typeface="Franklin Gothic Medium"/>
              </a:rPr>
              <a:t>Several Options: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cs typeface="Franklin Gothic Medium"/>
              </a:rPr>
              <a:t>Balloon experiments: radio</a:t>
            </a:r>
          </a:p>
          <a:p>
            <a:pPr lvl="1">
              <a:spcBef>
                <a:spcPts val="0"/>
              </a:spcBef>
            </a:pPr>
            <a:r>
              <a:rPr lang="en-US" sz="2200" i="1" dirty="0" smtClean="0">
                <a:cs typeface="Franklin Gothic Medium"/>
              </a:rPr>
              <a:t>In-Situ</a:t>
            </a:r>
            <a:r>
              <a:rPr lang="en-US" sz="2200" dirty="0" smtClean="0">
                <a:cs typeface="Franklin Gothic Medium"/>
              </a:rPr>
              <a:t> experiments: optical, radio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>
                <a:cs typeface="Franklin Gothic Medium"/>
              </a:rPr>
              <a:t>Ground </a:t>
            </a:r>
            <a:r>
              <a:rPr lang="en-US" sz="2200" dirty="0">
                <a:cs typeface="Franklin Gothic Medium"/>
              </a:rPr>
              <a:t>based arrays: </a:t>
            </a:r>
            <a:r>
              <a:rPr lang="en-US" sz="2200" dirty="0" smtClean="0">
                <a:cs typeface="Franklin Gothic Medium"/>
              </a:rPr>
              <a:t>air shower, radio</a:t>
            </a:r>
          </a:p>
          <a:p>
            <a:pPr lvl="1">
              <a:spcBef>
                <a:spcPts val="0"/>
              </a:spcBef>
            </a:pPr>
            <a:endParaRPr lang="en-US" sz="1600" dirty="0" smtClean="0">
              <a:latin typeface="Franklin Gothic Medium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200" i="1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In-situ</a:t>
            </a:r>
            <a:r>
              <a:rPr lang="en-US" sz="2200" i="1" dirty="0">
                <a:solidFill>
                  <a:srgbClr val="00640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200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experiments (like ARA)</a:t>
            </a:r>
            <a:r>
              <a:rPr lang="en-US" sz="2200" i="1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200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must instrument the volume </a:t>
            </a:r>
            <a:r>
              <a:rPr lang="en-US" sz="2200" u="sng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sparsely</a:t>
            </a:r>
            <a:r>
              <a:rPr lang="en-US" sz="2200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 to achieve these large detector volumes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4112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9" name="Picture 4" descr="http://news.wustl.edu/news/PublishingImages/475pxIMG_5226.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11982"/>
          <a:stretch/>
        </p:blipFill>
        <p:spPr bwMode="auto">
          <a:xfrm>
            <a:off x="5418153" y="786364"/>
            <a:ext cx="1886674" cy="22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52901" y="377399"/>
            <a:ext cx="17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ANITA-III  (radio)</a:t>
            </a:r>
            <a:endParaRPr lang="en-US" dirty="0"/>
          </a:p>
        </p:txBody>
      </p:sp>
      <p:pic>
        <p:nvPicPr>
          <p:cNvPr id="12" name="21 Imagen" descr="ATCA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10087" y="3156689"/>
            <a:ext cx="218924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22 CuadroTexto"/>
          <p:cNvSpPr txBox="1">
            <a:spLocks noChangeArrowheads="1"/>
          </p:cNvSpPr>
          <p:nvPr/>
        </p:nvSpPr>
        <p:spPr bwMode="auto">
          <a:xfrm>
            <a:off x="2839085" y="3486806"/>
            <a:ext cx="2039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b="1" dirty="0" smtClean="0">
                <a:solidFill>
                  <a:schemeClr val="bg1"/>
                </a:solidFill>
                <a:latin typeface="+mj-lt"/>
              </a:rPr>
              <a:t>LUNASKA (Radio)</a:t>
            </a:r>
            <a:endParaRPr lang="es-ES" altLang="en-U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ttp://top.gae.ucm.es/auger/Images/auger_desig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4965" y="4511957"/>
            <a:ext cx="2027421" cy="22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22 CuadroTexto"/>
          <p:cNvSpPr txBox="1">
            <a:spLocks noChangeArrowheads="1"/>
          </p:cNvSpPr>
          <p:nvPr/>
        </p:nvSpPr>
        <p:spPr bwMode="auto">
          <a:xfrm>
            <a:off x="5527470" y="5336626"/>
            <a:ext cx="140816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altLang="en-US" dirty="0" err="1" smtClean="0">
                <a:latin typeface="+mn-lt"/>
              </a:rPr>
              <a:t>Auger</a:t>
            </a:r>
            <a:r>
              <a:rPr lang="es-ES" altLang="en-US" dirty="0" smtClean="0">
                <a:latin typeface="+mn-lt"/>
              </a:rPr>
              <a:t>        </a:t>
            </a:r>
            <a:r>
              <a:rPr lang="es-ES" altLang="en-US" sz="1700" dirty="0" smtClean="0">
                <a:latin typeface="+mn-lt"/>
              </a:rPr>
              <a:t>(air </a:t>
            </a:r>
            <a:r>
              <a:rPr lang="es-ES" altLang="en-US" sz="1700" dirty="0" err="1" smtClean="0">
                <a:latin typeface="+mn-lt"/>
              </a:rPr>
              <a:t>shower</a:t>
            </a:r>
            <a:r>
              <a:rPr lang="es-ES" altLang="en-US" sz="1700" dirty="0" smtClean="0">
                <a:latin typeface="+mn-lt"/>
              </a:rPr>
              <a:t>)</a:t>
            </a:r>
            <a:endParaRPr lang="es-ES" altLang="en-US" sz="17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4020" y="396344"/>
            <a:ext cx="193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IceCube</a:t>
            </a:r>
            <a:r>
              <a:rPr lang="en-US" dirty="0"/>
              <a:t> </a:t>
            </a:r>
            <a:r>
              <a:rPr lang="en-US" dirty="0" smtClean="0"/>
              <a:t>(optical)</a:t>
            </a:r>
            <a:endParaRPr lang="en-US" dirty="0"/>
          </a:p>
        </p:txBody>
      </p:sp>
      <p:sp>
        <p:nvSpPr>
          <p:cNvPr id="17" name="22 CuadroTexto"/>
          <p:cNvSpPr txBox="1">
            <a:spLocks noChangeArrowheads="1"/>
          </p:cNvSpPr>
          <p:nvPr/>
        </p:nvSpPr>
        <p:spPr bwMode="auto">
          <a:xfrm>
            <a:off x="7499329" y="3372865"/>
            <a:ext cx="122135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dirty="0" smtClean="0">
                <a:latin typeface="+mn-lt"/>
              </a:rPr>
              <a:t>LUNASKA </a:t>
            </a:r>
            <a:r>
              <a:rPr lang="es-ES" altLang="en-US" sz="1700" dirty="0" smtClean="0">
                <a:latin typeface="+mn-lt"/>
              </a:rPr>
              <a:t>(radio)</a:t>
            </a:r>
            <a:endParaRPr lang="es-ES" altLang="en-US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8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4352" y="981480"/>
            <a:ext cx="5676048" cy="26579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Neutrino interaction in dense media creates shower of charged particles</a:t>
            </a:r>
          </a:p>
          <a:p>
            <a:pPr>
              <a:spcBef>
                <a:spcPts val="0"/>
              </a:spcBef>
            </a:pPr>
            <a:endParaRPr lang="en-US" sz="1600" dirty="0" smtClean="0"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~20% more electrons than positrons</a:t>
            </a:r>
            <a:r>
              <a:rPr lang="en-US" sz="2000" dirty="0">
                <a:cs typeface="Arial" panose="020B0604020202020204" pitchFamily="34" charset="0"/>
              </a:rPr>
              <a:t> —</a:t>
            </a:r>
            <a:r>
              <a:rPr lang="en-US" sz="2000" dirty="0" smtClean="0">
                <a:cs typeface="Franklin Gothic Medium"/>
              </a:rPr>
              <a:t>”bunch” of particles moving through media and radiating</a:t>
            </a:r>
          </a:p>
          <a:p>
            <a:pPr>
              <a:spcBef>
                <a:spcPts val="0"/>
              </a:spcBef>
            </a:pPr>
            <a:endParaRPr lang="en-US" sz="1600" dirty="0" smtClean="0"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Wavelengths the size of the bunch (~cm) add coherently, producing a characteristic broadband (200 </a:t>
            </a:r>
            <a:r>
              <a:rPr lang="en-US" sz="2000" dirty="0">
                <a:cs typeface="Franklin Gothic Medium"/>
              </a:rPr>
              <a:t>MHz → 1GHz</a:t>
            </a:r>
            <a:r>
              <a:rPr lang="en-US" sz="2000" dirty="0" smtClean="0">
                <a:cs typeface="Franklin Gothic Medium"/>
              </a:rPr>
              <a:t>), bipolar, impulsive </a:t>
            </a:r>
            <a:r>
              <a:rPr lang="en-US" sz="2000" u="sng" dirty="0" smtClean="0">
                <a:cs typeface="Franklin Gothic Medium"/>
              </a:rPr>
              <a:t>radio signal</a:t>
            </a:r>
          </a:p>
          <a:p>
            <a:pPr>
              <a:spcBef>
                <a:spcPts val="0"/>
              </a:spcBef>
            </a:pPr>
            <a:endParaRPr lang="en-US" sz="1600" u="sng" dirty="0" smtClean="0">
              <a:cs typeface="Franklin Gothic Medium"/>
            </a:endParaRP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cs typeface="Franklin Gothic Medium"/>
              </a:rPr>
              <a:t>Conical emission, strongest signal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000" dirty="0">
                <a:cs typeface="Franklin Gothic Medium"/>
              </a:rPr>
              <a:t> </a:t>
            </a:r>
            <a:r>
              <a:rPr lang="en-US" sz="2000" dirty="0" smtClean="0">
                <a:cs typeface="Franklin Gothic Medium"/>
              </a:rPr>
              <a:t>    “on cone”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4" y="416629"/>
            <a:ext cx="9144000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Radio: </a:t>
            </a:r>
            <a:r>
              <a:rPr lang="en-US" sz="3000" u="sng" dirty="0" err="1" smtClean="0">
                <a:solidFill>
                  <a:srgbClr val="143CAC"/>
                </a:solidFill>
                <a:latin typeface="Franklin Gothic Medium" pitchFamily="34" charset="0"/>
              </a:rPr>
              <a:t>Askaryan</a:t>
            </a:r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 Effect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112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4694" y="4990796"/>
            <a:ext cx="4344906" cy="1578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Two requirements for successful experiment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Radio transparent medium: ice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6400"/>
                </a:solidFill>
                <a:latin typeface="Franklin Gothic Medium"/>
                <a:cs typeface="Franklin Gothic Medium"/>
              </a:rPr>
              <a:t>Enormous volume: Antarctica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8663" y="2247778"/>
            <a:ext cx="4265337" cy="4154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5156" y="2142304"/>
            <a:ext cx="102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833A7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Polar diagram of E-Field</a:t>
            </a:r>
            <a:endParaRPr lang="en-US" sz="1200" b="1" dirty="0">
              <a:solidFill>
                <a:srgbClr val="3833A7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6960" y="5133604"/>
            <a:ext cx="116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J. Alvarez-Muñoz &amp; E. Zas (2005)</a:t>
            </a:r>
            <a:endParaRPr lang="en-US" sz="120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403" y="299404"/>
            <a:ext cx="4913511" cy="560534"/>
          </a:xfrm>
        </p:spPr>
        <p:txBody>
          <a:bodyPr>
            <a:noAutofit/>
          </a:bodyPr>
          <a:lstStyle/>
          <a:p>
            <a:r>
              <a:rPr lang="en-US" sz="3000" u="sng" dirty="0" err="1" smtClean="0">
                <a:solidFill>
                  <a:srgbClr val="143CAC"/>
                </a:solidFill>
                <a:latin typeface="Franklin Gothic Medium" pitchFamily="34" charset="0"/>
              </a:rPr>
              <a:t>Askaryan</a:t>
            </a:r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 Radio Array (ARA)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7891" y="4130273"/>
            <a:ext cx="7219903" cy="27314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Station Design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16 antennas deployed on 4 strings; mix of V-pol and H-pol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Buried 200 meters deep, all connected to central DAQ with ~3 GHz sampling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ARA </a:t>
            </a:r>
            <a:r>
              <a:rPr lang="en-US" sz="2000" dirty="0">
                <a:cs typeface="Franklin Gothic Medium"/>
              </a:rPr>
              <a:t>is under phased construction in the ice near South </a:t>
            </a:r>
            <a:r>
              <a:rPr lang="en-US" sz="2000" dirty="0" smtClean="0">
                <a:cs typeface="Franklin Gothic Medium"/>
              </a:rPr>
              <a:t>Pole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Prototype (“</a:t>
            </a:r>
            <a:r>
              <a:rPr lang="en-US" sz="2000" dirty="0" err="1">
                <a:cs typeface="Franklin Gothic Medium"/>
              </a:rPr>
              <a:t>T</a:t>
            </a:r>
            <a:r>
              <a:rPr lang="en-US" sz="2000" dirty="0" err="1" smtClean="0">
                <a:cs typeface="Franklin Gothic Medium"/>
              </a:rPr>
              <a:t>estbed</a:t>
            </a:r>
            <a:r>
              <a:rPr lang="en-US" sz="2000" dirty="0" smtClean="0">
                <a:cs typeface="Franklin Gothic Medium"/>
              </a:rPr>
              <a:t>”) + 3 stations deployed so far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Next two stations to be deployed in 2017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Full array will have 37 stations, cover ~100 km</a:t>
            </a:r>
            <a:r>
              <a:rPr lang="en-US" sz="2000" baseline="30000" dirty="0" smtClean="0">
                <a:cs typeface="Franklin Gothic Medium"/>
              </a:rPr>
              <a:t>2</a:t>
            </a:r>
            <a:r>
              <a:rPr lang="en-US" sz="2000" dirty="0" smtClean="0">
                <a:cs typeface="Franklin Gothic Medium"/>
              </a:rPr>
              <a:t> 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34112" y="587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77" y="1021213"/>
            <a:ext cx="4194569" cy="30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03538" y="932283"/>
            <a:ext cx="4659925" cy="3043167"/>
            <a:chOff x="5435971" y="2679293"/>
            <a:chExt cx="5538787" cy="4432300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22" y="3339693"/>
              <a:ext cx="4497089" cy="31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6"/>
            <p:cNvSpPr>
              <a:spLocks/>
            </p:cNvSpPr>
            <p:nvPr/>
          </p:nvSpPr>
          <p:spPr bwMode="auto">
            <a:xfrm>
              <a:off x="7952880" y="2708735"/>
              <a:ext cx="2642997" cy="436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ARA Station Layout</a:t>
              </a: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>
              <a:off x="5435971" y="2679293"/>
              <a:ext cx="5538787" cy="4432300"/>
            </a:xfrm>
            <a:custGeom>
              <a:avLst/>
              <a:gdLst>
                <a:gd name="T0" fmla="*/ 737 w 16080"/>
                <a:gd name="T1" fmla="*/ 0 h 21600"/>
                <a:gd name="T2" fmla="*/ 0 w 16080"/>
                <a:gd name="T3" fmla="*/ 1238 h 21600"/>
                <a:gd name="T4" fmla="*/ 0 w 16080"/>
                <a:gd name="T5" fmla="*/ 7009 h 21600"/>
                <a:gd name="T6" fmla="*/ -5520 w 16080"/>
                <a:gd name="T7" fmla="*/ 7628 h 21600"/>
                <a:gd name="T8" fmla="*/ 0 w 16080"/>
                <a:gd name="T9" fmla="*/ 8249 h 21600"/>
                <a:gd name="T10" fmla="*/ 0 w 16080"/>
                <a:gd name="T11" fmla="*/ 20362 h 21600"/>
                <a:gd name="T12" fmla="*/ 737 w 16080"/>
                <a:gd name="T13" fmla="*/ 21600 h 21600"/>
                <a:gd name="T14" fmla="*/ 15342 w 16080"/>
                <a:gd name="T15" fmla="*/ 21600 h 21600"/>
                <a:gd name="T16" fmla="*/ 16080 w 16080"/>
                <a:gd name="T17" fmla="*/ 20362 h 21600"/>
                <a:gd name="T18" fmla="*/ 16080 w 16080"/>
                <a:gd name="T19" fmla="*/ 1238 h 21600"/>
                <a:gd name="T20" fmla="*/ 15342 w 16080"/>
                <a:gd name="T21" fmla="*/ 0 h 21600"/>
                <a:gd name="T22" fmla="*/ 737 w 16080"/>
                <a:gd name="T23" fmla="*/ 0 h 21600"/>
                <a:gd name="T24" fmla="*/ 737 w 16080"/>
                <a:gd name="T2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80" h="21600">
                  <a:moveTo>
                    <a:pt x="737" y="0"/>
                  </a:moveTo>
                  <a:cubicBezTo>
                    <a:pt x="330" y="0"/>
                    <a:pt x="0" y="554"/>
                    <a:pt x="0" y="1238"/>
                  </a:cubicBezTo>
                  <a:lnTo>
                    <a:pt x="0" y="7009"/>
                  </a:lnTo>
                  <a:lnTo>
                    <a:pt x="-5520" y="7628"/>
                  </a:lnTo>
                  <a:lnTo>
                    <a:pt x="0" y="8249"/>
                  </a:lnTo>
                  <a:lnTo>
                    <a:pt x="0" y="20362"/>
                  </a:lnTo>
                  <a:cubicBezTo>
                    <a:pt x="0" y="21046"/>
                    <a:pt x="330" y="21600"/>
                    <a:pt x="737" y="21600"/>
                  </a:cubicBezTo>
                  <a:lnTo>
                    <a:pt x="15342" y="21600"/>
                  </a:lnTo>
                  <a:cubicBezTo>
                    <a:pt x="15750" y="21600"/>
                    <a:pt x="16080" y="21046"/>
                    <a:pt x="16080" y="20362"/>
                  </a:cubicBezTo>
                  <a:lnTo>
                    <a:pt x="16080" y="1238"/>
                  </a:lnTo>
                  <a:cubicBezTo>
                    <a:pt x="16080" y="554"/>
                    <a:pt x="15750" y="0"/>
                    <a:pt x="15342" y="0"/>
                  </a:cubicBezTo>
                  <a:lnTo>
                    <a:pt x="737" y="0"/>
                  </a:lnTo>
                  <a:close/>
                  <a:moveTo>
                    <a:pt x="737" y="0"/>
                  </a:moveTo>
                </a:path>
              </a:pathLst>
            </a:cu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8"/>
            <p:cNvSpPr>
              <a:spLocks/>
            </p:cNvSpPr>
            <p:nvPr/>
          </p:nvSpPr>
          <p:spPr bwMode="auto">
            <a:xfrm>
              <a:off x="5623230" y="2844304"/>
              <a:ext cx="1587140" cy="30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DAQ, Power box</a:t>
              </a: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rot="10800000">
              <a:off x="6699983" y="3174593"/>
              <a:ext cx="392225" cy="714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Rectangle 10"/>
            <p:cNvSpPr>
              <a:spLocks/>
            </p:cNvSpPr>
            <p:nvPr/>
          </p:nvSpPr>
          <p:spPr bwMode="auto">
            <a:xfrm>
              <a:off x="5462966" y="6609597"/>
              <a:ext cx="1787199" cy="30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Calibration </a:t>
              </a:r>
              <a:r>
                <a:rPr lang="en-US" altLang="en-US" sz="1400" dirty="0" err="1">
                  <a:solidFill>
                    <a:schemeClr val="tx1"/>
                  </a:solidFill>
                  <a:ea typeface="MS PGothic" panose="020B0600070205080204" pitchFamily="34" charset="-128"/>
                </a:rPr>
                <a:t>Pulsers</a:t>
              </a:r>
              <a:endParaRPr lang="en-US" altLang="en-US" sz="1400" dirty="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H="1">
              <a:off x="5586827" y="5727293"/>
              <a:ext cx="190555" cy="927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6350633" y="4177893"/>
              <a:ext cx="0" cy="2074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13"/>
            <p:cNvSpPr>
              <a:spLocks/>
            </p:cNvSpPr>
            <p:nvPr/>
          </p:nvSpPr>
          <p:spPr bwMode="auto">
            <a:xfrm>
              <a:off x="6058449" y="5041493"/>
              <a:ext cx="571664" cy="17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Rectangle 14"/>
            <p:cNvSpPr>
              <a:spLocks/>
            </p:cNvSpPr>
            <p:nvPr/>
          </p:nvSpPr>
          <p:spPr bwMode="auto">
            <a:xfrm>
              <a:off x="6061625" y="4971643"/>
              <a:ext cx="566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ea typeface="MS PGothic" panose="020B0600070205080204" pitchFamily="34" charset="-128"/>
                </a:rPr>
                <a:t>200 m</a:t>
              </a:r>
            </a:p>
          </p:txBody>
        </p:sp>
        <p:sp>
          <p:nvSpPr>
            <p:cNvPr id="28" name="Rectangle 15"/>
            <p:cNvSpPr>
              <a:spLocks/>
            </p:cNvSpPr>
            <p:nvPr/>
          </p:nvSpPr>
          <p:spPr bwMode="auto">
            <a:xfrm>
              <a:off x="10238169" y="6207901"/>
              <a:ext cx="661150" cy="50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Bottom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 smtClean="0">
                  <a:solidFill>
                    <a:schemeClr val="tx1"/>
                  </a:solidFill>
                  <a:ea typeface="MS PGothic" panose="020B0600070205080204" pitchFamily="34" charset="-128"/>
                </a:rPr>
                <a:t>V-pol</a:t>
              </a:r>
              <a:endParaRPr lang="en-US" altLang="en-US" sz="1400" dirty="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29" name="Rectangle 16"/>
            <p:cNvSpPr>
              <a:spLocks/>
            </p:cNvSpPr>
            <p:nvPr/>
          </p:nvSpPr>
          <p:spPr bwMode="auto">
            <a:xfrm>
              <a:off x="10225399" y="5508100"/>
              <a:ext cx="661150" cy="50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Bottom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 smtClean="0">
                  <a:solidFill>
                    <a:schemeClr val="tx1"/>
                  </a:solidFill>
                  <a:ea typeface="MS PGothic" panose="020B0600070205080204" pitchFamily="34" charset="-128"/>
                </a:rPr>
                <a:t>H-pol</a:t>
              </a:r>
              <a:endParaRPr lang="en-US" altLang="en-US" sz="1400" dirty="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" name="Rectangle 17"/>
            <p:cNvSpPr>
              <a:spLocks/>
            </p:cNvSpPr>
            <p:nvPr/>
          </p:nvSpPr>
          <p:spPr bwMode="auto">
            <a:xfrm>
              <a:off x="10296095" y="3977660"/>
              <a:ext cx="449278" cy="50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Top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 smtClean="0">
                  <a:solidFill>
                    <a:schemeClr val="tx1"/>
                  </a:solidFill>
                  <a:ea typeface="MS PGothic" panose="020B0600070205080204" pitchFamily="34" charset="-128"/>
                </a:rPr>
                <a:t>V-pol</a:t>
              </a:r>
              <a:endParaRPr lang="en-US" altLang="en-US" sz="1400" dirty="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1" name="Rectangle 18"/>
            <p:cNvSpPr>
              <a:spLocks/>
            </p:cNvSpPr>
            <p:nvPr/>
          </p:nvSpPr>
          <p:spPr bwMode="auto">
            <a:xfrm>
              <a:off x="10365784" y="4702951"/>
              <a:ext cx="497291" cy="50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Top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en-US" sz="1400" dirty="0" smtClean="0">
                  <a:solidFill>
                    <a:schemeClr val="tx1"/>
                  </a:solidFill>
                  <a:ea typeface="MS PGothic" panose="020B0600070205080204" pitchFamily="34" charset="-128"/>
                </a:rPr>
                <a:t>H-pol</a:t>
              </a:r>
              <a:endParaRPr lang="en-US" altLang="en-US" sz="1400" dirty="0">
                <a:solidFill>
                  <a:schemeClr val="tx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9183545" y="6040031"/>
              <a:ext cx="1055990" cy="2746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9183545" y="5689193"/>
              <a:ext cx="1078221" cy="2047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 rot="10800000" flipH="1">
              <a:off x="9183545" y="4781143"/>
              <a:ext cx="1135388" cy="47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 rot="10800000" flipH="1">
              <a:off x="9183545" y="4336643"/>
              <a:ext cx="1108393" cy="120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8891361" y="5657443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Rectangle 24"/>
            <p:cNvSpPr>
              <a:spLocks/>
            </p:cNvSpPr>
            <p:nvPr/>
          </p:nvSpPr>
          <p:spPr bwMode="auto">
            <a:xfrm>
              <a:off x="8522955" y="5651093"/>
              <a:ext cx="38904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ea typeface="MS PGothic" panose="020B0600070205080204" pitchFamily="34" charset="-128"/>
                </a:rPr>
                <a:t>2 m</a:t>
              </a:r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8891361" y="4846231"/>
              <a:ext cx="0" cy="750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26"/>
            <p:cNvSpPr>
              <a:spLocks/>
            </p:cNvSpPr>
            <p:nvPr/>
          </p:nvSpPr>
          <p:spPr bwMode="auto">
            <a:xfrm>
              <a:off x="8453085" y="5041493"/>
              <a:ext cx="47797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ea typeface="MS PGothic" panose="020B0600070205080204" pitchFamily="34" charset="-128"/>
                </a:rPr>
                <a:t>15 m</a:t>
              </a:r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5880598" y="3580993"/>
              <a:ext cx="1100453" cy="2428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Rectangle 28"/>
            <p:cNvSpPr>
              <a:spLocks/>
            </p:cNvSpPr>
            <p:nvPr/>
          </p:nvSpPr>
          <p:spPr bwMode="auto">
            <a:xfrm rot="632316">
              <a:off x="6026690" y="3403193"/>
              <a:ext cx="477974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ea typeface="MS PGothic" panose="020B0600070205080204" pitchFamily="34" charset="-128"/>
                </a:rPr>
                <a:t>40 m</a:t>
              </a:r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6426855" y="4228693"/>
              <a:ext cx="454155" cy="214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30"/>
            <p:cNvSpPr>
              <a:spLocks/>
            </p:cNvSpPr>
            <p:nvPr/>
          </p:nvSpPr>
          <p:spPr bwMode="auto">
            <a:xfrm>
              <a:off x="6641229" y="4135031"/>
              <a:ext cx="45256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300" dirty="0">
                  <a:solidFill>
                    <a:schemeClr val="tx1"/>
                  </a:solidFill>
                  <a:ea typeface="MS PGothic" panose="020B0600070205080204" pitchFamily="34" charset="-128"/>
                </a:rPr>
                <a:t>14 m</a:t>
              </a:r>
            </a:p>
          </p:txBody>
        </p:sp>
        <p:sp>
          <p:nvSpPr>
            <p:cNvPr id="44" name="Rectangle 31"/>
            <p:cNvSpPr>
              <a:spLocks/>
            </p:cNvSpPr>
            <p:nvPr/>
          </p:nvSpPr>
          <p:spPr bwMode="auto">
            <a:xfrm>
              <a:off x="8510252" y="4444593"/>
              <a:ext cx="38904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tx1"/>
                  </a:solidFill>
                  <a:ea typeface="MS PGothic" panose="020B0600070205080204" pitchFamily="34" charset="-128"/>
                </a:rPr>
                <a:t>2 m</a:t>
              </a:r>
            </a:p>
          </p:txBody>
        </p:sp>
        <p:sp>
          <p:nvSpPr>
            <p:cNvPr id="45" name="Line 32"/>
            <p:cNvSpPr>
              <a:spLocks noChangeShapeType="1"/>
            </p:cNvSpPr>
            <p:nvPr/>
          </p:nvSpPr>
          <p:spPr bwMode="auto">
            <a:xfrm>
              <a:off x="8891361" y="4431893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050" name="Picture 2" descr="http://1.bp.blogspot.com/-TnIWfEDWzMM/U2EW-2c0wKI/AAAAAAAABf4/3AdzUjipNRE/s1600/ARA+graphi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8112" y="4509035"/>
            <a:ext cx="755888" cy="229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1.bp.blogspot.com/-TnIWfEDWzMM/U2EW-2c0wKI/AAAAAAAABf4/3AdzUjipNRE/s1600/ARA+graphi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8036" y="4562410"/>
            <a:ext cx="796482" cy="22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7303146" y="3982179"/>
            <a:ext cx="1016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V-Pol</a:t>
            </a:r>
          </a:p>
          <a:p>
            <a:pPr algn="ctr"/>
            <a:r>
              <a:rPr lang="en-US" dirty="0" smtClean="0">
                <a:latin typeface="+mj-lt"/>
              </a:rPr>
              <a:t>Antenna</a:t>
            </a:r>
            <a:endParaRPr lang="en-US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19203" y="3974301"/>
            <a:ext cx="1016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</a:t>
            </a:r>
            <a:r>
              <a:rPr lang="en-US" dirty="0" smtClean="0">
                <a:latin typeface="+mj-lt"/>
              </a:rPr>
              <a:t>-Pol</a:t>
            </a:r>
          </a:p>
          <a:p>
            <a:pPr algn="ctr"/>
            <a:r>
              <a:rPr lang="en-US" dirty="0" smtClean="0">
                <a:latin typeface="+mj-lt"/>
              </a:rPr>
              <a:t>Antenna</a:t>
            </a: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136" y="1137959"/>
            <a:ext cx="391017" cy="1162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4315" y="547134"/>
            <a:ext cx="391017" cy="83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64681" y="543535"/>
            <a:ext cx="1491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Franklin Gothic Book" panose="020B0503020102020204" pitchFamily="34" charset="0"/>
                <a:ea typeface="Franklin Gothic Medium" charset="0"/>
                <a:cs typeface="Franklin Gothic Medium" charset="0"/>
              </a:rPr>
              <a:t>Deployed Station</a:t>
            </a:r>
            <a:endParaRPr lang="en-US" sz="1200" b="1" dirty="0">
              <a:latin typeface="Franklin Gothic Book" panose="020B0503020102020204" pitchFamily="34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7939" y="757325"/>
            <a:ext cx="1737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Franklin Gothic Book" panose="020B0503020102020204" pitchFamily="34" charset="0"/>
                <a:ea typeface="Franklin Gothic Medium" charset="0"/>
                <a:cs typeface="Franklin Gothic Medium" charset="0"/>
              </a:rPr>
              <a:t>To be Deployed in 2017</a:t>
            </a:r>
            <a:endParaRPr lang="en-US" sz="1200" b="1" dirty="0">
              <a:latin typeface="Franklin Gothic Book" panose="020B0503020102020204" pitchFamily="34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5977" y="949051"/>
            <a:ext cx="1737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Franklin Gothic Book" panose="020B0503020102020204" pitchFamily="34" charset="0"/>
                <a:ea typeface="Franklin Gothic Medium" charset="0"/>
                <a:cs typeface="Franklin Gothic Medium" charset="0"/>
              </a:rPr>
              <a:t>Planned ARA 37</a:t>
            </a:r>
            <a:endParaRPr lang="en-US" sz="1200" b="1" dirty="0">
              <a:latin typeface="Franklin Gothic Book" panose="020B0503020102020204" pitchFamily="34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0079" y="840131"/>
            <a:ext cx="109728" cy="109728"/>
          </a:xfrm>
          <a:prstGeom prst="ellipse">
            <a:avLst/>
          </a:prstGeom>
          <a:solidFill>
            <a:srgbClr val="EE7A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0079" y="626768"/>
            <a:ext cx="109728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0079" y="1031720"/>
            <a:ext cx="109728" cy="10972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94444" y="1221997"/>
            <a:ext cx="391017" cy="5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879" y="309040"/>
            <a:ext cx="4270774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Signal Identification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0618" y="909968"/>
            <a:ext cx="5319050" cy="565910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In Hardware: Signal Should be Impulsive</a:t>
            </a:r>
            <a:endParaRPr lang="en-US" sz="2000" i="1" dirty="0" smtClean="0">
              <a:solidFill>
                <a:srgbClr val="C00000"/>
              </a:solidFill>
              <a:latin typeface="Franklin Gothic Medium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i="1" dirty="0" smtClean="0">
                <a:latin typeface="Franklin Gothic Book" panose="020B0503020102020204" pitchFamily="34" charset="0"/>
                <a:cs typeface="Franklin Gothic Medium"/>
              </a:rPr>
              <a:t>ARA Triggers on Power:</a:t>
            </a:r>
            <a:r>
              <a:rPr lang="en-US" sz="2000" dirty="0" smtClean="0">
                <a:latin typeface="Franklin Gothic Book" panose="020B0503020102020204" pitchFamily="34" charset="0"/>
                <a:cs typeface="Franklin Gothic Medium"/>
              </a:rPr>
              <a:t> integrated power over ~10ns must be &gt; threshold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Franklin Gothic Book" panose="020B0503020102020204" pitchFamily="34" charset="0"/>
                <a:cs typeface="Franklin Gothic Medium"/>
              </a:rPr>
              <a:t>Coincident requirement: requires impulses in multiple antennas within a time window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latin typeface="Franklin Gothic Book" panose="020B0503020102020204" pitchFamily="34" charset="0"/>
                <a:cs typeface="Franklin Gothic Medium"/>
              </a:rPr>
              <a:t>Effective at identifying neutrinos</a:t>
            </a:r>
            <a:r>
              <a:rPr lang="en-US" sz="2000" dirty="0" smtClean="0">
                <a:latin typeface="Franklin Gothic Book" panose="020B0503020102020204" pitchFamily="34" charset="0"/>
                <a:cs typeface="Franklin Gothic Medium"/>
              </a:rPr>
              <a:t>: pulses have large integrated power over small time windows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latin typeface="Franklin Gothic Book" panose="020B0503020102020204" pitchFamily="34" charset="0"/>
                <a:cs typeface="Franklin Gothic Medium"/>
              </a:rPr>
              <a:t>Good at rejecting thermal noise: </a:t>
            </a:r>
            <a:r>
              <a:rPr lang="en-US" sz="2000" dirty="0" smtClean="0">
                <a:latin typeface="Franklin Gothic Book" panose="020B0503020102020204" pitchFamily="34" charset="0"/>
                <a:cs typeface="Franklin Gothic Medium"/>
              </a:rPr>
              <a:t>noise would have to fluctuate high in multiple channels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Franklin Gothic Medium"/>
              <a:cs typeface="Franklin Gothic Medium"/>
            </a:endParaRPr>
          </a:p>
          <a:p>
            <a:pPr>
              <a:spcBef>
                <a:spcPts val="0"/>
              </a:spcBef>
            </a:pPr>
            <a:endParaRPr lang="en-US" sz="1500" dirty="0" smtClean="0">
              <a:latin typeface="Franklin Gothic Medium"/>
              <a:cs typeface="Franklin Gothic Medium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In Software: </a:t>
            </a:r>
            <a:r>
              <a:rPr lang="en-US" sz="2000" u="sng" dirty="0">
                <a:solidFill>
                  <a:srgbClr val="C00000"/>
                </a:solidFill>
                <a:latin typeface="Franklin Gothic Medium"/>
                <a:cs typeface="Franklin Gothic Medium"/>
              </a:rPr>
              <a:t>Signal Must be </a:t>
            </a:r>
            <a:r>
              <a:rPr lang="en-US" sz="2000" u="sng" dirty="0" smtClean="0">
                <a:solidFill>
                  <a:srgbClr val="C00000"/>
                </a:solidFill>
                <a:latin typeface="Franklin Gothic Medium"/>
                <a:cs typeface="Franklin Gothic Medium"/>
              </a:rPr>
              <a:t>Broad in Frequency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latin typeface="Franklin Gothic Book" panose="020B0503020102020204" pitchFamily="34" charset="0"/>
                <a:cs typeface="Franklin Gothic Medium"/>
              </a:rPr>
              <a:t>Impulsive signals are broadband 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Franklin Gothic Book" panose="020B0503020102020204" pitchFamily="34" charset="0"/>
                <a:cs typeface="Franklin Gothic Medium"/>
              </a:rPr>
              <a:t>Anthropogenic backgrounds are usually narrow band (people talking on radio, for example)</a:t>
            </a:r>
            <a:endParaRPr lang="en-US" sz="2000" dirty="0">
              <a:latin typeface="Franklin Gothic Book" panose="020B0503020102020204" pitchFamily="34" charset="0"/>
              <a:cs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112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68" y="3781023"/>
            <a:ext cx="3751182" cy="2881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"/>
          <a:stretch/>
        </p:blipFill>
        <p:spPr>
          <a:xfrm>
            <a:off x="5213981" y="849112"/>
            <a:ext cx="3906869" cy="2879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4239" y="407909"/>
            <a:ext cx="175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Calibration </a:t>
            </a:r>
            <a:r>
              <a:rPr lang="en-US" sz="120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Pulser</a:t>
            </a:r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Event</a:t>
            </a:r>
          </a:p>
          <a:p>
            <a:pPr algn="r"/>
            <a:r>
              <a:rPr lang="en-US" sz="1200" dirty="0" err="1" smtClean="0">
                <a:latin typeface="Franklin Gothic Medium" charset="0"/>
                <a:ea typeface="Franklin Gothic Medium" charset="0"/>
                <a:cs typeface="Franklin Gothic Medium" charset="0"/>
              </a:rPr>
              <a:t>Testbed</a:t>
            </a:r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 Station</a:t>
            </a:r>
            <a:endParaRPr lang="en-US" sz="1200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47" y="434694"/>
            <a:ext cx="3868104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Interferometric Maps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4112" y="719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0619" y="925433"/>
            <a:ext cx="7772581" cy="409463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rgbClr val="C00000"/>
                </a:solidFill>
                <a:latin typeface="+mj-lt"/>
                <a:cs typeface="Franklin Gothic Medium"/>
              </a:rPr>
              <a:t>Anatomy of an Interferometer</a:t>
            </a:r>
            <a:endParaRPr lang="en-US" sz="2000" dirty="0" smtClean="0">
              <a:latin typeface="+mj-lt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Timing information translates into geometry information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The peak of the waveform cross correlation (CCW) identifies the time delays and possible RF source angles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cs typeface="Franklin Gothic Medium"/>
              </a:rPr>
              <a:t>Plotting the strength of the CCW in 2D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smtClean="0">
                <a:cs typeface="Arial" panose="020B0604020202020204" pitchFamily="34" charset="0"/>
              </a:rPr>
              <a:t>(</a:t>
            </a:r>
            <a:r>
              <a:rPr lang="el-GR" sz="2000" dirty="0" smtClean="0">
                <a:cs typeface="Franklin Gothic Medium"/>
              </a:rPr>
              <a:t>θ</a:t>
            </a:r>
            <a:r>
              <a:rPr lang="en-US" sz="2000" dirty="0" smtClean="0">
                <a:cs typeface="Franklin Gothic Medium"/>
              </a:rPr>
              <a:t>,</a:t>
            </a:r>
            <a:r>
              <a:rPr lang="el-GR" sz="2000" dirty="0" smtClean="0">
                <a:cs typeface="Arial" panose="020B0604020202020204" pitchFamily="34" charset="0"/>
              </a:rPr>
              <a:t>ϕ</a:t>
            </a:r>
            <a:r>
              <a:rPr lang="en-US" sz="2000" dirty="0" smtClean="0">
                <a:cs typeface="Arial" panose="020B0604020202020204" pitchFamily="34" charset="0"/>
              </a:rPr>
              <a:t>)  for multiple pairs of antennas gives an </a:t>
            </a:r>
            <a:r>
              <a:rPr lang="en-US" sz="2000" dirty="0" err="1" smtClean="0">
                <a:cs typeface="Arial" panose="020B0604020202020204" pitchFamily="34" charset="0"/>
              </a:rPr>
              <a:t>interferometric</a:t>
            </a:r>
            <a:r>
              <a:rPr lang="en-US" sz="2000" dirty="0" smtClean="0">
                <a:cs typeface="Arial" panose="020B0604020202020204" pitchFamily="34" charset="0"/>
              </a:rPr>
              <a:t> map—this identifies a single reconstruction point</a:t>
            </a:r>
          </a:p>
          <a:p>
            <a:pPr>
              <a:spcBef>
                <a:spcPts val="0"/>
              </a:spcBef>
            </a:pPr>
            <a:endParaRPr lang="en-US" sz="12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u="sng" dirty="0">
                <a:solidFill>
                  <a:srgbClr val="C00000"/>
                </a:solidFill>
                <a:latin typeface="+mj-lt"/>
                <a:cs typeface="Franklin Gothic Medium"/>
              </a:rPr>
              <a:t>Usefulness of Interferometry</a:t>
            </a:r>
            <a:endParaRPr lang="en-US" sz="2000" dirty="0">
              <a:latin typeface="+mj-lt"/>
              <a:cs typeface="Franklin Gothic Medium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cs typeface="Franklin Gothic Medium"/>
              </a:rPr>
              <a:t>Used to reject noise in ARA’s first diffuse and GRB searches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Franklin Gothic Medium"/>
              </a:rPr>
              <a:t>Diffuse neutrinos should not </a:t>
            </a:r>
            <a:r>
              <a:rPr lang="en-US" sz="2000" dirty="0" smtClean="0">
                <a:cs typeface="Franklin Gothic Medium"/>
              </a:rPr>
              <a:t>generate repeating  </a:t>
            </a:r>
            <a:r>
              <a:rPr lang="en-US" sz="2000" dirty="0">
                <a:cs typeface="Franklin Gothic Medium"/>
              </a:rPr>
              <a:t>RF </a:t>
            </a:r>
            <a:r>
              <a:rPr lang="en-US" sz="2000" dirty="0" smtClean="0">
                <a:cs typeface="Franklin Gothic Medium"/>
              </a:rPr>
              <a:t>directions</a:t>
            </a:r>
            <a:endParaRPr lang="en-US" sz="2000" dirty="0">
              <a:cs typeface="Franklin Gothic Medium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cs typeface="Franklin Gothic Medium"/>
              </a:rPr>
              <a:t>Neutrino RF should not reconstruct to known human campsites</a:t>
            </a:r>
          </a:p>
          <a:p>
            <a:pPr>
              <a:spcBef>
                <a:spcPts val="0"/>
              </a:spcBef>
            </a:pPr>
            <a:endParaRPr lang="en-US" sz="2000" dirty="0" smtClean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cs typeface="Franklin Gothic Medium"/>
            </a:endParaRPr>
          </a:p>
          <a:p>
            <a:pPr>
              <a:spcBef>
                <a:spcPts val="0"/>
              </a:spcBef>
            </a:pPr>
            <a:endParaRPr lang="en-US" sz="2000" dirty="0" smtClean="0">
              <a:cs typeface="Franklin Gothic Medium"/>
            </a:endParaRPr>
          </a:p>
          <a:p>
            <a:pPr>
              <a:spcBef>
                <a:spcPts val="0"/>
              </a:spcBef>
            </a:pPr>
            <a:endParaRPr lang="en-US" sz="2000" dirty="0">
              <a:cs typeface="Franklin Gothic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1584" y="585554"/>
                <a:ext cx="1620893" cy="467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584" y="585554"/>
                <a:ext cx="1620893" cy="467820"/>
              </a:xfrm>
              <a:prstGeom prst="rect">
                <a:avLst/>
              </a:prstGeom>
              <a:blipFill rotWithShape="0"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/>
          <p:cNvSpPr txBox="1">
            <a:spLocks/>
          </p:cNvSpPr>
          <p:nvPr/>
        </p:nvSpPr>
        <p:spPr>
          <a:xfrm>
            <a:off x="2282287" y="4840411"/>
            <a:ext cx="6875447" cy="1280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900" dirty="0" smtClean="0">
              <a:cs typeface="Franklin Gothic Medium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cs typeface="Franklin Gothic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" r="289"/>
          <a:stretch/>
        </p:blipFill>
        <p:spPr>
          <a:xfrm>
            <a:off x="5898010" y="4632034"/>
            <a:ext cx="3222840" cy="2214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8" r="3213" b="3555"/>
          <a:stretch/>
        </p:blipFill>
        <p:spPr>
          <a:xfrm rot="5400000">
            <a:off x="6470655" y="1184082"/>
            <a:ext cx="3458227" cy="17477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-1" t="7823" r="758"/>
          <a:stretch/>
        </p:blipFill>
        <p:spPr>
          <a:xfrm>
            <a:off x="2967019" y="4642514"/>
            <a:ext cx="2931412" cy="2174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1" y="4607789"/>
            <a:ext cx="2937664" cy="22361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24716" y="4668437"/>
            <a:ext cx="1557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rgbClr val="FF0606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Antenna 2 Waveform</a:t>
            </a:r>
          </a:p>
          <a:p>
            <a:pPr algn="r"/>
            <a:r>
              <a:rPr lang="en-US" sz="11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Antenna 3 Waveform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65088" y="4673866"/>
            <a:ext cx="143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Antenna 2 &amp; 3</a:t>
            </a:r>
          </a:p>
          <a:p>
            <a:pPr algn="r"/>
            <a:r>
              <a:rPr lang="en-US" sz="12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Waveform Correlation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25881" y="4673866"/>
            <a:ext cx="151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All Antenna Pairs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Interferometric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Map</a:t>
            </a:r>
          </a:p>
        </p:txBody>
      </p:sp>
    </p:spTree>
    <p:extLst>
      <p:ext uri="{BB962C8B-B14F-4D97-AF65-F5344CB8AC3E}">
        <p14:creationId xmlns:p14="http://schemas.microsoft.com/office/powerpoint/2010/main" val="16732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70" y="326592"/>
            <a:ext cx="3597993" cy="560534"/>
          </a:xfrm>
        </p:spPr>
        <p:txBody>
          <a:bodyPr>
            <a:noAutofit/>
          </a:bodyPr>
          <a:lstStyle/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Testbed GRB Limit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90899D96-9987-412D-87CB-017A4A1A6088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4 April 2016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839" y="6569075"/>
            <a:ext cx="3771361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UHE Neutrino Astrophysics with ARA—Brian Clark (OSU)</a:t>
            </a:r>
            <a:endParaRPr lang="en-US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571" r="2171" b="2587"/>
          <a:stretch/>
        </p:blipFill>
        <p:spPr>
          <a:xfrm>
            <a:off x="4701477" y="845561"/>
            <a:ext cx="4396184" cy="3179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3735" y="4568106"/>
            <a:ext cx="4073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Limits on </a:t>
            </a:r>
            <a:r>
              <a:rPr lang="en-US" sz="2000" dirty="0" smtClean="0"/>
              <a:t>diffuse neutrino </a:t>
            </a:r>
            <a:r>
              <a:rPr lang="en-US" sz="2000" dirty="0"/>
              <a:t>flux from </a:t>
            </a:r>
            <a:r>
              <a:rPr lang="en-US" sz="2000" dirty="0" smtClean="0"/>
              <a:t>10 months of two stations.</a:t>
            </a:r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Predictions for ARA 37 limits (red line) are competitive and capable of model discrimination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en-US" sz="2000" i="1" dirty="0"/>
          </a:p>
          <a:p>
            <a:r>
              <a:rPr lang="en-US" sz="1400" i="1" dirty="0"/>
              <a:t>P. Allison et al, for the ARA Collaboration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Arxiv</a:t>
            </a:r>
            <a:r>
              <a:rPr lang="en-US" sz="1400" dirty="0"/>
              <a:t> </a:t>
            </a:r>
            <a:r>
              <a:rPr lang="is-IS" sz="1400" dirty="0"/>
              <a:t>1507.08991, accepted to PRD.</a:t>
            </a:r>
            <a:r>
              <a:rPr lang="en-US" sz="1400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18344" y="528205"/>
            <a:ext cx="5312" cy="5974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05" y="907775"/>
            <a:ext cx="4171354" cy="3704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4057" y="4568106"/>
            <a:ext cx="40736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Limit on the GRB flux from 57 GRBs from 224 days of ARA testbed.</a:t>
            </a:r>
          </a:p>
          <a:p>
            <a:endParaRPr lang="en-US" sz="1400" i="1" dirty="0" smtClean="0"/>
          </a:p>
          <a:p>
            <a:r>
              <a:rPr lang="en-US" sz="1400" i="1" dirty="0" smtClean="0"/>
              <a:t>P Allison et al, for the ARA Collaboration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Arxiv</a:t>
            </a:r>
            <a:r>
              <a:rPr lang="en-US" sz="1400" dirty="0" smtClean="0"/>
              <a:t> 1507.00100v1</a:t>
            </a:r>
            <a:endParaRPr lang="en-US" sz="1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608" y="326592"/>
            <a:ext cx="4482554" cy="560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u="sng" dirty="0" smtClean="0">
                <a:solidFill>
                  <a:srgbClr val="143CAC"/>
                </a:solidFill>
                <a:latin typeface="Franklin Gothic Medium" pitchFamily="34" charset="0"/>
              </a:rPr>
              <a:t>Two Stations Diffuse Limit</a:t>
            </a:r>
            <a:endParaRPr lang="en-US" sz="3000" u="sng" dirty="0">
              <a:solidFill>
                <a:srgbClr val="143CAC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1262</Words>
  <Application>Microsoft Macintosh PowerPoint</Application>
  <PresentationFormat>On-screen Show (4:3)</PresentationFormat>
  <Paragraphs>237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Calibri</vt:lpstr>
      <vt:lpstr>Cambria Math</vt:lpstr>
      <vt:lpstr>DotumChe</vt:lpstr>
      <vt:lpstr>Franklin Gothic Book</vt:lpstr>
      <vt:lpstr>Franklin Gothic Medium</vt:lpstr>
      <vt:lpstr>Gill Sans</vt:lpstr>
      <vt:lpstr>Microsoft Sans Serif</vt:lpstr>
      <vt:lpstr>MS PGothic</vt:lpstr>
      <vt:lpstr>Verdana</vt:lpstr>
      <vt:lpstr>ヒラギノ角ゴ ProN W3</vt:lpstr>
      <vt:lpstr>Arial</vt:lpstr>
      <vt:lpstr>Office Theme</vt:lpstr>
      <vt:lpstr>Ultra-High Energy Neutrino Astrophysics with the Askaryan Radio Array (ARA)</vt:lpstr>
      <vt:lpstr>Why Study Neutrinos?</vt:lpstr>
      <vt:lpstr>Cosmic Neutrinos</vt:lpstr>
      <vt:lpstr>Detecting an UHE Neutrino</vt:lpstr>
      <vt:lpstr>Radio: Askaryan Effect</vt:lpstr>
      <vt:lpstr>Askaryan Radio Array (ARA)</vt:lpstr>
      <vt:lpstr>Signal Identification</vt:lpstr>
      <vt:lpstr>Interferometric Maps</vt:lpstr>
      <vt:lpstr>Testbed GRB Limit</vt:lpstr>
      <vt:lpstr>Summary</vt:lpstr>
      <vt:lpstr>Back-up Slides</vt:lpstr>
      <vt:lpstr>Backup: Alternate Station Schematic</vt:lpstr>
      <vt:lpstr>Predicted Fluxes for ARA37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Stoke’s Parameters in Hard X-Ray Compton Polarimetry</dc:title>
  <dc:creator>Brian</dc:creator>
  <cp:lastModifiedBy>Clark, Brian A.</cp:lastModifiedBy>
  <cp:revision>1268</cp:revision>
  <cp:lastPrinted>2016-04-09T03:20:56Z</cp:lastPrinted>
  <dcterms:created xsi:type="dcterms:W3CDTF">2014-02-26T06:25:15Z</dcterms:created>
  <dcterms:modified xsi:type="dcterms:W3CDTF">2016-04-09T03:21:33Z</dcterms:modified>
</cp:coreProperties>
</file>