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5"/>
  </p:notesMasterIdLst>
  <p:sldIdLst>
    <p:sldId id="261" r:id="rId2"/>
    <p:sldId id="276" r:id="rId3"/>
    <p:sldId id="277" r:id="rId4"/>
    <p:sldId id="260" r:id="rId5"/>
    <p:sldId id="297" r:id="rId6"/>
    <p:sldId id="278" r:id="rId7"/>
    <p:sldId id="292" r:id="rId8"/>
    <p:sldId id="299" r:id="rId9"/>
    <p:sldId id="300" r:id="rId10"/>
    <p:sldId id="291" r:id="rId11"/>
    <p:sldId id="259" r:id="rId12"/>
    <p:sldId id="272" r:id="rId13"/>
    <p:sldId id="304" r:id="rId14"/>
    <p:sldId id="298" r:id="rId15"/>
    <p:sldId id="302" r:id="rId16"/>
    <p:sldId id="303" r:id="rId17"/>
    <p:sldId id="263" r:id="rId18"/>
    <p:sldId id="265" r:id="rId19"/>
    <p:sldId id="264" r:id="rId20"/>
    <p:sldId id="280" r:id="rId21"/>
    <p:sldId id="281" r:id="rId22"/>
    <p:sldId id="295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2562"/>
  </p:normalViewPr>
  <p:slideViewPr>
    <p:cSldViewPr snapToGrid="0" snapToObjects="1">
      <p:cViewPr>
        <p:scale>
          <a:sx n="95" d="100"/>
          <a:sy n="95" d="100"/>
        </p:scale>
        <p:origin x="1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938B5-496A-5C41-9A4B-D941AB0223FF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6082D-E069-1244-A8DA-1B49042A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14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73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7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AE1FC-7816-41B0-B007-1D407C2019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9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1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payload coordinates? here? </a:t>
            </a:r>
          </a:p>
          <a:p>
            <a:r>
              <a:rPr lang="en-US" dirty="0" smtClean="0"/>
              <a:t>do a north correction??? </a:t>
            </a:r>
          </a:p>
          <a:p>
            <a:r>
              <a:rPr lang="en-US" dirty="0" smtClean="0"/>
              <a:t>figure</a:t>
            </a:r>
            <a:r>
              <a:rPr lang="en-US" baseline="0" dirty="0" smtClean="0"/>
              <a:t> out how the phi angle works here? any correction or not?? </a:t>
            </a:r>
          </a:p>
          <a:p>
            <a:r>
              <a:rPr lang="en-US" baseline="0" dirty="0" smtClean="0"/>
              <a:t>where in the continent CW is coming from?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next time show that </a:t>
            </a:r>
            <a:r>
              <a:rPr lang="en-US" b="1" dirty="0" err="1" smtClean="0"/>
              <a:t>anita</a:t>
            </a:r>
            <a:r>
              <a:rPr lang="en-US" b="1" dirty="0" smtClean="0"/>
              <a:t> 3 trigger could not tell between neutrino signal</a:t>
            </a:r>
            <a:r>
              <a:rPr lang="en-US" b="1" baseline="0" dirty="0" smtClean="0"/>
              <a:t> and noise from mil </a:t>
            </a:r>
            <a:r>
              <a:rPr lang="en-US" b="1" baseline="0" dirty="0" err="1" smtClean="0"/>
              <a:t>sats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9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3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>
                <a:solidFill>
                  <a:srgbClr val="FF0000"/>
                </a:solidFill>
              </a:rPr>
              <a:t>draw cartoon of TUFF </a:t>
            </a:r>
          </a:p>
          <a:p>
            <a:r>
              <a:rPr lang="en-US" b="1" baseline="0" dirty="0" smtClean="0">
                <a:solidFill>
                  <a:srgbClr val="FF0000"/>
                </a:solidFill>
              </a:rPr>
              <a:t>system diagram </a:t>
            </a:r>
          </a:p>
          <a:p>
            <a:endParaRPr lang="en-US" baseline="0" dirty="0" smtClean="0">
              <a:solidFill>
                <a:srgbClr val="FF0000"/>
              </a:solidFill>
            </a:endParaRPr>
          </a:p>
          <a:p>
            <a:r>
              <a:rPr lang="en-US" b="1" baseline="0" dirty="0" smtClean="0">
                <a:solidFill>
                  <a:srgbClr val="FF0000"/>
                </a:solidFill>
              </a:rPr>
              <a:t>need pic of notches</a:t>
            </a:r>
          </a:p>
          <a:p>
            <a:endParaRPr lang="en-US" dirty="0" smtClean="0"/>
          </a:p>
          <a:p>
            <a:r>
              <a:rPr lang="en-US" dirty="0" smtClean="0"/>
              <a:t>based on LNA </a:t>
            </a:r>
          </a:p>
          <a:p>
            <a:r>
              <a:rPr lang="en-US" dirty="0" smtClean="0"/>
              <a:t>thermal</a:t>
            </a:r>
            <a:r>
              <a:rPr lang="en-US" baseline="0" dirty="0" smtClean="0"/>
              <a:t> noise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payload sees 174 + 90 dB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-84 </a:t>
            </a:r>
            <a:r>
              <a:rPr lang="en-US" baseline="0" dirty="0" err="1" smtClean="0"/>
              <a:t>dBm</a:t>
            </a:r>
            <a:r>
              <a:rPr lang="en-US" baseline="0" dirty="0" smtClean="0"/>
              <a:t> (power measurement)   </a:t>
            </a:r>
            <a:r>
              <a:rPr lang="en-US" baseline="0" dirty="0" err="1" smtClean="0"/>
              <a:t>milliWatt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LNA gain = 33 dB </a:t>
            </a:r>
          </a:p>
          <a:p>
            <a:r>
              <a:rPr lang="en-US" baseline="0" dirty="0" smtClean="0"/>
              <a:t>push you to -61 </a:t>
            </a:r>
            <a:r>
              <a:rPr lang="en-US" baseline="0" dirty="0" err="1" smtClean="0"/>
              <a:t>dBm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 level for the SURFs</a:t>
            </a:r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stage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getting rid of </a:t>
            </a:r>
          </a:p>
          <a:p>
            <a:r>
              <a:rPr lang="en-US" baseline="0" dirty="0" smtClean="0"/>
              <a:t>CW triggered events</a:t>
            </a:r>
          </a:p>
          <a:p>
            <a:r>
              <a:rPr lang="en-US" baseline="0" dirty="0" smtClean="0"/>
              <a:t>so better efficiency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main issue is livetime</a:t>
            </a:r>
          </a:p>
          <a:p>
            <a:r>
              <a:rPr lang="en-US" baseline="0" dirty="0" smtClean="0"/>
              <a:t>saturation problem </a:t>
            </a:r>
          </a:p>
          <a:p>
            <a:r>
              <a:rPr lang="en-US" baseline="0" dirty="0" smtClean="0"/>
              <a:t>wasting time writing down junk </a:t>
            </a:r>
          </a:p>
          <a:p>
            <a:endParaRPr lang="en-US" baseline="0" dirty="0" smtClean="0"/>
          </a:p>
          <a:p>
            <a:r>
              <a:rPr lang="en-US" baseline="0" dirty="0" smtClean="0"/>
              <a:t>3dB = log10(X)</a:t>
            </a:r>
          </a:p>
          <a:p>
            <a:r>
              <a:rPr lang="en-US" baseline="0" dirty="0" smtClean="0"/>
              <a:t>power </a:t>
            </a:r>
          </a:p>
          <a:p>
            <a:r>
              <a:rPr lang="en-US" baseline="0" dirty="0" smtClean="0"/>
              <a:t>x will either 2 or ½ </a:t>
            </a:r>
          </a:p>
          <a:p>
            <a:r>
              <a:rPr lang="en-US" baseline="0" dirty="0" smtClean="0"/>
              <a:t>54 MHz </a:t>
            </a:r>
          </a:p>
          <a:p>
            <a:r>
              <a:rPr lang="en-US" baseline="0" dirty="0" smtClean="0"/>
              <a:t>narrow notches cannot switch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r>
              <a:rPr lang="en-US" baseline="0" dirty="0" smtClean="0"/>
              <a:t> dB </a:t>
            </a:r>
          </a:p>
          <a:p>
            <a:r>
              <a:rPr lang="en-US" baseline="0" dirty="0" smtClean="0"/>
              <a:t>makes this noise little below thermal</a:t>
            </a:r>
          </a:p>
          <a:p>
            <a:r>
              <a:rPr lang="en-US" baseline="0" dirty="0" smtClean="0"/>
              <a:t>so just like trigger on thermal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6082D-E069-1244-A8DA-1B49042AF2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4764-0FC9-1842-B721-74AC35ABE814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3D8A-C12D-B44F-A953-36E92B49EC2E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C42B-3A5D-FE45-A237-A952E207026E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1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B7FB-930C-6F41-ACCF-F9F6C2F82E67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A2D9-ED80-084C-9AD2-0771AA46BBBC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8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0128-4497-3249-B694-C2602EFD20FB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420B-A569-0440-A6DF-0099A033AA9A}" type="datetime1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8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68F7-052D-7642-A6C6-9339348013DA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FCF2-FF1A-8646-B861-B02101AFF202}" type="datetime1">
              <a:rPr lang="en-US" smtClean="0"/>
              <a:t>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0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6A10-B743-B143-A42D-3ED41C665852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0E2E-F4E0-F24D-9F7E-173ACBF81A50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CCAPP Seminar Summer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6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24D56-0035-1E4E-9D9B-C0C733E2DAA5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CCAPP Seminar Summer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D7910-4369-534D-BBE4-DF57777F0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8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1999" cy="4619502"/>
            <a:chOff x="1" y="0"/>
            <a:chExt cx="12191998" cy="46195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8320" y="0"/>
              <a:ext cx="6202973" cy="461950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0"/>
              <a:ext cx="3780906" cy="46195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7532" y="0"/>
              <a:ext cx="3434467" cy="4619501"/>
            </a:xfrm>
            <a:prstGeom prst="rect">
              <a:avLst/>
            </a:prstGeom>
          </p:spPr>
        </p:pic>
      </p:grp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43757" y="4619502"/>
            <a:ext cx="10753344" cy="2068108"/>
          </a:xfrm>
        </p:spPr>
        <p:txBody>
          <a:bodyPr>
            <a:normAutofit/>
          </a:bodyPr>
          <a:lstStyle/>
          <a:p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ANITA 4: A TUFF new mission to discover ultra-high energy neutrinos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Oindree </a:t>
            </a:r>
            <a:r>
              <a:rPr lang="en-US" sz="3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Banerjee </a:t>
            </a:r>
            <a:endParaRPr lang="en-US" sz="3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3071" y="0"/>
            <a:ext cx="6004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CCAPP Seminar</a:t>
            </a:r>
          </a:p>
          <a:p>
            <a:pPr algn="ctr"/>
            <a:r>
              <a:rPr lang="en-US" sz="2400" dirty="0" smtClean="0"/>
              <a:t>August 2 2016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" y="-182880"/>
            <a:ext cx="10515600" cy="1325563"/>
          </a:xfrm>
        </p:spPr>
        <p:txBody>
          <a:bodyPr/>
          <a:lstStyle/>
          <a:p>
            <a:r>
              <a:rPr lang="en-US" dirty="0" smtClean="0"/>
              <a:t>Narrow Band Noise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05243" y="1113661"/>
            <a:ext cx="10285728" cy="5749801"/>
            <a:chOff x="805243" y="1113661"/>
            <a:chExt cx="10285728" cy="5749801"/>
          </a:xfrm>
        </p:grpSpPr>
        <p:sp>
          <p:nvSpPr>
            <p:cNvPr id="4" name="TextBox 3"/>
            <p:cNvSpPr txBox="1"/>
            <p:nvPr/>
          </p:nvSpPr>
          <p:spPr>
            <a:xfrm rot="16200000">
              <a:off x="-675721" y="3419956"/>
              <a:ext cx="34851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Power (arbitrary units)</a:t>
              </a:r>
              <a:endParaRPr lang="en-US" sz="28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29682" y="1113661"/>
              <a:ext cx="9761289" cy="5749801"/>
              <a:chOff x="1205696" y="524728"/>
              <a:chExt cx="9761289" cy="574980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205696" y="524728"/>
                <a:ext cx="9761289" cy="5749801"/>
                <a:chOff x="1205696" y="1108199"/>
                <a:chExt cx="9761289" cy="574980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5696" y="1108199"/>
                  <a:ext cx="9761289" cy="5749801"/>
                </a:xfrm>
                <a:prstGeom prst="rect">
                  <a:avLst/>
                </a:prstGeom>
              </p:spPr>
            </p:pic>
            <p:sp>
              <p:nvSpPr>
                <p:cNvPr id="5" name="Oval 4"/>
                <p:cNvSpPr/>
                <p:nvPr/>
              </p:nvSpPr>
              <p:spPr>
                <a:xfrm>
                  <a:off x="3033368" y="2119378"/>
                  <a:ext cx="1455821" cy="1118936"/>
                </a:xfrm>
                <a:prstGeom prst="ellipse">
                  <a:avLst/>
                </a:prstGeom>
                <a:noFill/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3145650" y="5814252"/>
                <a:ext cx="31943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plot credit: </a:t>
                </a:r>
                <a:r>
                  <a:rPr lang="en-US" dirty="0"/>
                  <a:t>Harm Schoorlemmer</a:t>
                </a: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5480304" y="0"/>
            <a:ext cx="6948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800" dirty="0" smtClean="0"/>
              <a:t>anthropogenic sources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800" dirty="0" smtClean="0"/>
              <a:t>lots of power in “narrow” frequency bands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800" dirty="0" smtClean="0"/>
              <a:t>led to 50% less livetime in ANITA 3</a:t>
            </a:r>
          </a:p>
          <a:p>
            <a:pPr marL="285750" indent="-285750">
              <a:buFont typeface="Wingdings" charset="2"/>
              <a:buChar char="q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7" y="-12192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TUFF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47" y="1109472"/>
            <a:ext cx="12102737" cy="565708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>
                <a:solidFill>
                  <a:srgbClr val="C00000"/>
                </a:solidFill>
              </a:rPr>
              <a:t>T</a:t>
            </a:r>
            <a:r>
              <a:rPr lang="en-US" sz="3200" dirty="0" smtClean="0"/>
              <a:t>unable </a:t>
            </a:r>
            <a:r>
              <a:rPr lang="en-US" sz="3200" dirty="0" smtClean="0">
                <a:solidFill>
                  <a:srgbClr val="C00000"/>
                </a:solidFill>
              </a:rPr>
              <a:t>U</a:t>
            </a:r>
            <a:r>
              <a:rPr lang="en-US" sz="3200" dirty="0" smtClean="0"/>
              <a:t>niversal </a:t>
            </a:r>
            <a:r>
              <a:rPr lang="en-US" sz="3200" dirty="0" smtClean="0">
                <a:solidFill>
                  <a:srgbClr val="C00000"/>
                </a:solidFill>
              </a:rPr>
              <a:t>F</a:t>
            </a:r>
            <a:r>
              <a:rPr lang="en-US" sz="3200" dirty="0" smtClean="0"/>
              <a:t>ilter </a:t>
            </a:r>
            <a:r>
              <a:rPr lang="en-US" sz="3200" dirty="0" smtClean="0">
                <a:solidFill>
                  <a:srgbClr val="C00000"/>
                </a:solidFill>
              </a:rPr>
              <a:t>F</a:t>
            </a:r>
            <a:r>
              <a:rPr lang="en-US" sz="3200" dirty="0" smtClean="0"/>
              <a:t>rontend</a:t>
            </a:r>
          </a:p>
          <a:p>
            <a:pPr>
              <a:buFont typeface="Wingdings" charset="2"/>
              <a:buChar char="q"/>
            </a:pPr>
            <a:endParaRPr lang="en-US" sz="3200" dirty="0"/>
          </a:p>
          <a:p>
            <a:pPr>
              <a:buFont typeface="Wingdings" charset="2"/>
              <a:buChar char="q"/>
            </a:pPr>
            <a:r>
              <a:rPr lang="en-US" sz="3200" dirty="0" smtClean="0"/>
              <a:t>Main functions:</a:t>
            </a:r>
          </a:p>
          <a:p>
            <a:pPr lvl="1">
              <a:buFont typeface="Wingdings" charset="2"/>
              <a:buChar char="q"/>
            </a:pPr>
            <a:r>
              <a:rPr lang="en-US" sz="3200" b="1" dirty="0" smtClean="0"/>
              <a:t>Second-stage amplification </a:t>
            </a:r>
            <a:r>
              <a:rPr lang="en-US" sz="3200" dirty="0" smtClean="0"/>
              <a:t>~ 45 dB</a:t>
            </a:r>
          </a:p>
          <a:p>
            <a:pPr lvl="1">
              <a:buFont typeface="Wingdings" charset="2"/>
              <a:buChar char="q"/>
            </a:pPr>
            <a:r>
              <a:rPr lang="en-US" sz="3200" b="1" dirty="0" smtClean="0"/>
              <a:t>Tunable, Switchable Notch filtering</a:t>
            </a:r>
            <a:r>
              <a:rPr lang="en-US" sz="3200" dirty="0" smtClean="0"/>
              <a:t> (default </a:t>
            </a:r>
            <a:r>
              <a:rPr lang="en-US" sz="3200" dirty="0" smtClean="0">
                <a:solidFill>
                  <a:srgbClr val="C00000"/>
                </a:solidFill>
              </a:rPr>
              <a:t>260, 380 and 461.3 MHz) </a:t>
            </a:r>
          </a:p>
          <a:p>
            <a:pPr lvl="2">
              <a:buFont typeface="Wingdings" charset="2"/>
              <a:buChar char="q"/>
            </a:pPr>
            <a:r>
              <a:rPr lang="en-US" sz="2800" dirty="0" smtClean="0"/>
              <a:t>Notch filter is made of an RLC circuit (more later) </a:t>
            </a:r>
          </a:p>
          <a:p>
            <a:pPr lvl="1">
              <a:buFont typeface="Wingdings" charset="2"/>
              <a:buChar char="q"/>
            </a:pPr>
            <a:r>
              <a:rPr lang="en-US" sz="3200" dirty="0"/>
              <a:t>Powers antenna amplifier with bias </a:t>
            </a:r>
            <a:r>
              <a:rPr lang="en-US" sz="3200" dirty="0" smtClean="0"/>
              <a:t>tee</a:t>
            </a:r>
          </a:p>
          <a:p>
            <a:pPr lvl="1">
              <a:buFont typeface="Wingdings" charset="2"/>
              <a:buChar char="q"/>
            </a:pPr>
            <a:endParaRPr lang="en-US" sz="3200" dirty="0"/>
          </a:p>
          <a:p>
            <a:pPr>
              <a:buFont typeface="Wingdings" charset="2"/>
              <a:buChar char="q"/>
            </a:pPr>
            <a:r>
              <a:rPr lang="en-US" sz="3200" dirty="0" smtClean="0"/>
              <a:t>How it will help science</a:t>
            </a:r>
          </a:p>
          <a:p>
            <a:pPr lvl="1">
              <a:buFont typeface="Wingdings" charset="2"/>
              <a:buChar char="q"/>
            </a:pPr>
            <a:r>
              <a:rPr lang="en-US" sz="3200" dirty="0" smtClean="0"/>
              <a:t>Will increase livetime of similar flight by factor of ~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765" y="0"/>
            <a:ext cx="5020235" cy="28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760" y="1276397"/>
            <a:ext cx="8336479" cy="553073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29548" y="1521942"/>
            <a:ext cx="3562597" cy="3728852"/>
            <a:chOff x="6329548" y="1448790"/>
            <a:chExt cx="3562597" cy="3728852"/>
          </a:xfrm>
        </p:grpSpPr>
        <p:sp>
          <p:nvSpPr>
            <p:cNvPr id="6" name="Rectangle 5"/>
            <p:cNvSpPr/>
            <p:nvPr/>
          </p:nvSpPr>
          <p:spPr>
            <a:xfrm>
              <a:off x="6329548" y="1900052"/>
              <a:ext cx="1508166" cy="3277590"/>
            </a:xfrm>
            <a:prstGeom prst="rect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35834" y="1448790"/>
              <a:ext cx="2256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notch filter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485" y="2662920"/>
            <a:ext cx="6146262" cy="4001632"/>
            <a:chOff x="20485" y="2333736"/>
            <a:chExt cx="6146262" cy="4001632"/>
          </a:xfrm>
        </p:grpSpPr>
        <p:grpSp>
          <p:nvGrpSpPr>
            <p:cNvPr id="3" name="Group 2"/>
            <p:cNvGrpSpPr/>
            <p:nvPr/>
          </p:nvGrpSpPr>
          <p:grpSpPr>
            <a:xfrm>
              <a:off x="20485" y="2333736"/>
              <a:ext cx="4266172" cy="3131802"/>
              <a:chOff x="0" y="3293293"/>
              <a:chExt cx="4266172" cy="313180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72124" y="5594098"/>
                <a:ext cx="41940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/>
                  <a:t>where R </a:t>
                </a:r>
                <a:r>
                  <a:rPr lang="en-US" sz="2400" dirty="0" smtClean="0"/>
                  <a:t>is parasitic resistance of notch filter ~ 6 or 7 Ω</a:t>
                </a:r>
                <a:endParaRPr lang="en-US" sz="2400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293293"/>
                <a:ext cx="4199254" cy="2310939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5" y="5616040"/>
              <a:ext cx="6146262" cy="71932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985504" y="5376673"/>
            <a:ext cx="2840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we get notches ~ 13 dB deep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30" y="68284"/>
            <a:ext cx="12004726" cy="1325563"/>
          </a:xfrm>
        </p:spPr>
        <p:txBody>
          <a:bodyPr/>
          <a:lstStyle/>
          <a:p>
            <a:r>
              <a:rPr lang="en-US" dirty="0" smtClean="0"/>
              <a:t>Notch filter: set resonance frequency of RLC equal to frequency we want to filter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562" y="1329823"/>
            <a:ext cx="53586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16</a:t>
            </a:r>
            <a:r>
              <a:rPr lang="en-US" sz="2400" dirty="0" smtClean="0"/>
              <a:t> total TUFFs for ANITA 4</a:t>
            </a:r>
          </a:p>
          <a:p>
            <a:pPr marL="457200" indent="-457200">
              <a:buFont typeface="Wingdings" charset="2"/>
              <a:buChar char="q"/>
            </a:pPr>
            <a:endParaRPr lang="en-US" sz="24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6</a:t>
            </a:r>
            <a:r>
              <a:rPr lang="en-US" sz="2400" dirty="0" smtClean="0"/>
              <a:t> channels each</a:t>
            </a:r>
          </a:p>
          <a:p>
            <a:pPr marL="457200" indent="-457200">
              <a:buFont typeface="Wingdings" charset="2"/>
              <a:buChar char="q"/>
            </a:pPr>
            <a:endParaRPr lang="en-US" sz="24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16 x 6 = 96 channels </a:t>
            </a:r>
            <a:endParaRPr lang="en-US" sz="2400" dirty="0"/>
          </a:p>
          <a:p>
            <a:pPr marL="457200" indent="-457200">
              <a:buFont typeface="Wingdings" charset="2"/>
              <a:buChar char="q"/>
            </a:pPr>
            <a:endParaRPr lang="en-US" sz="24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/>
              <a:t>for 48 antennas x 2 pols = 96 RF channels</a:t>
            </a:r>
          </a:p>
          <a:p>
            <a:pPr marL="457200" indent="-457200">
              <a:buFont typeface="Wingdings" charset="2"/>
              <a:buChar char="q"/>
            </a:pPr>
            <a:endParaRPr lang="en-US" sz="2400" dirty="0"/>
          </a:p>
          <a:p>
            <a:pPr marL="457200" indent="-457200">
              <a:buFont typeface="Wingdings" charset="2"/>
              <a:buChar char="q"/>
            </a:pPr>
            <a:r>
              <a:rPr lang="en-US" sz="2400" dirty="0"/>
              <a:t>Microcontroller on each </a:t>
            </a:r>
            <a:r>
              <a:rPr lang="en-US" sz="2400" dirty="0" smtClean="0"/>
              <a:t>channel</a:t>
            </a:r>
          </a:p>
          <a:p>
            <a:pPr marL="457200" indent="-457200">
              <a:buFont typeface="Wingdings" charset="2"/>
              <a:buChar char="q"/>
            </a:pPr>
            <a:endParaRPr lang="en-US" sz="24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/>
              <a:t>Each board powered by 5 V</a:t>
            </a:r>
          </a:p>
          <a:p>
            <a:pPr marL="457200" indent="-457200">
              <a:buFont typeface="Wingdings" charset="2"/>
              <a:buChar char="q"/>
            </a:pPr>
            <a:endParaRPr lang="en-US" sz="24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/>
              <a:t>Draws ~ 0.4 A</a:t>
            </a:r>
          </a:p>
          <a:p>
            <a:pPr marL="457200" indent="-457200">
              <a:buFont typeface="Wingdings" charset="2"/>
              <a:buChar char="q"/>
            </a:pPr>
            <a:endParaRPr lang="en-US" sz="2400" dirty="0"/>
          </a:p>
          <a:p>
            <a:pPr marL="342900" indent="-342900">
              <a:buFont typeface="Wingdings" charset="2"/>
              <a:buChar char="q"/>
            </a:pPr>
            <a:endParaRPr lang="en-US" sz="2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5886142" y="0"/>
            <a:ext cx="6305858" cy="6872567"/>
            <a:chOff x="3398144" y="0"/>
            <a:chExt cx="6305858" cy="6872567"/>
          </a:xfrm>
        </p:grpSpPr>
        <p:grpSp>
          <p:nvGrpSpPr>
            <p:cNvPr id="27" name="Group 26"/>
            <p:cNvGrpSpPr/>
            <p:nvPr/>
          </p:nvGrpSpPr>
          <p:grpSpPr>
            <a:xfrm>
              <a:off x="3398144" y="0"/>
              <a:ext cx="5530727" cy="6736087"/>
              <a:chOff x="2353116" y="96966"/>
              <a:chExt cx="5530727" cy="673608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602" y="641268"/>
                <a:ext cx="2350241" cy="619178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526236" y="96966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TUFF 6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93381" y="96966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TUFF 7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3116" y="641268"/>
                <a:ext cx="2492683" cy="6180508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506222" y="1995887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4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80952" y="4885077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7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26236" y="1099378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5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74266" y="2938206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3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680951" y="5752544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6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84118" y="3834715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2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74265" y="4800628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1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74264" y="5694844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0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693381" y="1015448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11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693380" y="1933930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10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93380" y="2844890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9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80953" y="3869878"/>
                <a:ext cx="2030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 smtClean="0">
                    <a:solidFill>
                      <a:srgbClr val="FF0000"/>
                    </a:solidFill>
                  </a:rPr>
                  <a:t>ch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8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76274" y="6364242"/>
                <a:ext cx="926275" cy="298808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87027" y="6398875"/>
                <a:ext cx="926275" cy="298808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081182" y="6295876"/>
              <a:ext cx="2208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pins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95192" y="6410902"/>
              <a:ext cx="2208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C00000"/>
                  </a:solidFill>
                </a:rPr>
                <a:t>pin-holes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29177" y="-26104"/>
            <a:ext cx="10515600" cy="1325563"/>
          </a:xfrm>
        </p:spPr>
        <p:txBody>
          <a:bodyPr/>
          <a:lstStyle/>
          <a:p>
            <a:r>
              <a:rPr lang="en-US" dirty="0" smtClean="0"/>
              <a:t>TUFF facts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1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2" y="96976"/>
            <a:ext cx="12035725" cy="1325563"/>
          </a:xfrm>
        </p:spPr>
        <p:txBody>
          <a:bodyPr/>
          <a:lstStyle/>
          <a:p>
            <a:r>
              <a:rPr lang="en-US" dirty="0" smtClean="0"/>
              <a:t>After building and testing TUFFs at OSU, we flew to Palestine, Texas for ANITA integration at NASA CSBF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563" y="1325563"/>
            <a:ext cx="5532437" cy="553243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2827" y="1707774"/>
            <a:ext cx="6557304" cy="4952057"/>
            <a:chOff x="156274" y="1048871"/>
            <a:chExt cx="6557304" cy="49520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74" y="1048871"/>
              <a:ext cx="6557304" cy="368848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1247" y="4800599"/>
              <a:ext cx="58748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I packed a small power supply for the TUFFs because the last thing we needed was a fight over power supplies with collaborators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23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440" y="809"/>
            <a:ext cx="3350037" cy="59556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44"/>
            <a:ext cx="2536636" cy="2801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60" y="3254996"/>
            <a:ext cx="6405339" cy="3603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43992"/>
            <a:ext cx="2779417" cy="1563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77" y="809"/>
            <a:ext cx="6346523" cy="3569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8761"/>
            <a:ext cx="3998647" cy="224923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846087" y="5889974"/>
            <a:ext cx="2093133" cy="112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Work hard, eat lots!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6" y="-94130"/>
            <a:ext cx="10515600" cy="1325563"/>
          </a:xfrm>
        </p:spPr>
        <p:txBody>
          <a:bodyPr/>
          <a:lstStyle/>
          <a:p>
            <a:r>
              <a:rPr lang="en-US" dirty="0" smtClean="0"/>
              <a:t>What we learned in Palestine / this summer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2" y="1325563"/>
            <a:ext cx="11761694" cy="539591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Denatured ethanol is bad for boards, always use Isopropanol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When in trouble, blame the power supply! Aka, the last thing you changed duh (our first day in Palestine)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b="1" dirty="0" smtClean="0"/>
              <a:t>Everyone</a:t>
            </a:r>
            <a:r>
              <a:rPr lang="en-US" dirty="0" smtClean="0"/>
              <a:t> hates button cap screws, loves socket cap screws 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Re-solder. Reflow. Re-solder and use some darned flux this time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Become best friends with network analyzer. Test, anything</a:t>
            </a:r>
            <a:r>
              <a:rPr lang="is-IS" dirty="0" smtClean="0"/>
              <a:t>…, re-test </a:t>
            </a:r>
          </a:p>
          <a:p>
            <a:pPr>
              <a:buFont typeface="Wingdings" charset="2"/>
              <a:buChar char="q"/>
            </a:pPr>
            <a:endParaRPr lang="is-IS" dirty="0"/>
          </a:p>
          <a:p>
            <a:pPr>
              <a:buFont typeface="Wingdings" charset="2"/>
              <a:buChar char="q"/>
            </a:pPr>
            <a:r>
              <a:rPr lang="is-IS" dirty="0" smtClean="0"/>
              <a:t>Just a dab of lock tight goes a long way.. and be gentle-firm for god’s sakes!</a:t>
            </a:r>
            <a:endParaRPr lang="en-US" dirty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71796" y="1057418"/>
            <a:ext cx="9394451" cy="5753803"/>
            <a:chOff x="346396" y="1679587"/>
            <a:chExt cx="10940407" cy="62791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1720436"/>
              <a:ext cx="10058400" cy="56578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6396" y="7387783"/>
              <a:ext cx="10940407" cy="57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1 of 4 IRFCMs for ANITA 4</a:t>
              </a:r>
              <a:endParaRPr lang="en-US" sz="2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47732" y="1867340"/>
              <a:ext cx="2256951" cy="569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TUFF 16-17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18482" y="1720435"/>
              <a:ext cx="2137069" cy="569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TUFF 4-5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3808" y="1679587"/>
              <a:ext cx="2960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TUFF master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007512" y="2152254"/>
              <a:ext cx="22091" cy="20395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184098" y="2336923"/>
              <a:ext cx="192109" cy="22013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187016" y="2233073"/>
              <a:ext cx="86307" cy="22013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992959" y="6788490"/>
              <a:ext cx="192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RF channel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0"/>
            </p:cNvCxnSpPr>
            <p:nvPr/>
          </p:nvCxnSpPr>
          <p:spPr>
            <a:xfrm flipH="1" flipV="1">
              <a:off x="9738833" y="5720541"/>
              <a:ext cx="217626" cy="10679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907649" y="114505"/>
            <a:ext cx="324765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 smtClean="0"/>
              <a:t>TUFFs stacked in pairs of odd and even inside aluminum casing with RF padding in between to make TUFF “sandwich”</a:t>
            </a:r>
          </a:p>
          <a:p>
            <a:pPr marL="342900" indent="-342900">
              <a:buFont typeface="Wingdings" charset="2"/>
              <a:buChar char="q"/>
            </a:pPr>
            <a:endParaRPr lang="en-US" sz="24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400" dirty="0" smtClean="0"/>
              <a:t>2 sandwiches go in each Internal </a:t>
            </a:r>
            <a:r>
              <a:rPr lang="en-US" sz="2400" dirty="0"/>
              <a:t>R</a:t>
            </a:r>
            <a:r>
              <a:rPr lang="en-US" sz="2400" dirty="0" smtClean="0"/>
              <a:t>adio </a:t>
            </a:r>
            <a:r>
              <a:rPr lang="en-US" sz="2400" dirty="0"/>
              <a:t>F</a:t>
            </a:r>
            <a:r>
              <a:rPr lang="en-US" sz="2400" dirty="0" smtClean="0"/>
              <a:t>requency </a:t>
            </a:r>
            <a:r>
              <a:rPr lang="en-US" sz="2400" dirty="0"/>
              <a:t>C</a:t>
            </a:r>
            <a:r>
              <a:rPr lang="en-US" sz="2400" dirty="0" smtClean="0"/>
              <a:t>onditioning </a:t>
            </a:r>
            <a:r>
              <a:rPr lang="en-US" sz="2400" dirty="0"/>
              <a:t>M</a:t>
            </a:r>
            <a:r>
              <a:rPr lang="en-US" sz="2400" dirty="0" smtClean="0"/>
              <a:t>odule (IRFCM)</a:t>
            </a:r>
          </a:p>
          <a:p>
            <a:pPr marL="342900" indent="-342900">
              <a:buFont typeface="Wingdings" charset="2"/>
              <a:buChar char="q"/>
            </a:pPr>
            <a:endParaRPr lang="en-US" sz="24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400" dirty="0" smtClean="0"/>
              <a:t>Flight computer talks to TUFF master which talks to TUFF microcontrollers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17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0303" y="94908"/>
            <a:ext cx="8506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many rounds of testing, fixing, buttoning and unbuttoning, we installed the TUFFs in the IRFCMs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51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9292" y="299804"/>
            <a:ext cx="10058400" cy="6286001"/>
            <a:chOff x="1079292" y="299804"/>
            <a:chExt cx="10058400" cy="6286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292" y="299804"/>
              <a:ext cx="10058400" cy="56578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13613" y="6062585"/>
              <a:ext cx="7749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IRFCMs installed in Instrument Box of ANITA 4</a:t>
              </a:r>
              <a:endParaRPr lang="en-US" sz="28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40823" y="382121"/>
            <a:ext cx="10058400" cy="5657850"/>
            <a:chOff x="1049311" y="614595"/>
            <a:chExt cx="10058400" cy="56578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311" y="614595"/>
              <a:ext cx="10058400" cy="56578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962010" y="4937664"/>
              <a:ext cx="1927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00FDFF"/>
                  </a:solidFill>
                </a:rPr>
                <a:t>IRFCM 3</a:t>
              </a:r>
              <a:endParaRPr lang="en-US" sz="2800" dirty="0">
                <a:solidFill>
                  <a:srgbClr val="00FD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62010" y="3639870"/>
              <a:ext cx="1927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FDFF"/>
                  </a:solidFill>
                </a:rPr>
                <a:t>IRFCM 2</a:t>
              </a:r>
              <a:endParaRPr lang="en-US" sz="2800" dirty="0">
                <a:solidFill>
                  <a:srgbClr val="00FD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62011" y="2291579"/>
              <a:ext cx="1927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FDFF"/>
                  </a:solidFill>
                </a:rPr>
                <a:t>IRFCM 1</a:t>
              </a:r>
              <a:endParaRPr lang="en-US" sz="2800" dirty="0">
                <a:solidFill>
                  <a:srgbClr val="00FD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62011" y="629367"/>
              <a:ext cx="1927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FDFF"/>
                  </a:solidFill>
                </a:rPr>
                <a:t>IRFCM 0</a:t>
              </a:r>
              <a:endParaRPr lang="en-US" sz="2800" dirty="0">
                <a:solidFill>
                  <a:srgbClr val="00FDFF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48571" y="6165648"/>
            <a:ext cx="794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View of IRFCMs in Instrument Box from RF in side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34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en-US" dirty="0" smtClean="0">
                <a:solidFill>
                  <a:srgbClr val="00B0F0"/>
                </a:solidFill>
              </a:rPr>
              <a:t>	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1325562"/>
            <a:ext cx="11634216" cy="54409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 know ultra-high energy ( 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</a:t>
            </a:r>
            <a:r>
              <a:rPr lang="en-US" sz="3200" baseline="30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particles exist..</a:t>
            </a:r>
          </a:p>
          <a:p>
            <a:pPr>
              <a:buFont typeface="Wingdings" charset="2"/>
              <a:buChar char="q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q"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q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BUT.. What are their astrophysical origins and acceleration mechanisms?</a:t>
            </a:r>
          </a:p>
          <a:p>
            <a:pPr>
              <a:buFont typeface="Wingdings" charset="2"/>
              <a:buChar char="q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q"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q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Need reliable way of observing ultra-high energy particles to learn physics at astrophysical sites 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430" y="0"/>
            <a:ext cx="657139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85" y="1399397"/>
            <a:ext cx="2017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Instrument Box where our TUFFs are installed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90793" y="2307338"/>
            <a:ext cx="4201605" cy="1789174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60284" y="411340"/>
            <a:ext cx="26915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Picture is from hang test at NASA Columbia Scientific Balloon Facility,</a:t>
            </a:r>
          </a:p>
          <a:p>
            <a:pPr algn="ctr"/>
            <a:r>
              <a:rPr lang="en-US" sz="2800" dirty="0" smtClean="0"/>
              <a:t>July 30 2016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ANITA 4 passed hang test!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Ready to ship to Antarctica!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7180" y="6316081"/>
            <a:ext cx="201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Image credit: Christian Miki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9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" y="-97536"/>
            <a:ext cx="11256264" cy="1450848"/>
          </a:xfrm>
        </p:spPr>
        <p:txBody>
          <a:bodyPr/>
          <a:lstStyle/>
          <a:p>
            <a:r>
              <a:rPr lang="en-US" dirty="0" smtClean="0"/>
              <a:t>TUFF notch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08" y="1633728"/>
            <a:ext cx="11158728" cy="496214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TUFF notches </a:t>
            </a:r>
            <a:r>
              <a:rPr lang="en-US" dirty="0"/>
              <a:t>are tunable </a:t>
            </a:r>
            <a:r>
              <a:rPr lang="en-US" dirty="0" smtClean="0"/>
              <a:t>and </a:t>
            </a:r>
            <a:r>
              <a:rPr lang="en-US" b="1" dirty="0" smtClean="0"/>
              <a:t>switchable</a:t>
            </a:r>
            <a:r>
              <a:rPr lang="en-US" dirty="0" smtClean="0"/>
              <a:t>, can decide to turn on or off during flight</a:t>
            </a:r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Notches </a:t>
            </a:r>
            <a:r>
              <a:rPr lang="en-US" dirty="0"/>
              <a:t>are currently set to </a:t>
            </a:r>
            <a:r>
              <a:rPr lang="en-US" dirty="0" smtClean="0"/>
              <a:t>filter default frequencies 260, 380 and 461.3 MHz </a:t>
            </a:r>
            <a:r>
              <a:rPr lang="en-US" dirty="0"/>
              <a:t>in the firmware </a:t>
            </a: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Tunable notches meant we could decide closer to ANITA integration in Palestine what the notches had to be</a:t>
            </a:r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Bit painful to re-tune 96x3 notches but can be done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0" y="-2054"/>
            <a:ext cx="7296798" cy="6860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4928" y="235317"/>
            <a:ext cx="435254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Two ways </a:t>
            </a:r>
            <a:r>
              <a:rPr lang="en-US" sz="2800" dirty="0"/>
              <a:t>to improve </a:t>
            </a:r>
            <a:r>
              <a:rPr lang="en-US" sz="2800" dirty="0" smtClean="0"/>
              <a:t>our sensitivity:</a:t>
            </a:r>
          </a:p>
          <a:p>
            <a:endParaRPr lang="en-US" sz="28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move curve down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800" dirty="0" smtClean="0">
                <a:solidFill>
                  <a:srgbClr val="0070C0"/>
                </a:solidFill>
              </a:rPr>
              <a:t>move curve to </a:t>
            </a:r>
            <a:r>
              <a:rPr lang="en-US" sz="2800" dirty="0">
                <a:solidFill>
                  <a:srgbClr val="0070C0"/>
                </a:solidFill>
              </a:rPr>
              <a:t>the </a:t>
            </a:r>
            <a:r>
              <a:rPr lang="en-US" sz="2800" dirty="0" smtClean="0">
                <a:solidFill>
                  <a:srgbClr val="0070C0"/>
                </a:solidFill>
              </a:rPr>
              <a:t>left</a:t>
            </a:r>
          </a:p>
          <a:p>
            <a:pPr marL="285750" indent="-285750">
              <a:buFont typeface="Wingdings" charset="2"/>
              <a:buChar char="q"/>
            </a:pPr>
            <a:endParaRPr lang="en-US" sz="2800" dirty="0"/>
          </a:p>
          <a:p>
            <a:pPr marL="285750" indent="-285750">
              <a:buFont typeface="Wingdings" charset="2"/>
              <a:buChar char="q"/>
            </a:pPr>
            <a:r>
              <a:rPr lang="en-US" sz="2800" dirty="0" smtClean="0"/>
              <a:t>Hardware improvements of ANITA 4: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TUFF boards (move curve down)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800" dirty="0">
                <a:solidFill>
                  <a:srgbClr val="0070C0"/>
                </a:solidFill>
              </a:rPr>
              <a:t>new trigger scheme based on </a:t>
            </a:r>
            <a:r>
              <a:rPr lang="en-US" sz="2800" dirty="0" smtClean="0">
                <a:solidFill>
                  <a:srgbClr val="0070C0"/>
                </a:solidFill>
              </a:rPr>
              <a:t>LCP/RCP coincidence (move curve left)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601200" y="6575953"/>
            <a:ext cx="3893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LCP = Left Circular Polarization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11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310832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smtClean="0"/>
              <a:t>Any questions?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83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ASTROPHYSICAL MESSENGERS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659130" y="1592530"/>
            <a:ext cx="83004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</a:p>
          <a:p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 pair produce with CMB above 100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8319" y="3079928"/>
            <a:ext cx="79662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RAYS </a:t>
            </a:r>
          </a:p>
          <a:p>
            <a:r>
              <a:rPr lang="en-US" sz="26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 get deflected by cosmic magnetic fields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r>
              <a:rPr lang="en-US" sz="2600" dirty="0" smtClean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159027" y="4540260"/>
            <a:ext cx="145949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</a:p>
          <a:p>
            <a:r>
              <a:rPr lang="en-US" sz="26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 weakly interacting, no charge 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		- traverses cosmic distances w/o getting attenuated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		- unaffected by magnetic fields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		- in theory, most reliable messenger of distant astrophysical 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82562" y="5243093"/>
            <a:ext cx="6051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/>
              <a:t>ANITA 1: </a:t>
            </a:r>
            <a:r>
              <a:rPr lang="is-IS" sz="2400" dirty="0" smtClean="0"/>
              <a:t>2006-2007  </a:t>
            </a:r>
          </a:p>
          <a:p>
            <a:r>
              <a:rPr lang="is-IS" sz="2400" dirty="0" smtClean="0"/>
              <a:t>ANITA </a:t>
            </a:r>
            <a:r>
              <a:rPr lang="is-IS" sz="2400" dirty="0"/>
              <a:t>2: 2008-2009 </a:t>
            </a:r>
            <a:endParaRPr lang="is-IS" sz="2400" dirty="0" smtClean="0"/>
          </a:p>
          <a:p>
            <a:r>
              <a:rPr lang="is-IS" sz="2400" dirty="0" smtClean="0"/>
              <a:t>ANITA </a:t>
            </a:r>
            <a:r>
              <a:rPr lang="is-IS" sz="2400" dirty="0"/>
              <a:t>3: </a:t>
            </a:r>
            <a:r>
              <a:rPr lang="is-IS" sz="2400" dirty="0" smtClean="0"/>
              <a:t>2014-2015</a:t>
            </a:r>
          </a:p>
          <a:p>
            <a:endParaRPr lang="is-I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00161" y="5123442"/>
            <a:ext cx="2877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Launching ANITA 4 at the end of this year!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317" y="-1"/>
            <a:ext cx="12244020" cy="6858001"/>
            <a:chOff x="-317" y="-1"/>
            <a:chExt cx="12244020" cy="68580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" y="3785"/>
              <a:ext cx="5609944" cy="685421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289" y="-1"/>
              <a:ext cx="6635414" cy="48191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2560320" y="5559552"/>
              <a:ext cx="841248" cy="802581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73987" y="0"/>
              <a:ext cx="58815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</a:rPr>
                <a:t>Our </a:t>
              </a:r>
              <a:r>
                <a:rPr lang="en-US" sz="4000" smtClean="0">
                  <a:solidFill>
                    <a:schemeClr val="bg1"/>
                  </a:solidFill>
                </a:rPr>
                <a:t>neutrino observatory: ANITA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9949"/>
            <a:ext cx="12176994" cy="505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2319" y="5515547"/>
            <a:ext cx="3573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cosθ = 1/n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 = 1.78 for radio in ice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6" y="5002133"/>
            <a:ext cx="1196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Moliere radius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34471" y="69620"/>
            <a:ext cx="6158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Particle shower acquires ~ 20% negative charge excess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If charge excess moving at velocity &gt; phase velocity of light in ice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4588" y="174811"/>
            <a:ext cx="5513293" cy="161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/>
              <a:t>Cherenkov radiation is emitted by ice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/>
              <a:t>Coherent at wavelengths greater than Moliere radius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frequencies </a:t>
            </a:r>
            <a:r>
              <a:rPr lang="en-US" sz="2400" dirty="0"/>
              <a:t>&lt;~ 1 GHz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0" y="57814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Askaryan Effec</a:t>
            </a:r>
            <a:r>
              <a:rPr lang="en-US" sz="4800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555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" y="-19843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AN</a:t>
            </a:r>
            <a:r>
              <a:rPr lang="en-US" dirty="0" smtClean="0"/>
              <a:t>TARCTIC </a:t>
            </a:r>
            <a:r>
              <a:rPr lang="en-US" dirty="0" smtClean="0">
                <a:solidFill>
                  <a:srgbClr val="00B0F0"/>
                </a:solidFill>
              </a:rPr>
              <a:t>I</a:t>
            </a:r>
            <a:r>
              <a:rPr lang="en-US" dirty="0" smtClean="0"/>
              <a:t>MPULSIVE </a:t>
            </a:r>
            <a:r>
              <a:rPr lang="en-US" dirty="0" smtClean="0">
                <a:solidFill>
                  <a:srgbClr val="00B0F0"/>
                </a:solidFill>
              </a:rPr>
              <a:t>T</a:t>
            </a:r>
            <a:r>
              <a:rPr lang="en-US" dirty="0" smtClean="0"/>
              <a:t>RANSIENT </a:t>
            </a:r>
            <a:r>
              <a:rPr lang="en-US" dirty="0" smtClean="0">
                <a:solidFill>
                  <a:srgbClr val="00B0F0"/>
                </a:solidFill>
              </a:rPr>
              <a:t>A</a:t>
            </a:r>
            <a:r>
              <a:rPr lang="en-US" dirty="0" smtClean="0"/>
              <a:t>NTENNA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1346582"/>
            <a:ext cx="5391912" cy="5270308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NASA Long Duration </a:t>
            </a:r>
            <a:r>
              <a:rPr lang="en-US" dirty="0" smtClean="0"/>
              <a:t>Balloon borne</a:t>
            </a:r>
            <a:endParaRPr lang="en-US" dirty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array of 48 radio horn antennas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with both vertical and horizontal pols.</a:t>
            </a:r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observing </a:t>
            </a:r>
            <a:r>
              <a:rPr lang="en-US" dirty="0"/>
              <a:t>Antarctic ice sheet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searching </a:t>
            </a:r>
            <a:r>
              <a:rPr lang="en-US" dirty="0" smtClean="0"/>
              <a:t>for Askaryan radio </a:t>
            </a:r>
            <a:r>
              <a:rPr lang="en-US" dirty="0"/>
              <a:t>emission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936" y="513112"/>
            <a:ext cx="6557354" cy="4242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1344" y="4937760"/>
            <a:ext cx="6169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800" dirty="0"/>
              <a:t>200 – 1200 MHz frequency range</a:t>
            </a:r>
          </a:p>
          <a:p>
            <a:pPr>
              <a:buFont typeface="Wingdings" charset="2"/>
              <a:buChar char="q"/>
            </a:pPr>
            <a:endParaRPr lang="en-US" sz="2800" dirty="0"/>
          </a:p>
          <a:p>
            <a:pPr>
              <a:buFont typeface="Wingdings" charset="2"/>
              <a:buChar char="q"/>
            </a:pPr>
            <a:r>
              <a:rPr lang="en-US" sz="2800" dirty="0"/>
              <a:t>from ultra-high energy neutrinos interacting in 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7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341911" y="61748"/>
            <a:ext cx="9167499" cy="6796252"/>
            <a:chOff x="1341911" y="61748"/>
            <a:chExt cx="9167499" cy="67962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1911" y="61748"/>
              <a:ext cx="9167499" cy="67962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56377" y="4787821"/>
              <a:ext cx="1675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McMurdo</a:t>
              </a:r>
              <a:endParaRPr lang="en-US" sz="28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83355" y="3697428"/>
              <a:ext cx="1283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Vostok</a:t>
              </a:r>
              <a:endParaRPr lang="en-US" sz="28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07493" y="374847"/>
              <a:ext cx="2810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Dakshin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Gangotri</a:t>
              </a:r>
              <a:endParaRPr lang="en-US" sz="2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96897" y="3944408"/>
              <a:ext cx="1283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Byrd</a:t>
              </a:r>
              <a:endParaRPr lang="en-US" sz="2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13674" y="3198264"/>
              <a:ext cx="3050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Siple</a:t>
              </a:r>
              <a:r>
                <a:rPr lang="en-US" sz="2800" b="1" dirty="0" smtClean="0"/>
                <a:t> Station</a:t>
              </a:r>
              <a:endParaRPr lang="en-US" sz="2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1748" y="2868645"/>
              <a:ext cx="29937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South Pole</a:t>
              </a:r>
              <a:endParaRPr lang="en-US" sz="2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71542" y="2507245"/>
              <a:ext cx="17449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Dome Fuji</a:t>
              </a:r>
              <a:endParaRPr lang="en-US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85811" y="4320438"/>
              <a:ext cx="1807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Concordia</a:t>
              </a:r>
              <a:endParaRPr lang="en-US" sz="28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533902" y="3801805"/>
            <a:ext cx="1639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ANITA 3 </a:t>
            </a:r>
          </a:p>
          <a:p>
            <a:pPr algn="ctr"/>
            <a:r>
              <a:rPr lang="en-US" sz="3200" dirty="0" smtClean="0"/>
              <a:t>flight path</a:t>
            </a:r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+ base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374086" y="6265228"/>
            <a:ext cx="47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km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41714" y="61748"/>
            <a:ext cx="47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km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556795" y="696000"/>
            <a:ext cx="15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run 208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304" y="2768855"/>
            <a:ext cx="2134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run 342</a:t>
            </a:r>
            <a:endParaRPr lang="en-US" sz="28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496726" y="1262584"/>
            <a:ext cx="3543269" cy="180856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107440" y="3292075"/>
            <a:ext cx="3034869" cy="83288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7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21700" y="6466"/>
            <a:ext cx="11870300" cy="6827049"/>
            <a:chOff x="321700" y="6466"/>
            <a:chExt cx="11870300" cy="68270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647" y="92442"/>
              <a:ext cx="11335871" cy="654305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72752" y="6466"/>
              <a:ext cx="45316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run 208, East Antarctica</a:t>
              </a:r>
              <a:endParaRPr lang="en-US" sz="2800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1682520" y="2882152"/>
              <a:ext cx="45316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Frequency, MHz</a:t>
              </a:r>
              <a:endParaRPr lang="en-US" sz="2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77552" y="6277302"/>
              <a:ext cx="45316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Azimuth angle, degrees</a:t>
              </a:r>
              <a:endParaRPr lang="en-US" sz="2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49218" y="6002518"/>
              <a:ext cx="164278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Average power, dB</a:t>
              </a:r>
              <a:endParaRPr lang="en-US" sz="24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6486613"/>
            <a:ext cx="3194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plot credit: Peter Gorham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7910-4369-534D-BBE4-DF57777F078E}" type="slidenum">
              <a:rPr lang="en-US" smtClean="0"/>
              <a:t>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42808" y="53789"/>
            <a:ext cx="11974377" cy="6802156"/>
            <a:chOff x="142808" y="53789"/>
            <a:chExt cx="11974377" cy="68021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332" y="121025"/>
              <a:ext cx="11269692" cy="65191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943236" y="53789"/>
              <a:ext cx="45316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run 342, West Antarctica</a:t>
              </a:r>
              <a:endParaRPr lang="en-US" sz="28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81717" y="6198255"/>
              <a:ext cx="45316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/>
                <a:t>Azimuth angle, degrees</a:t>
              </a:r>
              <a:endParaRPr lang="en-US" sz="2800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1861412" y="3141537"/>
              <a:ext cx="45316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/>
                <a:t>Frequency, MHz</a:t>
              </a:r>
              <a:endParaRPr lang="en-US" sz="2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90414" y="6024948"/>
              <a:ext cx="152677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Average power, dB</a:t>
              </a:r>
              <a:endParaRPr lang="en-US" sz="24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6486613"/>
            <a:ext cx="3194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plot credit: Peter Gorham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8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6358</TotalTime>
  <Words>1040</Words>
  <Application>Microsoft Macintosh PowerPoint</Application>
  <PresentationFormat>Widescreen</PresentationFormat>
  <Paragraphs>277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ANITA 4: A TUFF new mission to discover ultra-high energy neutrinos   Oindree Banerjee </vt:lpstr>
      <vt:lpstr>MOTIVATION </vt:lpstr>
      <vt:lpstr>ASTROPHYSICAL MESSENGERS</vt:lpstr>
      <vt:lpstr>PowerPoint Presentation</vt:lpstr>
      <vt:lpstr>Askaryan Effect</vt:lpstr>
      <vt:lpstr>ANTARCTIC IMPULSIVE TRANSIENT ANTENNA</vt:lpstr>
      <vt:lpstr>PowerPoint Presentation</vt:lpstr>
      <vt:lpstr>PowerPoint Presentation</vt:lpstr>
      <vt:lpstr>PowerPoint Presentation</vt:lpstr>
      <vt:lpstr>Narrow Band Noise</vt:lpstr>
      <vt:lpstr>TUFF</vt:lpstr>
      <vt:lpstr>Notch filter: set resonance frequency of RLC equal to frequency we want to filter</vt:lpstr>
      <vt:lpstr>TUFF facts</vt:lpstr>
      <vt:lpstr>After building and testing TUFFs at OSU, we flew to Palestine, Texas for ANITA integration at NASA CSBF</vt:lpstr>
      <vt:lpstr>PowerPoint Presentation</vt:lpstr>
      <vt:lpstr>What we learned in Palestine / this summer</vt:lpstr>
      <vt:lpstr>PowerPoint Presentation</vt:lpstr>
      <vt:lpstr>PowerPoint Presentation</vt:lpstr>
      <vt:lpstr>PowerPoint Presentation</vt:lpstr>
      <vt:lpstr>PowerPoint Presentation</vt:lpstr>
      <vt:lpstr>TUFF notch summary</vt:lpstr>
      <vt:lpstr>PowerPoint Presentation</vt:lpstr>
      <vt:lpstr>Thank you Any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ANITA 4: Hardware update</dc:title>
  <dc:creator>Microsoft Office User</dc:creator>
  <cp:lastModifiedBy>Microsoft Office User</cp:lastModifiedBy>
  <cp:revision>139</cp:revision>
  <cp:lastPrinted>2016-08-03T02:14:23Z</cp:lastPrinted>
  <dcterms:created xsi:type="dcterms:W3CDTF">2016-07-28T23:27:28Z</dcterms:created>
  <dcterms:modified xsi:type="dcterms:W3CDTF">2017-01-19T19:40:59Z</dcterms:modified>
</cp:coreProperties>
</file>