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72" r:id="rId5"/>
    <p:sldId id="266" r:id="rId6"/>
    <p:sldId id="267" r:id="rId7"/>
    <p:sldId id="268" r:id="rId8"/>
    <p:sldId id="271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oorthi Nagasamudram" initials="SN" lastIdx="1" clrIdx="0">
    <p:extLst/>
  </p:cmAuthor>
  <p:cmAuthor id="2" name="Spoorthi Nagasamudram" initials="SN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1"/>
    <p:restoredTop sz="86429"/>
  </p:normalViewPr>
  <p:slideViewPr>
    <p:cSldViewPr snapToGrid="0" snapToObjects="1">
      <p:cViewPr varScale="1">
        <p:scale>
          <a:sx n="82" d="100"/>
          <a:sy n="82" d="100"/>
        </p:scale>
        <p:origin x="1264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CFF37-C87F-A443-A694-5235FFBE12D2}" type="datetimeFigureOut">
              <a:rPr lang="en-US" smtClean="0"/>
              <a:t>1/24/17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01A61-B37D-DF47-93C5-25B5B0640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02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Body text: https://</a:t>
            </a:r>
            <a:r>
              <a:rPr lang="en-US" dirty="0" err="1" smtClean="0"/>
              <a:t>www.cs.rit.edu</a:t>
            </a:r>
            <a:r>
              <a:rPr lang="en-US" dirty="0" smtClean="0"/>
              <a:t>/~</a:t>
            </a:r>
            <a:r>
              <a:rPr lang="en-US" dirty="0" err="1" smtClean="0"/>
              <a:t>rlaz</a:t>
            </a:r>
            <a:r>
              <a:rPr lang="en-US" dirty="0" smtClean="0"/>
              <a:t>/prec20092/slides/</a:t>
            </a:r>
            <a:r>
              <a:rPr lang="en-US" dirty="0" err="1" smtClean="0"/>
              <a:t>LDA_PCA.pdf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01A61-B37D-DF47-93C5-25B5B0640F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36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42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45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71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82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2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09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4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5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A4628-F069-6747-8A9B-74E2FA1B41FF}" type="datetimeFigureOut">
              <a:rPr lang="en-US" smtClean="0"/>
              <a:t>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ECA39-E0E1-0546-A515-28238DDC9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4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8406" y="1952357"/>
            <a:ext cx="9144000" cy="2563372"/>
          </a:xfrm>
        </p:spPr>
        <p:txBody>
          <a:bodyPr>
            <a:normAutofit/>
          </a:bodyPr>
          <a:lstStyle/>
          <a:p>
            <a:r>
              <a:rPr lang="en-US" dirty="0" smtClean="0"/>
              <a:t>Linear Discriminant Analysis(LDA) &amp; Function Discriminant Analysis(FDA)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95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 smtClean="0">
                <a:solidFill>
                  <a:schemeClr val="accent2"/>
                </a:solidFill>
              </a:rPr>
              <a:t>What is LDA?</a:t>
            </a:r>
            <a:endParaRPr lang="en-US" sz="8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200" dirty="0" smtClean="0"/>
              <a:t>A classification model used to find a </a:t>
            </a:r>
            <a:r>
              <a:rPr lang="en-US" sz="3200" u="sng" dirty="0" smtClean="0"/>
              <a:t>linear combination </a:t>
            </a:r>
            <a:r>
              <a:rPr lang="en-US" sz="3200" dirty="0" smtClean="0"/>
              <a:t>of variables (or predictors) that separates two or more classes (or targets)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sz="3200" dirty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649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 smtClean="0">
                <a:solidFill>
                  <a:schemeClr val="accent2"/>
                </a:solidFill>
              </a:rPr>
              <a:t>How does LDA work?</a:t>
            </a:r>
            <a:endParaRPr lang="en-US" sz="8800" dirty="0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666615"/>
              </a:xfrm>
            </p:spPr>
            <p:txBody>
              <a:bodyPr>
                <a:norm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b="0" dirty="0" smtClean="0">
                    <a:ea typeface="Cambria Math" charset="0"/>
                    <a:cs typeface="Cambria Math" charset="0"/>
                  </a:rPr>
                  <a:t>Z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+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⋯</m:t>
                        </m:r>
                      </m:sub>
                    </m:sSub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b="0" dirty="0" smtClean="0">
                  <a:ea typeface="Cambria Math" charset="0"/>
                  <a:cs typeface="Cambria Math" charset="0"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      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</a:rPr>
                        <m:t>𝑆</m:t>
                      </m:r>
                      <m:d>
                        <m:d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𝛽</m:t>
                          </m:r>
                        </m:e>
                      </m:d>
                      <m:r>
                        <a:rPr lang="en-US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=</m:t>
                      </m:r>
                      <m:f>
                        <m:fPr>
                          <m:ctrlPr>
                            <a:rPr lang="bg-BG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bg-BG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</m:ctrlPr>
                            </m:sSupPr>
                            <m:e>
                              <m:r>
                                <a:rPr lang="bg-BG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𝑇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𝑇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bg-BG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</m:ctrlPr>
                            </m:sSupPr>
                            <m:e>
                              <m:r>
                                <a:rPr lang="bg-BG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pPr marL="457200" lvl="1" indent="0">
                  <a:lnSpc>
                    <a:spcPct val="100000"/>
                  </a:lnSpc>
                  <a:spcBef>
                    <a:spcPts val="0"/>
                  </a:spcBef>
                  <a:buFontTx/>
                  <a:buNone/>
                  <a:defRPr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𝛽</m:t>
                    </m:r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:</m:t>
                    </m:r>
                  </m:oMath>
                </a14:m>
                <a:r>
                  <a:rPr lang="en-US" dirty="0" smtClean="0"/>
                  <a:t> Vector of coefficients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</a:rPr>
                          <m:t>…,</m:t>
                        </m:r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   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0"/>
                  </a:spcBef>
                  <a:buFontTx/>
                  <a:buNone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charset="0"/>
                      </a:rPr>
                      <m:t>,</m:t>
                    </m:r>
                    <m:sSub>
                      <m:sSubPr>
                        <m:ctrlPr>
                          <a:rPr lang="en-US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charset="0"/>
                      </a:rPr>
                      <m:t>: </m:t>
                    </m:r>
                  </m:oMath>
                </a14:m>
                <a:r>
                  <a:rPr lang="en-US" dirty="0" smtClean="0"/>
                  <a:t>Mean vectors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𝐶</m:t>
                    </m:r>
                    <m:r>
                      <a:rPr lang="en-US" i="1">
                        <a:latin typeface="Cambria Math" charset="0"/>
                      </a:rPr>
                      <m:t>= </m:t>
                    </m:r>
                    <m:f>
                      <m:fPr>
                        <m:ctrlPr>
                          <a:rPr lang="bg-BG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charset="0"/>
                          </a:rPr>
                          <m:t>𝑛</m:t>
                        </m:r>
                      </m:e>
                      <m:sub>
                        <m:r>
                          <a:rPr lang="en-US" i="1" dirty="0">
                            <a:latin typeface="Cambria Math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charset="0"/>
                          </a:rPr>
                          <m:t>𝐶</m:t>
                        </m:r>
                      </m:e>
                      <m:sub>
                        <m:r>
                          <a:rPr lang="en-US" i="1" dirty="0">
                            <a:latin typeface="Cambria Math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charset="0"/>
                      </a:rPr>
                      <m:t>+</m:t>
                    </m:r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charset="0"/>
                          </a:rPr>
                          <m:t>𝑛</m:t>
                        </m:r>
                      </m:e>
                      <m:sub>
                        <m:r>
                          <a:rPr lang="en-US" i="1" dirty="0">
                            <a:latin typeface="Cambria Math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 dirty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charset="0"/>
                          </a:rPr>
                          <m:t>𝐶</m:t>
                        </m:r>
                      </m:e>
                      <m:sub>
                        <m:r>
                          <a:rPr lang="en-US" i="1" dirty="0">
                            <a:latin typeface="Cambria Math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): </a:t>
                </a:r>
                <a:r>
                  <a:rPr lang="en-US" dirty="0" smtClean="0">
                    <a:solidFill>
                      <a:sysClr val="windowText" lastClr="000000"/>
                    </a:solidFill>
                  </a:rPr>
                  <a:t>Pooled </a:t>
                </a:r>
                <a:r>
                  <a:rPr lang="en-US" dirty="0">
                    <a:solidFill>
                      <a:sysClr val="windowText" lastClr="000000"/>
                    </a:solidFill>
                  </a:rPr>
                  <a:t>Covariance </a:t>
                </a:r>
                <a:r>
                  <a:rPr lang="en-US" dirty="0" smtClean="0">
                    <a:solidFill>
                      <a:sysClr val="windowText" lastClr="000000"/>
                    </a:solidFill>
                  </a:rPr>
                  <a:t>Matrix</a:t>
                </a:r>
              </a:p>
              <a:p>
                <a:pPr marL="457200" lvl="1" indent="0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n-US">
                          <a:latin typeface="Cambria Math" charset="0"/>
                        </a:rPr>
                        <m:t>Covariance</m:t>
                      </m:r>
                      <m:r>
                        <a:rPr lang="en-US">
                          <a:latin typeface="Cambria Math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charset="0"/>
                        </a:rPr>
                        <m:t>matrices</m:t>
                      </m:r>
                    </m:oMath>
                  </m:oMathPara>
                </a14:m>
                <a:endParaRPr lang="en-US" dirty="0">
                  <a:solidFill>
                    <a:sysClr val="windowText" lastClr="000000"/>
                  </a:solidFill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endParaRPr lang="en-US" dirty="0"/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/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666615"/>
              </a:xfrm>
              <a:blipFill rotWithShape="0">
                <a:blip r:embed="rId2"/>
                <a:stretch>
                  <a:fillRect t="-1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2191770" y="2642109"/>
            <a:ext cx="1481328" cy="108277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Score Function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673098" y="3019355"/>
            <a:ext cx="572146" cy="328279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2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76207" y="570262"/>
                <a:ext cx="10515600" cy="6016518"/>
              </a:xfrm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Maximizing the score function,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𝛽</m:t>
                      </m:r>
                      <m:r>
                        <a:rPr lang="en-US" i="1">
                          <a:latin typeface="Cambria Math" charset="0"/>
                          <a:ea typeface="Cambria Math" charset="0"/>
                          <a:cs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𝐶</m:t>
                          </m:r>
                        </m:e>
                        <m:sup>
                          <m: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−1</m:t>
                          </m:r>
                        </m:sup>
                      </m:sSup>
                      <m:r>
                        <a:rPr lang="en-US" i="1">
                          <a:latin typeface="Cambria Math" charset="0"/>
                          <a:ea typeface="Cambria Math" charset="0"/>
                          <a:cs typeface="Cambria Math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charset="0"/>
                          <a:ea typeface="Cambria Math" charset="0"/>
                          <a:cs typeface="Cambria Math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𝜇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charset="0"/>
                          <a:ea typeface="Cambria Math" charset="0"/>
                          <a:cs typeface="Cambria Math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 smtClean="0"/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dirty="0"/>
                  <a:t>The data point belongs to class C1 if</a:t>
                </a:r>
                <a:r>
                  <a:rPr lang="en-US" dirty="0" smtClean="0"/>
                  <a:t>: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𝛽</m:t>
                        </m:r>
                      </m:e>
                      <m:sup>
                        <m:r>
                          <a:rPr lang="en-US" i="1">
                            <a:latin typeface="Cambria Math" charset="0"/>
                          </a:rPr>
                          <m:t>𝑇</m:t>
                        </m:r>
                      </m:sup>
                    </m:sSup>
                    <m:r>
                      <a:rPr lang="en-US" i="1">
                        <a:latin typeface="Cambria Math" charset="0"/>
                      </a:rPr>
                      <m:t> (</m:t>
                    </m:r>
                    <m:r>
                      <a:rPr lang="en-US" i="1">
                        <a:latin typeface="Cambria Math" charset="0"/>
                      </a:rPr>
                      <m:t>𝑥</m:t>
                    </m:r>
                    <m:r>
                      <a:rPr lang="en-US" i="1">
                        <a:latin typeface="Cambria Math" charset="0"/>
                      </a:rPr>
                      <m:t> −(</m:t>
                    </m:r>
                    <m:f>
                      <m:fPr>
                        <m:ctrlPr>
                          <a:rPr lang="bg-BG" i="1">
                            <a:latin typeface="Cambria Math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1+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)) &gt; log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g-BG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  <m:r>
                          <a:rPr lang="en-US" i="1">
                            <a:latin typeface="Cambria Math" charset="0"/>
                          </a:rPr>
                          <m:t>(</m:t>
                        </m:r>
                        <m:r>
                          <a:rPr lang="en-US" i="1">
                            <a:latin typeface="Cambria Math" charset="0"/>
                          </a:rPr>
                          <m:t>𝐶</m:t>
                        </m:r>
                        <m:r>
                          <a:rPr lang="en-US" i="1">
                            <a:latin typeface="Cambria Math" charset="0"/>
                          </a:rPr>
                          <m:t>1)</m:t>
                        </m:r>
                      </m:num>
                      <m:den>
                        <m:r>
                          <a:rPr lang="en-US" i="1">
                            <a:latin typeface="Cambria Math" charset="0"/>
                          </a:rPr>
                          <m:t>𝑝</m:t>
                        </m:r>
                        <m:r>
                          <a:rPr lang="en-US" i="1">
                            <a:latin typeface="Cambria Math" charset="0"/>
                          </a:rPr>
                          <m:t>(</m:t>
                        </m:r>
                        <m:r>
                          <a:rPr lang="en-US" i="1">
                            <a:latin typeface="Cambria Math" charset="0"/>
                          </a:rPr>
                          <m:t>𝑐</m:t>
                        </m:r>
                        <m:r>
                          <a:rPr lang="en-US" i="1">
                            <a:latin typeface="Cambria Math" charset="0"/>
                          </a:rPr>
                          <m:t>2)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dirty="0" smtClean="0"/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dirty="0"/>
                  <a:t>Otherwise, the data point belongs to class </a:t>
                </a:r>
                <a:r>
                  <a:rPr lang="en-US" dirty="0" smtClean="0"/>
                  <a:t>C2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𝑥</m:t>
                    </m:r>
                    <m:r>
                      <a:rPr lang="en-US" i="1">
                        <a:latin typeface="Cambria Math" charset="0"/>
                      </a:rPr>
                      <m:t>:</m:t>
                    </m:r>
                    <m:r>
                      <a:rPr lang="en-US">
                        <a:latin typeface="Cambria Math" charset="0"/>
                      </a:rPr>
                      <m:t> </m:t>
                    </m:r>
                  </m:oMath>
                </a14:m>
                <a:r>
                  <a:rPr lang="en-US" dirty="0"/>
                  <a:t>Data vect</a:t>
                </a:r>
                <a:r>
                  <a:rPr lang="en-US" dirty="0" smtClean="0"/>
                  <a:t>or</a:t>
                </a:r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𝑝</m:t>
                    </m:r>
                    <m:d>
                      <m:dPr>
                        <m:ctrlPr>
                          <a:rPr lang="en-US" i="1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charset="0"/>
                          </a:rPr>
                          <m:t>𝐶</m:t>
                        </m:r>
                        <m:r>
                          <a:rPr lang="en-US" i="1">
                            <a:latin typeface="Cambria Math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P</m:t>
                    </m:r>
                  </m:oMath>
                </a14:m>
                <a:r>
                  <a:rPr lang="en-US" dirty="0"/>
                  <a:t>robability of the data point belonging to C1</a:t>
                </a:r>
                <a:endParaRPr lang="en-US" dirty="0" smtClean="0"/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  <a:defRPr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</a:rPr>
                      <m:t>𝑝</m:t>
                    </m:r>
                    <m:d>
                      <m:dPr>
                        <m:ctrlPr>
                          <a:rPr lang="en-US" i="1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charset="0"/>
                          </a:rPr>
                          <m:t>𝐶</m:t>
                        </m:r>
                        <m:r>
                          <a:rPr lang="en-US" i="1">
                            <a:latin typeface="Cambria Math" charset="0"/>
                          </a:rPr>
                          <m:t>2</m:t>
                        </m:r>
                      </m:e>
                    </m:d>
                    <m:r>
                      <a:rPr lang="en-US" i="1">
                        <a:latin typeface="Cambria Math" charset="0"/>
                      </a:rPr>
                      <m:t>: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charset="0"/>
                      </a:rPr>
                      <m:t>P</m:t>
                    </m:r>
                  </m:oMath>
                </a14:m>
                <a:r>
                  <a:rPr lang="en-US" dirty="0"/>
                  <a:t>robability of the data point belonging to C2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6207" y="570262"/>
                <a:ext cx="10515600" cy="6016518"/>
              </a:xfrm>
              <a:blipFill rotWithShape="0">
                <a:blip r:embed="rId2"/>
                <a:stretch>
                  <a:fillRect l="-1159" t="-1013" b="-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386021" y="1379348"/>
            <a:ext cx="3425125" cy="697425"/>
          </a:xfrm>
          <a:prstGeom prst="rect">
            <a:avLst/>
          </a:prstGeom>
          <a:noFill/>
          <a:ln cmpd="sng">
            <a:solidFill>
              <a:schemeClr val="accent2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88783" y="3155397"/>
            <a:ext cx="4419599" cy="784253"/>
          </a:xfrm>
          <a:prstGeom prst="rect">
            <a:avLst/>
          </a:prstGeom>
          <a:noFill/>
          <a:ln cmpd="sng">
            <a:solidFill>
              <a:schemeClr val="accent2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4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800" dirty="0" smtClean="0">
                <a:solidFill>
                  <a:schemeClr val="accent2"/>
                </a:solidFill>
              </a:rPr>
              <a:t>Graphical representation of LDA</a:t>
            </a:r>
            <a:endParaRPr lang="en-US" sz="8800" dirty="0">
              <a:solidFill>
                <a:schemeClr val="accent2"/>
              </a:solidFill>
            </a:endParaRPr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800" y="2242344"/>
            <a:ext cx="5994400" cy="3517900"/>
          </a:xfrm>
        </p:spPr>
      </p:pic>
    </p:spTree>
    <p:extLst>
      <p:ext uri="{BB962C8B-B14F-4D97-AF65-F5344CB8AC3E}">
        <p14:creationId xmlns:p14="http://schemas.microsoft.com/office/powerpoint/2010/main" val="124132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 smtClean="0">
                <a:solidFill>
                  <a:schemeClr val="accent2"/>
                </a:solidFill>
              </a:rPr>
              <a:t>Features of LDA</a:t>
            </a:r>
            <a:endParaRPr lang="en-US" sz="8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All variables must be normally distributed, continuous and hold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 numeric values</a:t>
            </a:r>
          </a:p>
          <a:p>
            <a:r>
              <a:rPr lang="en-US" dirty="0"/>
              <a:t> </a:t>
            </a:r>
            <a:r>
              <a:rPr lang="en-US" dirty="0" smtClean="0"/>
              <a:t>LDA does not work on categorical variables</a:t>
            </a:r>
          </a:p>
          <a:p>
            <a:r>
              <a:rPr lang="en-US" dirty="0"/>
              <a:t> </a:t>
            </a:r>
            <a:r>
              <a:rPr lang="en-US" dirty="0" smtClean="0"/>
              <a:t>Dimensionality reduction algorithm </a:t>
            </a:r>
          </a:p>
          <a:p>
            <a:r>
              <a:rPr lang="en-US" dirty="0"/>
              <a:t> </a:t>
            </a:r>
            <a:r>
              <a:rPr lang="en-US" dirty="0" smtClean="0"/>
              <a:t>Goal of LDA to “find a line in feature space on which to project all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/>
              <a:t>samples </a:t>
            </a:r>
            <a:r>
              <a:rPr lang="en-US" dirty="0" smtClean="0"/>
              <a:t>such that they are </a:t>
            </a:r>
            <a:r>
              <a:rPr lang="en-US" dirty="0"/>
              <a:t>maximally </a:t>
            </a:r>
            <a:r>
              <a:rPr lang="en-US" dirty="0" smtClean="0"/>
              <a:t>separated” – cs.rit.edu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703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 smtClean="0">
                <a:solidFill>
                  <a:schemeClr val="accent2"/>
                </a:solidFill>
              </a:rPr>
              <a:t>What is FDA-GA?</a:t>
            </a:r>
            <a:endParaRPr lang="en-US" sz="8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Goal: “To determine an optimal separating function in the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multivariate space of all input variables”-TMVA User’s Guide</a:t>
            </a:r>
          </a:p>
          <a:p>
            <a:r>
              <a:rPr lang="en-US" dirty="0" smtClean="0"/>
              <a:t> Finding the parameters using evolutionary algorithms</a:t>
            </a:r>
          </a:p>
          <a:p>
            <a:r>
              <a:rPr lang="en-US" dirty="0"/>
              <a:t> </a:t>
            </a:r>
            <a:r>
              <a:rPr lang="en-US" dirty="0" smtClean="0"/>
              <a:t>Genetic algorithm: A method for solving both constrained and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unconstrained optimization problems based on a natural selection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process that mimics biological evolution</a:t>
            </a:r>
          </a:p>
          <a:p>
            <a:r>
              <a:rPr lang="en-US" dirty="0"/>
              <a:t> </a:t>
            </a:r>
            <a:r>
              <a:rPr lang="en-US" dirty="0" smtClean="0"/>
              <a:t>Invented by John Holland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49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22058" cy="1087030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solidFill>
                  <a:schemeClr val="accent2"/>
                </a:solidFill>
              </a:rPr>
              <a:t>Genetic Algorithm Flowchart</a:t>
            </a:r>
            <a:endParaRPr lang="en-US" sz="6600" dirty="0">
              <a:solidFill>
                <a:schemeClr val="accent2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969150" y="1452156"/>
            <a:ext cx="3910445" cy="5115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INITIALIZATION OF POPULATION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5747727" y="1983823"/>
            <a:ext cx="415636" cy="38684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969150" y="2398160"/>
            <a:ext cx="3910444" cy="49140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FITNESS CALCULATION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5705427" y="2878494"/>
            <a:ext cx="477981" cy="40416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969150" y="3289714"/>
            <a:ext cx="3910444" cy="54162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CROSSOVER</a:t>
            </a:r>
            <a:endParaRPr lang="en-US" b="1" dirty="0"/>
          </a:p>
        </p:txBody>
      </p:sp>
      <p:sp>
        <p:nvSpPr>
          <p:cNvPr id="12" name="Down Arrow 11"/>
          <p:cNvSpPr/>
          <p:nvPr/>
        </p:nvSpPr>
        <p:spPr>
          <a:xfrm>
            <a:off x="5654208" y="3845452"/>
            <a:ext cx="509155" cy="40286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969150" y="4261209"/>
            <a:ext cx="3910443" cy="520196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MUTATION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5680185" y="4808267"/>
            <a:ext cx="457200" cy="39068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969150" y="5211274"/>
            <a:ext cx="3910443" cy="53841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REPLACE POPULATION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5654208" y="5766114"/>
            <a:ext cx="436418" cy="44441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969150" y="6210524"/>
            <a:ext cx="3910443" cy="5384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TERMINATE AND RETURN BEST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278251" y="5469637"/>
            <a:ext cx="1690899" cy="18288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272964" y="2583843"/>
            <a:ext cx="182880" cy="292608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2277880" y="2487657"/>
            <a:ext cx="1691640" cy="320040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695374" y="3587389"/>
            <a:ext cx="1641874" cy="1220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LOOP UNTIL TERMINATION CRITERION REACHED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794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 smtClean="0">
                <a:solidFill>
                  <a:schemeClr val="accent2"/>
                </a:solidFill>
              </a:rPr>
              <a:t>Features of GA</a:t>
            </a:r>
            <a:endParaRPr lang="en-US" sz="8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 Population size important in determining the quality of results</a:t>
            </a:r>
          </a:p>
          <a:p>
            <a:r>
              <a:rPr lang="en-US" dirty="0"/>
              <a:t> </a:t>
            </a:r>
            <a:r>
              <a:rPr lang="en-US" dirty="0" smtClean="0"/>
              <a:t>Very good in dealing with complex problems</a:t>
            </a:r>
          </a:p>
          <a:p>
            <a:r>
              <a:rPr lang="en-US" dirty="0"/>
              <a:t> </a:t>
            </a:r>
            <a:r>
              <a:rPr lang="en-US" dirty="0" smtClean="0"/>
              <a:t>Large search space</a:t>
            </a:r>
          </a:p>
          <a:p>
            <a:r>
              <a:rPr lang="en-US" dirty="0"/>
              <a:t> </a:t>
            </a:r>
            <a:r>
              <a:rPr lang="en-US" dirty="0" smtClean="0"/>
              <a:t>Arbitrary constraints </a:t>
            </a:r>
          </a:p>
          <a:p>
            <a:r>
              <a:rPr lang="en-US" dirty="0"/>
              <a:t> L</a:t>
            </a:r>
            <a:r>
              <a:rPr lang="en-US" dirty="0" smtClean="0"/>
              <a:t>arge </a:t>
            </a:r>
            <a:r>
              <a:rPr lang="en-US" dirty="0"/>
              <a:t>number of parameters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Does not require derivative information</a:t>
            </a:r>
          </a:p>
          <a:p>
            <a:r>
              <a:rPr lang="en-US" dirty="0"/>
              <a:t> </a:t>
            </a:r>
            <a:r>
              <a:rPr lang="en-US" dirty="0" smtClean="0"/>
              <a:t>Faster, more efficient compared to traditional methods: exploit historical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information </a:t>
            </a:r>
          </a:p>
          <a:p>
            <a:r>
              <a:rPr lang="en-US" dirty="0" smtClean="0"/>
              <a:t> Computationally expensive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21597</TotalTime>
  <Words>270</Words>
  <Application>Microsoft Macintosh PowerPoint</Application>
  <PresentationFormat>Widescreen</PresentationFormat>
  <Paragraphs>65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Cambria Math</vt:lpstr>
      <vt:lpstr>Arial</vt:lpstr>
      <vt:lpstr>Office Theme</vt:lpstr>
      <vt:lpstr>Linear Discriminant Analysis(LDA) &amp; Function Discriminant Analysis(FDA)</vt:lpstr>
      <vt:lpstr>What is LDA?</vt:lpstr>
      <vt:lpstr>How does LDA work?</vt:lpstr>
      <vt:lpstr>PowerPoint Presentation</vt:lpstr>
      <vt:lpstr>Graphical representation of LDA</vt:lpstr>
      <vt:lpstr>Features of LDA</vt:lpstr>
      <vt:lpstr>What is FDA-GA?</vt:lpstr>
      <vt:lpstr>Genetic Algorithm Flowchart</vt:lpstr>
      <vt:lpstr>Features of GA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Discriminant Analysis(LDA) &amp; Function Discriminant Analysis(FDA)</dc:title>
  <dc:creator>Spoorthi Nagasamudram</dc:creator>
  <cp:lastModifiedBy>Spoorthi Nagasamudram</cp:lastModifiedBy>
  <cp:revision>96</cp:revision>
  <dcterms:created xsi:type="dcterms:W3CDTF">2016-12-20T19:47:49Z</dcterms:created>
  <dcterms:modified xsi:type="dcterms:W3CDTF">2017-01-24T23:00:47Z</dcterms:modified>
</cp:coreProperties>
</file>