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8" r:id="rId3"/>
    <p:sldId id="296" r:id="rId4"/>
    <p:sldId id="264" r:id="rId5"/>
    <p:sldId id="265" r:id="rId6"/>
    <p:sldId id="310" r:id="rId7"/>
    <p:sldId id="317" r:id="rId8"/>
    <p:sldId id="320" r:id="rId9"/>
    <p:sldId id="316" r:id="rId10"/>
    <p:sldId id="324" r:id="rId11"/>
    <p:sldId id="325" r:id="rId12"/>
    <p:sldId id="321" r:id="rId13"/>
    <p:sldId id="327" r:id="rId14"/>
    <p:sldId id="319" r:id="rId15"/>
    <p:sldId id="326" r:id="rId16"/>
    <p:sldId id="284" r:id="rId17"/>
    <p:sldId id="285" r:id="rId18"/>
    <p:sldId id="311" r:id="rId19"/>
    <p:sldId id="303" r:id="rId20"/>
    <p:sldId id="290" r:id="rId21"/>
    <p:sldId id="32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3" autoAdjust="0"/>
    <p:restoredTop sz="89660" autoAdjust="0"/>
  </p:normalViewPr>
  <p:slideViewPr>
    <p:cSldViewPr>
      <p:cViewPr>
        <p:scale>
          <a:sx n="104" d="100"/>
          <a:sy n="104" d="100"/>
        </p:scale>
        <p:origin x="192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0E7B3-01C5-4693-AF42-A39016D83FE0}" type="datetimeFigureOut">
              <a:rPr lang="en-US" smtClean="0"/>
              <a:t>2/22/17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8CAE7-FE8D-4ED2-8D91-65087D8F9D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101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679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200" b="1" i="1" smtClean="0">
                            <a:latin typeface="Cambria Math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1200" b="1" i="1">
                            <a:latin typeface="Cambria Math"/>
                            <a:ea typeface="Cambria Math"/>
                          </a:rPr>
                          <m:t>𝝈</m:t>
                        </m:r>
                      </m:e>
                      <m:sub>
                        <m:r>
                          <a:rPr lang="en-US" sz="1200" b="1" i="1">
                            <a:latin typeface="Cambria Math"/>
                            <a:ea typeface="Cambria Math"/>
                          </a:rPr>
                          <m:t>𝑻</m:t>
                        </m:r>
                      </m:sub>
                    </m:sSub>
                  </m:oMath>
                </a14:m>
                <a:r>
                  <a:rPr lang="en-US" sz="1200" dirty="0" smtClean="0"/>
                  <a:t>   : Thomson scattering cross section </a:t>
                </a:r>
                <a14:m>
                  <m:oMath xmlns:m="http://schemas.openxmlformats.org/officeDocument/2006/math"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1200" b="1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200" b="1" i="1" smtClean="0">
                        <a:latin typeface="Cambria Math" panose="02040503050406030204" pitchFamily="18" charset="0"/>
                      </a:rPr>
                      <m:t>𝟔𝟓</m:t>
                    </m:r>
                    <m:r>
                      <a:rPr lang="en-US" sz="1200" b="1" i="1" smtClean="0">
                        <a:latin typeface="Cambria Math" panose="02040503050406030204" pitchFamily="18" charset="0"/>
                      </a:rPr>
                      <m:t> ×</m:t>
                    </m:r>
                    <m:sSup>
                      <m:sSupPr>
                        <m:ctrlPr>
                          <a:rPr lang="en-US" sz="1200" b="1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1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𝟐𝟗</m:t>
                        </m:r>
                      </m:sup>
                    </m:sSup>
                    <m:r>
                      <a:rPr lang="en-US" sz="1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1200" b="1" i="1" smtClean="0">
                            <a:latin typeface="Cambria Math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1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200" b="1" i="0">
                    <a:latin typeface="Cambria Math"/>
                    <a:ea typeface="Cambria Math"/>
                  </a:rPr>
                  <a:t>𝝈</a:t>
                </a:r>
                <a:r>
                  <a:rPr lang="en-US" sz="1200" b="1" i="0" smtClean="0">
                    <a:latin typeface="Cambria Math" panose="02040503050406030204" pitchFamily="18" charset="0"/>
                    <a:ea typeface="Cambria Math"/>
                  </a:rPr>
                  <a:t>_</a:t>
                </a:r>
                <a:r>
                  <a:rPr lang="en-US" sz="1200" b="1" i="0">
                    <a:latin typeface="Cambria Math"/>
                    <a:ea typeface="Cambria Math"/>
                  </a:rPr>
                  <a:t>𝑻</a:t>
                </a:r>
                <a:r>
                  <a:rPr lang="en-US" sz="1200" dirty="0" smtClean="0"/>
                  <a:t>   : Thomson scattering cross section </a:t>
                </a:r>
                <a:r>
                  <a:rPr lang="en-US" sz="1200" b="0" i="0" smtClean="0">
                    <a:latin typeface="Cambria Math" panose="02040503050406030204" pitchFamily="18" charset="0"/>
                  </a:rPr>
                  <a:t>=</a:t>
                </a:r>
                <a:r>
                  <a:rPr lang="en-US" sz="1200" b="1" i="0" smtClean="0">
                    <a:latin typeface="Cambria Math" panose="02040503050406030204" pitchFamily="18" charset="0"/>
                  </a:rPr>
                  <a:t>𝟔.𝟔𝟓 ×</a:t>
                </a:r>
                <a:r>
                  <a:rPr lang="en-US" sz="1200" b="1" i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〖𝟏𝟎〗^(−𝟐𝟗)  𝒎^𝟐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04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Size</a:t>
            </a:r>
            <a:r>
              <a:rPr lang="en-US" baseline="0" dirty="0" smtClean="0"/>
              <a:t> of galaxy: 100,000 light years ~ 30 </a:t>
            </a:r>
            <a:r>
              <a:rPr lang="en-US" baseline="0" dirty="0" err="1" smtClean="0"/>
              <a:t>kpc</a:t>
            </a:r>
            <a:endParaRPr lang="en-US" baseline="0" dirty="0" smtClean="0"/>
          </a:p>
          <a:p>
            <a:r>
              <a:rPr lang="en-US" baseline="0" dirty="0" smtClean="0"/>
              <a:t>Earth to center of galaxy: 10 </a:t>
            </a:r>
            <a:r>
              <a:rPr lang="en-US" baseline="0" dirty="0" err="1" smtClean="0"/>
              <a:t>kpc</a:t>
            </a:r>
            <a:endParaRPr lang="en-US" baseline="0" dirty="0" smtClean="0"/>
          </a:p>
          <a:p>
            <a:r>
              <a:rPr lang="en-US" baseline="0" dirty="0" smtClean="0"/>
              <a:t>Distance between stars: 1 </a:t>
            </a:r>
            <a:r>
              <a:rPr lang="en-US" baseline="0" dirty="0" err="1" smtClean="0"/>
              <a:t>kpc</a:t>
            </a:r>
            <a:r>
              <a:rPr lang="en-US" baseline="0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118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Size</a:t>
            </a:r>
            <a:r>
              <a:rPr lang="en-US" baseline="0" dirty="0" smtClean="0"/>
              <a:t> of galaxy: 100,000 light years ~ 30 </a:t>
            </a:r>
            <a:r>
              <a:rPr lang="en-US" baseline="0" dirty="0" err="1" smtClean="0"/>
              <a:t>kpc</a:t>
            </a:r>
            <a:endParaRPr lang="en-US" baseline="0" dirty="0" smtClean="0"/>
          </a:p>
          <a:p>
            <a:r>
              <a:rPr lang="en-US" baseline="0" dirty="0" smtClean="0"/>
              <a:t>Earth to center of galaxy: 10 </a:t>
            </a:r>
            <a:r>
              <a:rPr lang="en-US" baseline="0" dirty="0" err="1" smtClean="0"/>
              <a:t>kpc</a:t>
            </a:r>
            <a:endParaRPr lang="en-US" baseline="0" dirty="0" smtClean="0"/>
          </a:p>
          <a:p>
            <a:r>
              <a:rPr lang="en-US" baseline="0" dirty="0" smtClean="0"/>
              <a:t>Distance between stars: 1 </a:t>
            </a:r>
            <a:r>
              <a:rPr lang="en-US" baseline="0" dirty="0" err="1" smtClean="0"/>
              <a:t>kpc</a:t>
            </a:r>
            <a:r>
              <a:rPr lang="en-US" baseline="0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118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Black Hole: escape velocity greater</a:t>
                </a:r>
                <a:r>
                  <a:rPr lang="en-US" baseline="0" dirty="0" smtClean="0"/>
                  <a:t> than </a:t>
                </a:r>
                <a:r>
                  <a:rPr lang="en-US" dirty="0" smtClean="0"/>
                  <a:t>speed</a:t>
                </a:r>
                <a:r>
                  <a:rPr lang="en-US" baseline="0" dirty="0" smtClean="0"/>
                  <a:t> of light</a:t>
                </a:r>
              </a:p>
              <a:p>
                <a:endParaRPr lang="en-US" baseline="0" dirty="0" smtClean="0"/>
              </a:p>
              <a:p>
                <a:r>
                  <a:rPr lang="en-US" baseline="0" dirty="0" smtClean="0"/>
                  <a:t>Neutron star: 10 km radius, 1.4 Msun  </a:t>
                </a:r>
              </a:p>
              <a:p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𝑟𝑎𝑦𝑠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0" i="1" smtClean="0"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±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𝑏𝑎𝑟𝑦𝑜𝑛𝑠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Black Hole: escape velocity greater</a:t>
                </a:r>
                <a:r>
                  <a:rPr lang="en-US" baseline="0" dirty="0" smtClean="0"/>
                  <a:t> than </a:t>
                </a:r>
                <a:r>
                  <a:rPr lang="en-US" dirty="0" smtClean="0"/>
                  <a:t>speed</a:t>
                </a:r>
                <a:r>
                  <a:rPr lang="en-US" baseline="0" dirty="0" smtClean="0"/>
                  <a:t> of light</a:t>
                </a:r>
              </a:p>
              <a:p>
                <a:endParaRPr lang="en-US" baseline="0" dirty="0" smtClean="0"/>
              </a:p>
              <a:p>
                <a:r>
                  <a:rPr lang="en-US" baseline="0" dirty="0" smtClean="0"/>
                  <a:t>Neutron star: 10 km radius, 1.4 Msun  </a:t>
                </a:r>
              </a:p>
              <a:p>
                <a:endParaRPr lang="en-US" baseline="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dirty="0" smtClean="0"/>
                  <a:t>(</a:t>
                </a:r>
                <a:r>
                  <a:rPr lang="en-US" i="0" smtClean="0">
                    <a:latin typeface="Cambria Math"/>
                    <a:ea typeface="Cambria Math"/>
                  </a:rPr>
                  <a:t>𝛾</a:t>
                </a:r>
                <a:r>
                  <a:rPr lang="en-US" b="0" i="0" smtClean="0">
                    <a:latin typeface="Cambria Math"/>
                    <a:ea typeface="Cambria Math"/>
                  </a:rPr>
                  <a:t>−𝑟𝑎𝑦𝑠, 𝑒^±, 𝑏𝑎𝑟𝑦𝑜𝑛𝑠)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210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908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10min / whole</a:t>
            </a:r>
            <a:r>
              <a:rPr lang="en-US" baseline="0" dirty="0" smtClean="0"/>
              <a:t> flight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6780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448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s-I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take</a:t>
            </a:r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out the background stuff </a:t>
            </a:r>
          </a:p>
          <a:p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after lot of work </a:t>
            </a:r>
          </a:p>
          <a:p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can constrain nu direction by 20 by 20 for example</a:t>
            </a:r>
          </a:p>
          <a:p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</a:t>
            </a:r>
          </a:p>
          <a:p>
            <a:endParaRPr lang="is-I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might not be able to say number for direction yet </a:t>
            </a:r>
          </a:p>
          <a:p>
            <a:endParaRPr lang="is-IS" sz="1200" b="0" i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s-IS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0.25*</a:t>
            </a:r>
            <a:endParaRPr lang="is-I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s-I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s-I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s-I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is-I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s-I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0.0057050343</a:t>
            </a:r>
            <a:endParaRPr lang="en-US" sz="2800" baseline="0" dirty="0" smtClean="0"/>
          </a:p>
          <a:p>
            <a:endParaRPr lang="en-US" sz="2800" baseline="0" dirty="0" smtClean="0"/>
          </a:p>
          <a:p>
            <a:endParaRPr lang="en-US" sz="2800" baseline="0" dirty="0" smtClean="0"/>
          </a:p>
          <a:p>
            <a:endParaRPr lang="en-US" sz="2800" baseline="0" dirty="0" smtClean="0"/>
          </a:p>
          <a:p>
            <a:pPr marL="457200" indent="-457200">
              <a:buFontTx/>
              <a:buChar char="-"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964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Importance: observation of high energy neutrinos from GRBs would be unambiguous proof of hadronic acceleration in GRBs.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8CAE7-FE8D-4ED2-8D91-65087D8F9D60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1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5785-0883-4C06-9B2E-9DFD2FE7A447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10597-830E-4BDD-AD0B-BB8CBAAEDA2A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94446-A341-430E-9BDD-DB6CD92CF909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BE5AB-2B8C-407E-A775-D484E2F1A40B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E4619-180C-4685-9236-0E88E25E7746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16FD7-EAF2-4240-A0A7-D3077745EEF3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02F10-F057-491C-BD09-A60904B1D14F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37309-4888-4BFD-AA05-DB20941E63FE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E653-02B0-4669-B0EC-78446E92B0C2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CA040-91ED-4A2B-BE55-CE54E8B10242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87B30-FB53-4A4A-8490-EC027D2F5DAE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A383BE-7584-4DC5-8C3E-532545EA4946}" type="datetime1">
              <a:rPr lang="en-US" smtClean="0"/>
              <a:t>2/22/17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8A13335-0B86-4B09-A807-F1E518E8FEA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rxiv.org/pdf/1507.00100.pdf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71.png"/><Relationship Id="rId5" Type="http://schemas.openxmlformats.org/officeDocument/2006/relationships/image" Target="../media/image80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70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100.png"/><Relationship Id="rId5" Type="http://schemas.openxmlformats.org/officeDocument/2006/relationships/image" Target="../media/image11.PNG"/><Relationship Id="rId6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arxiv.org/pdf/1102.3206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772400" cy="3352800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 smtClean="0"/>
              <a:t>Oindree Banerjee</a:t>
            </a:r>
          </a:p>
          <a:p>
            <a:endParaRPr lang="en-US" sz="4000" dirty="0"/>
          </a:p>
          <a:p>
            <a:r>
              <a:rPr lang="en-US" dirty="0" smtClean="0"/>
              <a:t>Department of Physics</a:t>
            </a:r>
          </a:p>
          <a:p>
            <a:r>
              <a:rPr lang="en-US" dirty="0" smtClean="0"/>
              <a:t>The Ohio State University</a:t>
            </a:r>
          </a:p>
          <a:p>
            <a:r>
              <a:rPr lang="en-US" dirty="0" smtClean="0"/>
              <a:t>Advisor: Prof. Amy Connolly </a:t>
            </a:r>
          </a:p>
          <a:p>
            <a:endParaRPr lang="en-US" dirty="0"/>
          </a:p>
          <a:p>
            <a:fld id="{CB424C2A-D711-DA4C-95F1-EC8809400809}" type="datetime4">
              <a:rPr lang="en-US" smtClean="0"/>
              <a:t>February 22, 2017</a:t>
            </a:fld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Gamma-Ray Bursts in ANITA-4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2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590" y="-228600"/>
            <a:ext cx="887001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New neutrino direction constraint?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46304" y="1295400"/>
            <a:ext cx="8540496" cy="5562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Constrain search in </a:t>
            </a:r>
            <a:r>
              <a:rPr lang="en-US" sz="3200" b="1" u="sng" dirty="0" smtClean="0">
                <a:solidFill>
                  <a:schemeClr val="accent1"/>
                </a:solidFill>
              </a:rPr>
              <a:t>neutrino direction</a:t>
            </a:r>
            <a:r>
              <a:rPr lang="en-US" sz="3200" b="1" dirty="0" smtClean="0">
                <a:solidFill>
                  <a:schemeClr val="accent1"/>
                </a:solidFill>
              </a:rPr>
              <a:t> also</a:t>
            </a:r>
          </a:p>
          <a:p>
            <a:pPr lvl="1"/>
            <a:r>
              <a:rPr lang="en-US" sz="3200" dirty="0" smtClean="0"/>
              <a:t>This has not been done yet</a:t>
            </a:r>
          </a:p>
          <a:p>
            <a:pPr lvl="1"/>
            <a:r>
              <a:rPr lang="en-US" sz="3200" dirty="0" smtClean="0"/>
              <a:t>Can try to develop techniques as part of my thesis work to constrain direction </a:t>
            </a:r>
          </a:p>
          <a:p>
            <a:pPr lvl="1"/>
            <a:r>
              <a:rPr lang="en-US" sz="3200" dirty="0" smtClean="0"/>
              <a:t>e.g. per GRB, if signal is allowed </a:t>
            </a:r>
            <a:r>
              <a:rPr lang="en-US" sz="3200" dirty="0"/>
              <a:t>to be in </a:t>
            </a:r>
            <a:r>
              <a:rPr lang="en-US" sz="3200" b="1" dirty="0">
                <a:solidFill>
                  <a:srgbClr val="00B050"/>
                </a:solidFill>
              </a:rPr>
              <a:t>20</a:t>
            </a:r>
            <a:r>
              <a:rPr lang="en-US" sz="3200" b="1" baseline="30000" dirty="0">
                <a:solidFill>
                  <a:srgbClr val="00B050"/>
                </a:solidFill>
              </a:rPr>
              <a:t>◦ </a:t>
            </a:r>
            <a:r>
              <a:rPr lang="en-US" sz="3200" b="1" dirty="0">
                <a:solidFill>
                  <a:srgbClr val="00B050"/>
                </a:solidFill>
                <a:latin typeface="Apple Symbols" charset="0"/>
                <a:ea typeface="Apple Symbols" charset="0"/>
                <a:cs typeface="Apple Symbols" charset="0"/>
              </a:rPr>
              <a:t>x </a:t>
            </a:r>
            <a:r>
              <a:rPr lang="en-US" sz="3200" b="1" dirty="0">
                <a:solidFill>
                  <a:srgbClr val="00B050"/>
                </a:solidFill>
              </a:rPr>
              <a:t>20</a:t>
            </a:r>
            <a:r>
              <a:rPr lang="en-US" sz="3200" b="1" baseline="30000" dirty="0">
                <a:solidFill>
                  <a:srgbClr val="00B050"/>
                </a:solidFill>
              </a:rPr>
              <a:t>◦</a:t>
            </a:r>
            <a:r>
              <a:rPr lang="en-US" sz="3200" b="1" dirty="0">
                <a:solidFill>
                  <a:srgbClr val="00B050"/>
                </a:solidFill>
              </a:rPr>
              <a:t> = 400 degrees</a:t>
            </a:r>
            <a:r>
              <a:rPr lang="en-US" sz="3200" b="1" baseline="30000" dirty="0">
                <a:solidFill>
                  <a:srgbClr val="00B050"/>
                </a:solidFill>
              </a:rPr>
              <a:t>2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dirty="0" smtClean="0"/>
              <a:t>window (if we can do that)</a:t>
            </a:r>
          </a:p>
          <a:p>
            <a:pPr marL="320040" lvl="1" indent="0">
              <a:buNone/>
            </a:pPr>
            <a:r>
              <a:rPr lang="en-US" sz="2800" dirty="0" smtClean="0"/>
              <a:t>      reduce background due to direction windows by (400 sq. degrees /(30degrees (θ range) </a:t>
            </a:r>
            <a:r>
              <a:rPr lang="en-US" sz="2800" dirty="0" smtClean="0">
                <a:latin typeface="Apple Symbols" charset="0"/>
                <a:ea typeface="Apple Symbols" charset="0"/>
                <a:cs typeface="Apple Symbols" charset="0"/>
              </a:rPr>
              <a:t>x </a:t>
            </a:r>
            <a:r>
              <a:rPr lang="en-US" sz="2800" dirty="0" smtClean="0"/>
              <a:t>360degrees (</a:t>
            </a:r>
            <a:r>
              <a:rPr lang="en-US" sz="2800" dirty="0" err="1" smtClean="0"/>
              <a:t>ɸ</a:t>
            </a:r>
            <a:r>
              <a:rPr lang="en-US" sz="2800" dirty="0" smtClean="0"/>
              <a:t> range) )) = </a:t>
            </a:r>
            <a:r>
              <a:rPr lang="nb-NO" sz="2800" b="1" u="sng" dirty="0" smtClean="0">
                <a:solidFill>
                  <a:schemeClr val="accent1"/>
                </a:solidFill>
              </a:rPr>
              <a:t>0.037</a:t>
            </a:r>
            <a:endParaRPr lang="en-US" sz="2800" b="1" u="sng" dirty="0" smtClean="0">
              <a:solidFill>
                <a:schemeClr val="accent1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28600" y="4495800"/>
            <a:ext cx="673444" cy="419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5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18535"/>
            <a:ext cx="8692896" cy="928816"/>
          </a:xfrm>
        </p:spPr>
        <p:txBody>
          <a:bodyPr>
            <a:normAutofit/>
          </a:bodyPr>
          <a:lstStyle/>
          <a:p>
            <a:r>
              <a:rPr lang="en-US" dirty="0" smtClean="0"/>
              <a:t>Result of time and direction constraints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219200"/>
            <a:ext cx="8001000" cy="5105400"/>
          </a:xfrm>
        </p:spPr>
        <p:txBody>
          <a:bodyPr>
            <a:normAutofit/>
          </a:bodyPr>
          <a:lstStyle/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en-US" sz="3200" dirty="0" smtClean="0"/>
              <a:t>Reduce background by (</a:t>
            </a:r>
            <a:r>
              <a:rPr lang="en-US" sz="3200" b="1" dirty="0" smtClean="0">
                <a:solidFill>
                  <a:srgbClr val="C00000"/>
                </a:solidFill>
              </a:rPr>
              <a:t>0.230 </a:t>
            </a:r>
            <a:r>
              <a:rPr lang="en-US" sz="3200" b="1" dirty="0" smtClean="0">
                <a:solidFill>
                  <a:srgbClr val="C00000"/>
                </a:solidFill>
                <a:latin typeface="Apple Symbols" charset="0"/>
                <a:ea typeface="Apple Symbols" charset="0"/>
                <a:cs typeface="Apple Symbols" charset="0"/>
              </a:rPr>
              <a:t>x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nb-NO" sz="3200" b="1" dirty="0" smtClean="0">
                <a:solidFill>
                  <a:srgbClr val="C00000"/>
                </a:solidFill>
              </a:rPr>
              <a:t>0.037</a:t>
            </a:r>
            <a:r>
              <a:rPr lang="en-US" sz="3200" dirty="0" smtClean="0"/>
              <a:t>) = </a:t>
            </a:r>
            <a:r>
              <a:rPr lang="is-IS" sz="3200" b="1" u="sng" dirty="0" smtClean="0">
                <a:solidFill>
                  <a:schemeClr val="accent1"/>
                </a:solidFill>
              </a:rPr>
              <a:t>0.008</a:t>
            </a:r>
            <a:r>
              <a:rPr lang="is-IS" sz="3200" b="1" dirty="0" smtClean="0">
                <a:solidFill>
                  <a:schemeClr val="accent1"/>
                </a:solidFill>
              </a:rPr>
              <a:t> </a:t>
            </a:r>
            <a:r>
              <a:rPr lang="is-IS" sz="3200" dirty="0" smtClean="0"/>
              <a:t>(compared to diffuse search)</a:t>
            </a:r>
          </a:p>
          <a:p>
            <a:endParaRPr lang="is-IS" sz="3200" dirty="0"/>
          </a:p>
          <a:p>
            <a:r>
              <a:rPr lang="en-US" sz="3200" dirty="0" smtClean="0"/>
              <a:t>Order of magnitude, ~same reduction factor as past search if we can constrain the neutrino direction to 400 degrees</a:t>
            </a:r>
            <a:r>
              <a:rPr lang="en-US" sz="3200" baseline="30000" dirty="0" smtClean="0"/>
              <a:t>2</a:t>
            </a:r>
          </a:p>
          <a:p>
            <a:endParaRPr lang="en-US" sz="3200" dirty="0"/>
          </a:p>
          <a:p>
            <a:r>
              <a:rPr lang="en-US" sz="3200" dirty="0" smtClean="0"/>
              <a:t>Plus, sensitivity to longer afterglows which are more likely to produce UHE neutrinos</a:t>
            </a:r>
            <a:endParaRPr lang="is-IS" sz="3200" dirty="0" smtClean="0"/>
          </a:p>
        </p:txBody>
      </p:sp>
    </p:spTree>
    <p:extLst>
      <p:ext uri="{BB962C8B-B14F-4D97-AF65-F5344CB8AC3E}">
        <p14:creationId xmlns:p14="http://schemas.microsoft.com/office/powerpoint/2010/main" val="135016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12" y="152400"/>
            <a:ext cx="8799988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NeuCosmA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295400"/>
            <a:ext cx="8534400" cy="51816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Use </a:t>
            </a:r>
            <a:r>
              <a:rPr lang="en-US" sz="3200" dirty="0" err="1">
                <a:solidFill>
                  <a:schemeClr val="accent1"/>
                </a:solidFill>
              </a:rPr>
              <a:t>NeuCosmA</a:t>
            </a:r>
            <a:r>
              <a:rPr lang="en-US" sz="3200" dirty="0">
                <a:solidFill>
                  <a:schemeClr val="accent1"/>
                </a:solidFill>
              </a:rPr>
              <a:t> for </a:t>
            </a:r>
            <a:r>
              <a:rPr lang="en-US" sz="3200" dirty="0" smtClean="0">
                <a:solidFill>
                  <a:schemeClr val="accent1"/>
                </a:solidFill>
              </a:rPr>
              <a:t>neutrino flux </a:t>
            </a:r>
            <a:r>
              <a:rPr lang="en-US" sz="3200" dirty="0">
                <a:solidFill>
                  <a:schemeClr val="accent1"/>
                </a:solidFill>
              </a:rPr>
              <a:t>predictions (like in </a:t>
            </a:r>
            <a:r>
              <a:rPr lang="en-US" sz="3200" dirty="0">
                <a:solidFill>
                  <a:schemeClr val="accent1"/>
                </a:solidFill>
                <a:hlinkClick r:id="rId2"/>
              </a:rPr>
              <a:t>ARA GRB paper</a:t>
            </a:r>
            <a:r>
              <a:rPr lang="en-US" sz="3200" dirty="0">
                <a:solidFill>
                  <a:schemeClr val="accent1"/>
                </a:solidFill>
              </a:rPr>
              <a:t>)</a:t>
            </a:r>
          </a:p>
          <a:p>
            <a:pPr lvl="1"/>
            <a:r>
              <a:rPr lang="en-US" sz="3200" dirty="0"/>
              <a:t>both prompt and afterglow models </a:t>
            </a:r>
            <a:r>
              <a:rPr lang="en-US" sz="3200" dirty="0" smtClean="0"/>
              <a:t>being </a:t>
            </a:r>
            <a:r>
              <a:rPr lang="en-US" sz="3200" dirty="0"/>
              <a:t>upgraded this </a:t>
            </a:r>
            <a:r>
              <a:rPr lang="en-US" sz="3200" dirty="0" smtClean="0"/>
              <a:t>year to more accurate versions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can obtain custom spectra for each GRB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Mauricio </a:t>
            </a:r>
            <a:r>
              <a:rPr lang="en-US" sz="3200" dirty="0" smtClean="0"/>
              <a:t>Bustamante at OSU is eager to help</a:t>
            </a:r>
            <a:endParaRPr lang="en-US" sz="3200" dirty="0">
              <a:solidFill>
                <a:schemeClr val="accent1"/>
              </a:solidFill>
            </a:endParaRP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015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018" y="152400"/>
            <a:ext cx="7772400" cy="762000"/>
          </a:xfrm>
        </p:spPr>
        <p:txBody>
          <a:bodyPr/>
          <a:lstStyle/>
          <a:p>
            <a:r>
              <a:rPr lang="en-US" dirty="0" smtClean="0"/>
              <a:t>Reject fewer GRBs?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71018" y="1143000"/>
            <a:ext cx="8515782" cy="4876800"/>
          </a:xfrm>
        </p:spPr>
        <p:txBody>
          <a:bodyPr/>
          <a:lstStyle/>
          <a:p>
            <a:pPr lvl="1"/>
            <a:r>
              <a:rPr lang="en-US" sz="3200" dirty="0"/>
              <a:t>Past ANITA GRB search rejected 14 out of 26 GRBs due to the presence of anthropogenic noise in the time window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With ANITA-4, we might be able to keep more GRBs due to reduction of anthropogenic noise in triggered events due to TUFFs and LCP/RCP</a:t>
            </a:r>
            <a:endParaRPr lang="en-US" sz="32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187653"/>
            <a:ext cx="8997696" cy="110774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26 GRBs during ANITA-4 flight and their altitudes (θ)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14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5211055" y="897904"/>
            <a:ext cx="3551945" cy="1676400"/>
            <a:chOff x="5669697" y="5181600"/>
            <a:chExt cx="3551945" cy="1676400"/>
          </a:xfrm>
        </p:grpSpPr>
        <p:cxnSp>
          <p:nvCxnSpPr>
            <p:cNvPr id="10" name="Straight Arrow Connector 9"/>
            <p:cNvCxnSpPr/>
            <p:nvPr/>
          </p:nvCxnSpPr>
          <p:spPr>
            <a:xfrm flipH="1" flipV="1">
              <a:off x="6526428" y="5782645"/>
              <a:ext cx="2133599" cy="75376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 flipV="1">
              <a:off x="6477000" y="5755975"/>
              <a:ext cx="2438401" cy="66371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731554" y="6238845"/>
              <a:ext cx="160188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θ = -25</a:t>
              </a:r>
              <a:r>
                <a:rPr lang="en-US" sz="2000" b="1" baseline="30000" dirty="0" smtClean="0"/>
                <a:t>◦</a:t>
              </a:r>
              <a:endParaRPr lang="en-US" sz="20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961817" y="5467290"/>
              <a:ext cx="10297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/>
                <a:t>θ </a:t>
              </a:r>
              <a:r>
                <a:rPr lang="en-US" sz="2000" b="1" dirty="0" smtClean="0"/>
                <a:t> = 0</a:t>
              </a:r>
              <a:r>
                <a:rPr lang="en-US" sz="2000" b="1" baseline="30000" dirty="0" smtClean="0"/>
                <a:t>◦</a:t>
              </a:r>
              <a:endParaRPr lang="en-US" sz="2000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669697" y="5789160"/>
              <a:ext cx="7578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smtClean="0"/>
                <a:t>ANITA</a:t>
              </a:r>
              <a:endParaRPr lang="en-US" sz="1400" b="1" dirty="0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6054758" y="5181600"/>
              <a:ext cx="422242" cy="635609"/>
              <a:chOff x="5943600" y="5712154"/>
              <a:chExt cx="422242" cy="635609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5997145" y="6111371"/>
                <a:ext cx="327455" cy="236392"/>
                <a:chOff x="5803503" y="5670964"/>
                <a:chExt cx="327455" cy="236392"/>
              </a:xfrm>
            </p:grpSpPr>
            <p:sp>
              <p:nvSpPr>
                <p:cNvPr id="23" name="Rectangle 22"/>
                <p:cNvSpPr/>
                <p:nvPr/>
              </p:nvSpPr>
              <p:spPr>
                <a:xfrm>
                  <a:off x="5898291" y="5670964"/>
                  <a:ext cx="152400" cy="236392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5803503" y="5769893"/>
                  <a:ext cx="327455" cy="137463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7" name="Oval 26"/>
              <p:cNvSpPr/>
              <p:nvPr/>
            </p:nvSpPr>
            <p:spPr>
              <a:xfrm>
                <a:off x="5943600" y="5712154"/>
                <a:ext cx="422242" cy="452318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8110099" y="6396335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Apple Chancery" charset="0"/>
                  <a:ea typeface="Apple Chancery" charset="0"/>
                  <a:cs typeface="Apple Chancery" charset="0"/>
                </a:rPr>
                <a:t>v</a:t>
              </a:r>
              <a:endParaRPr lang="en-US" sz="2400" b="1" dirty="0">
                <a:latin typeface="Apple Chancery" charset="0"/>
                <a:ea typeface="Apple Chancery" charset="0"/>
                <a:cs typeface="Apple Chancery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8535842" y="5736120"/>
              <a:ext cx="685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latin typeface="Apple Chancery" charset="0"/>
                  <a:ea typeface="Apple Chancery" charset="0"/>
                  <a:cs typeface="Apple Chancery" charset="0"/>
                </a:rPr>
                <a:t>v</a:t>
              </a:r>
              <a:endParaRPr lang="en-US" sz="2400" b="1" dirty="0">
                <a:latin typeface="Apple Chancery" charset="0"/>
                <a:ea typeface="Apple Chancery" charset="0"/>
                <a:cs typeface="Apple Chancery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196968" y="1311493"/>
            <a:ext cx="4741659" cy="5147923"/>
            <a:chOff x="196969" y="1311494"/>
            <a:chExt cx="4478704" cy="4828116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6969" y="1311494"/>
              <a:ext cx="2165231" cy="4828116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62200" y="1311494"/>
              <a:ext cx="2313473" cy="4828116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5105400" y="3048000"/>
            <a:ext cx="5029200" cy="1969532"/>
            <a:chOff x="4884068" y="3048000"/>
            <a:chExt cx="4412332" cy="1969532"/>
          </a:xfrm>
        </p:grpSpPr>
        <p:grpSp>
          <p:nvGrpSpPr>
            <p:cNvPr id="36" name="Group 35"/>
            <p:cNvGrpSpPr/>
            <p:nvPr/>
          </p:nvGrpSpPr>
          <p:grpSpPr>
            <a:xfrm>
              <a:off x="4884068" y="3048000"/>
              <a:ext cx="4412332" cy="369332"/>
              <a:chOff x="762000" y="6244853"/>
              <a:chExt cx="3982605" cy="369332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762000" y="6267158"/>
                <a:ext cx="838200" cy="324142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669132" y="6244853"/>
                <a:ext cx="307547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Good geometry: -25</a:t>
                </a:r>
                <a:r>
                  <a:rPr lang="en-US" b="1" baseline="30000" dirty="0" smtClean="0"/>
                  <a:t>◦</a:t>
                </a:r>
                <a:r>
                  <a:rPr lang="en-US" b="1" dirty="0" smtClean="0"/>
                  <a:t> to 0</a:t>
                </a:r>
                <a:r>
                  <a:rPr lang="en-US" b="1" baseline="30000" dirty="0" smtClean="0"/>
                  <a:t>◦</a:t>
                </a:r>
                <a:endParaRPr lang="en-US" b="1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4884068" y="3581400"/>
              <a:ext cx="3303877" cy="646331"/>
              <a:chOff x="5018895" y="6242563"/>
              <a:chExt cx="2982105" cy="646331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5018895" y="6267158"/>
                <a:ext cx="838200" cy="30480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5943600" y="6242563"/>
                <a:ext cx="20574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Close to good range</a:t>
                </a:r>
                <a:endParaRPr lang="en-US" b="1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4884068" y="4126468"/>
              <a:ext cx="4084577" cy="369332"/>
              <a:chOff x="4884068" y="4082534"/>
              <a:chExt cx="3686771" cy="369332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5808772" y="4082534"/>
                <a:ext cx="27620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Below horizon, steep</a:t>
                </a:r>
                <a:endParaRPr lang="en-US" b="1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4884068" y="4114800"/>
                <a:ext cx="838200" cy="3048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884068" y="4648200"/>
              <a:ext cx="4103884" cy="369332"/>
              <a:chOff x="4884068" y="4560332"/>
              <a:chExt cx="3704197" cy="369332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4884068" y="4608507"/>
                <a:ext cx="838200" cy="30480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826198" y="4560332"/>
                <a:ext cx="276206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Above </a:t>
                </a:r>
                <a:r>
                  <a:rPr lang="en-US" b="1" dirty="0" smtClean="0"/>
                  <a:t>horizontal</a:t>
                </a:r>
                <a:endParaRPr lang="en-US" b="1" dirty="0"/>
              </a:p>
            </p:txBody>
          </p:sp>
        </p:grpSp>
      </p:grpSp>
      <p:sp>
        <p:nvSpPr>
          <p:cNvPr id="43" name="TextBox 42"/>
          <p:cNvSpPr txBox="1"/>
          <p:nvPr/>
        </p:nvSpPr>
        <p:spPr>
          <a:xfrm>
            <a:off x="4191000" y="6459417"/>
            <a:ext cx="495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**GRB databases still updating, numbers can change, errors next time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5257800" y="5486400"/>
            <a:ext cx="36133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Past search: </a:t>
            </a:r>
            <a:r>
              <a:rPr lang="en-US" dirty="0"/>
              <a:t>GRB with most promising geometry had altitude of -</a:t>
            </a:r>
            <a:r>
              <a:rPr lang="en-US" b="1" dirty="0"/>
              <a:t>25.7</a:t>
            </a:r>
            <a:r>
              <a:rPr lang="en-US" b="1" baseline="30000" dirty="0"/>
              <a:t>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80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76200"/>
            <a:ext cx="7772400" cy="768178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75136" y="1197061"/>
            <a:ext cx="8511664" cy="4898939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/>
              <a:t>Obtain GRB time durations and photon energy spectra as GRB databases get updated </a:t>
            </a:r>
          </a:p>
          <a:p>
            <a:endParaRPr lang="en-US" sz="3200" dirty="0" smtClean="0"/>
          </a:p>
          <a:p>
            <a:r>
              <a:rPr lang="en-US" sz="3200" dirty="0"/>
              <a:t>Contribute to completion of </a:t>
            </a:r>
            <a:r>
              <a:rPr lang="en-US" sz="3200" dirty="0" smtClean="0"/>
              <a:t>ongoing diffuse </a:t>
            </a:r>
            <a:r>
              <a:rPr lang="en-US" sz="3200" dirty="0"/>
              <a:t>search </a:t>
            </a:r>
            <a:r>
              <a:rPr lang="en-US" sz="3200" dirty="0" smtClean="0"/>
              <a:t>efforts </a:t>
            </a:r>
          </a:p>
          <a:p>
            <a:endParaRPr lang="en-US" sz="3200" dirty="0" smtClean="0"/>
          </a:p>
          <a:p>
            <a:r>
              <a:rPr lang="en-US" sz="3200" dirty="0" smtClean="0"/>
              <a:t>Learn to generate GRB spectra with </a:t>
            </a:r>
            <a:r>
              <a:rPr lang="en-US" sz="3200" dirty="0" err="1" smtClean="0"/>
              <a:t>NeuCosmA</a:t>
            </a:r>
            <a:r>
              <a:rPr lang="en-US" sz="3200" dirty="0"/>
              <a:t> </a:t>
            </a:r>
            <a:r>
              <a:rPr lang="en-US" sz="3200" dirty="0" smtClean="0"/>
              <a:t>by end of Summer (Mauricio leaves OSU)</a:t>
            </a:r>
          </a:p>
          <a:p>
            <a:endParaRPr lang="en-US" sz="3200" dirty="0" smtClean="0"/>
          </a:p>
          <a:p>
            <a:r>
              <a:rPr lang="en-US" sz="3200" dirty="0" smtClean="0"/>
              <a:t>Check out noise levels in background regions surrounding each GRB</a:t>
            </a:r>
          </a:p>
          <a:p>
            <a:endParaRPr lang="en-US" sz="3200" dirty="0" smtClean="0"/>
          </a:p>
          <a:p>
            <a:r>
              <a:rPr lang="en-US" sz="3200" dirty="0"/>
              <a:t>S</a:t>
            </a:r>
            <a:r>
              <a:rPr lang="en-US" sz="3200" dirty="0" smtClean="0"/>
              <a:t>tart to look at techniques for constraining neutrino direction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9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718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Thank you!</a:t>
            </a:r>
            <a:endParaRPr lang="en-US" sz="6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057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8194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Back up slides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78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9372600" cy="914400"/>
          </a:xfrm>
        </p:spPr>
        <p:txBody>
          <a:bodyPr>
            <a:noAutofit/>
          </a:bodyPr>
          <a:lstStyle/>
          <a:p>
            <a:r>
              <a:rPr lang="en-US" sz="3500" dirty="0" smtClean="0"/>
              <a:t>Early (1997-2000) theoretical predictions by Waxman-Bahcall (WB)</a:t>
            </a:r>
            <a:endParaRPr lang="en-US" sz="3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2400" y="1600200"/>
                <a:ext cx="8839200" cy="556260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From </a:t>
                </a:r>
                <a:r>
                  <a:rPr lang="en-US" b="1" dirty="0" smtClean="0"/>
                  <a:t>cosmic ray observation </a:t>
                </a:r>
                <a:r>
                  <a:rPr lang="en-US" dirty="0" smtClean="0"/>
                  <a:t>WB set model-independent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upper bound </a:t>
                </a:r>
                <a:r>
                  <a:rPr lang="en-US" dirty="0" smtClean="0"/>
                  <a:t>on high energy neutrino intensity:</a:t>
                </a:r>
              </a:p>
              <a:p>
                <a:pPr lvl="1"/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𝑬</m:t>
                        </m:r>
                      </m:e>
                      <m:sub>
                        <m:r>
                          <a:rPr lang="el-GR" b="1" i="1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𝝂</m:t>
                        </m:r>
                      </m:sub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bSup>
                    <m:sSub>
                      <m:sSub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bPr>
                      <m:e>
                        <m:r>
                          <a:rPr lang="az-Cyrl-AZ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Ф</m:t>
                        </m:r>
                      </m:e>
                      <m:sub>
                        <m:r>
                          <a:rPr lang="el-GR" b="1" i="1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𝝂</m:t>
                        </m:r>
                      </m:sub>
                    </m:sSub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b="1" dirty="0" smtClean="0">
                    <a:solidFill>
                      <a:schemeClr val="accent1"/>
                    </a:solidFill>
                  </a:rPr>
                  <a:t> 2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𝟖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𝑮𝒆𝑽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𝒄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𝒎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𝒔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  <m:r>
                      <a:rPr lang="en-US" b="1" i="1" smtClean="0">
                        <a:solidFill>
                          <a:schemeClr val="accent1"/>
                        </a:solidFill>
                        <a:latin typeface="Cambria Math"/>
                        <a:ea typeface="Cambria Math"/>
                      </a:rPr>
                      <m:t>𝒔</m:t>
                    </m:r>
                    <m:sSup>
                      <m:sSupPr>
                        <m:ctrlPr>
                          <a:rPr lang="en-US" b="1" i="1" smtClean="0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𝒓</m:t>
                        </m:r>
                      </m:e>
                      <m:sup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sup>
                    </m:sSup>
                  </m:oMath>
                </a14:m>
                <a:endParaRPr lang="en-US" b="1" dirty="0" smtClean="0">
                  <a:ea typeface="Cambria Math"/>
                </a:endParaRPr>
              </a:p>
              <a:p>
                <a:endParaRPr lang="en-US" dirty="0">
                  <a:ea typeface="Cambria Math"/>
                </a:endParaRPr>
              </a:p>
              <a:p>
                <a:r>
                  <a:rPr lang="en-US" b="0" dirty="0" smtClean="0">
                    <a:ea typeface="Cambria Math"/>
                  </a:rPr>
                  <a:t>~ </a:t>
                </a:r>
                <a:r>
                  <a:rPr lang="en-US" b="1" dirty="0" smtClean="0">
                    <a:solidFill>
                      <a:schemeClr val="accent1"/>
                    </a:solidFill>
                    <a:ea typeface="Cambria Math"/>
                  </a:rPr>
                  <a:t>20 </a:t>
                </a:r>
                <a:r>
                  <a:rPr lang="en-US" b="0" dirty="0" smtClean="0">
                    <a:ea typeface="Cambria Math"/>
                  </a:rPr>
                  <a:t>GRB muon neutrinos of energy </a:t>
                </a:r>
                <a:r>
                  <a:rPr lang="en-US" b="1" dirty="0" smtClean="0">
                    <a:ea typeface="Cambria Math"/>
                  </a:rPr>
                  <a:t>~ 10</a:t>
                </a:r>
                <a:r>
                  <a:rPr lang="en-US" b="1" baseline="30000" dirty="0" smtClean="0">
                    <a:ea typeface="Cambria Math"/>
                  </a:rPr>
                  <a:t>14</a:t>
                </a:r>
                <a:r>
                  <a:rPr lang="en-US" b="1" dirty="0" smtClean="0">
                    <a:ea typeface="Cambria Math"/>
                  </a:rPr>
                  <a:t> eV </a:t>
                </a:r>
                <a:r>
                  <a:rPr lang="en-US" b="0" dirty="0" smtClean="0">
                    <a:ea typeface="Cambria Math"/>
                  </a:rPr>
                  <a:t>per </a:t>
                </a:r>
                <a:r>
                  <a:rPr lang="en-US" dirty="0">
                    <a:ea typeface="Cambria Math"/>
                  </a:rPr>
                  <a:t>year over 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  <a:ea typeface="Cambria Math"/>
                      </a:rPr>
                      <m:t>4</m:t>
                    </m:r>
                    <m:r>
                      <a:rPr lang="en-US" i="1" dirty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en-US" dirty="0">
                    <a:ea typeface="Cambria Math"/>
                  </a:rPr>
                  <a:t> steradian </a:t>
                </a:r>
                <a:r>
                  <a:rPr lang="en-US" dirty="0" smtClean="0">
                    <a:ea typeface="Cambria Math"/>
                  </a:rPr>
                  <a:t>predicted for detection by km</a:t>
                </a:r>
                <a:r>
                  <a:rPr lang="en-US" baseline="30000" dirty="0" smtClean="0">
                    <a:ea typeface="Cambria Math"/>
                  </a:rPr>
                  <a:t>2</a:t>
                </a:r>
                <a:r>
                  <a:rPr lang="en-US" dirty="0" smtClean="0">
                    <a:ea typeface="Cambria Math"/>
                  </a:rPr>
                  <a:t> </a:t>
                </a:r>
                <a:r>
                  <a:rPr lang="en-US" dirty="0">
                    <a:ea typeface="Cambria Math"/>
                  </a:rPr>
                  <a:t>neutrino detector</a:t>
                </a:r>
                <a:r>
                  <a:rPr lang="en-US" dirty="0" smtClean="0">
                    <a:ea typeface="Cambria Math"/>
                  </a:rPr>
                  <a:t> </a:t>
                </a:r>
                <a:endParaRPr lang="en-US" b="0" dirty="0" smtClean="0">
                  <a:ea typeface="Cambria Math"/>
                </a:endParaRPr>
              </a:p>
              <a:p>
                <a:endParaRPr lang="en-US" dirty="0">
                  <a:ea typeface="Cambria Math"/>
                </a:endParaRPr>
              </a:p>
              <a:p>
                <a:r>
                  <a:rPr lang="en-US" dirty="0">
                    <a:ea typeface="Cambria Math"/>
                  </a:rPr>
                  <a:t>~ </a:t>
                </a:r>
                <a:r>
                  <a:rPr lang="en-US" b="1" dirty="0" smtClean="0">
                    <a:solidFill>
                      <a:schemeClr val="accent1"/>
                    </a:solidFill>
                    <a:ea typeface="Cambria Math"/>
                  </a:rPr>
                  <a:t>0.06 </a:t>
                </a:r>
                <a:r>
                  <a:rPr lang="en-US" dirty="0">
                    <a:ea typeface="Cambria Math"/>
                  </a:rPr>
                  <a:t>GRB </a:t>
                </a:r>
                <a:r>
                  <a:rPr lang="en-US" dirty="0" smtClean="0">
                    <a:ea typeface="Cambria Math"/>
                  </a:rPr>
                  <a:t>muon neutrinos of energy </a:t>
                </a:r>
                <a:r>
                  <a:rPr lang="en-US" b="1" dirty="0" smtClean="0">
                    <a:ea typeface="Cambria Math"/>
                  </a:rPr>
                  <a:t>10</a:t>
                </a:r>
                <a:r>
                  <a:rPr lang="en-US" b="1" baseline="30000" dirty="0" smtClean="0">
                    <a:ea typeface="Cambria Math"/>
                  </a:rPr>
                  <a:t>17</a:t>
                </a:r>
                <a:r>
                  <a:rPr lang="en-US" b="1" dirty="0" smtClean="0">
                    <a:ea typeface="Cambria Math"/>
                  </a:rPr>
                  <a:t> – 10</a:t>
                </a:r>
                <a:r>
                  <a:rPr lang="en-US" b="1" baseline="30000" dirty="0" smtClean="0">
                    <a:ea typeface="Cambria Math"/>
                  </a:rPr>
                  <a:t>19</a:t>
                </a:r>
                <a:r>
                  <a:rPr lang="en-US" b="1" dirty="0" smtClean="0">
                    <a:ea typeface="Cambria Math"/>
                  </a:rPr>
                  <a:t> eV </a:t>
                </a:r>
                <a:r>
                  <a:rPr lang="en-US" dirty="0" smtClean="0">
                    <a:ea typeface="Cambria Math"/>
                  </a:rPr>
                  <a:t>per year over 2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𝜋</m:t>
                    </m:r>
                  </m:oMath>
                </a14:m>
                <a:r>
                  <a:rPr lang="en-US" dirty="0" smtClean="0">
                    <a:ea typeface="Cambria Math"/>
                  </a:rPr>
                  <a:t> steradian predicted for detection </a:t>
                </a:r>
                <a:r>
                  <a:rPr lang="en-US" dirty="0">
                    <a:ea typeface="Cambria Math"/>
                  </a:rPr>
                  <a:t>by km</a:t>
                </a:r>
                <a:r>
                  <a:rPr lang="en-US" baseline="30000" dirty="0">
                    <a:ea typeface="Cambria Math"/>
                  </a:rPr>
                  <a:t>2</a:t>
                </a:r>
                <a:r>
                  <a:rPr lang="en-US" dirty="0">
                    <a:ea typeface="Cambria Math"/>
                  </a:rPr>
                  <a:t> neutrino </a:t>
                </a:r>
                <a:r>
                  <a:rPr lang="en-US" dirty="0" smtClean="0">
                    <a:ea typeface="Cambria Math"/>
                  </a:rPr>
                  <a:t>detector</a:t>
                </a:r>
                <a:endParaRPr lang="en-US" b="0" dirty="0" smtClean="0">
                  <a:ea typeface="Cambria Math"/>
                </a:endParaRPr>
              </a:p>
              <a:p>
                <a:endParaRPr lang="en-US" dirty="0">
                  <a:ea typeface="Cambria Math"/>
                </a:endParaRPr>
              </a:p>
              <a:p>
                <a:endParaRPr lang="en-US" b="0" dirty="0" smtClean="0">
                  <a:ea typeface="Cambria Math"/>
                </a:endParaRP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2400" y="1600200"/>
                <a:ext cx="8839200" cy="5562600"/>
              </a:xfrm>
              <a:blipFill rotWithShape="0">
                <a:blip r:embed="rId3"/>
                <a:stretch>
                  <a:fillRect l="-690" t="-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38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Fireball FAQs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19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8600" y="838200"/>
                <a:ext cx="8610600" cy="57912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sz="3200" dirty="0" smtClean="0"/>
                  <a:t> </a:t>
                </a:r>
                <a:r>
                  <a:rPr lang="en-US" sz="3100" dirty="0" smtClean="0">
                    <a:solidFill>
                      <a:schemeClr val="accent1"/>
                    </a:solidFill>
                  </a:rPr>
                  <a:t>Expands – why? </a:t>
                </a:r>
                <a:endParaRPr lang="en-US" sz="3100" dirty="0">
                  <a:solidFill>
                    <a:schemeClr val="accent1"/>
                  </a:solidFill>
                </a:endParaRPr>
              </a:p>
              <a:p>
                <a:pPr lvl="1"/>
                <a:r>
                  <a:rPr lang="en-US" sz="3100" dirty="0" smtClean="0"/>
                  <a:t>Observed photon luminosity </a:t>
                </a:r>
                <a14:m>
                  <m:oMath xmlns:m="http://schemas.openxmlformats.org/officeDocument/2006/math">
                    <m:r>
                      <a:rPr lang="en-US" sz="3100" i="1" smtClean="0">
                        <a:latin typeface="Cambria Math"/>
                        <a:ea typeface="Cambria Math"/>
                      </a:rPr>
                      <m:t>≫</m:t>
                    </m:r>
                    <m:r>
                      <a:rPr lang="en-US" sz="31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sz="3100" dirty="0" smtClean="0"/>
                  <a:t>Eddington luminosity = </a:t>
                </a:r>
                <a:r>
                  <a:rPr lang="en-US" sz="3100" b="1" dirty="0" smtClean="0"/>
                  <a:t>1.3 x 10</a:t>
                </a:r>
                <a:r>
                  <a:rPr lang="en-US" sz="3100" b="1" baseline="30000" dirty="0" smtClean="0"/>
                  <a:t>38</a:t>
                </a:r>
                <a:r>
                  <a:rPr lang="en-US" sz="3100" b="1" dirty="0" smtClean="0"/>
                  <a:t> (M/M</a:t>
                </a:r>
                <a:r>
                  <a:rPr lang="en-US" sz="3100" b="1" baseline="-25000" dirty="0" smtClean="0"/>
                  <a:t>sun</a:t>
                </a:r>
                <a:r>
                  <a:rPr lang="en-US" sz="3100" b="1" dirty="0" smtClean="0"/>
                  <a:t>) erg s</a:t>
                </a:r>
                <a:r>
                  <a:rPr lang="en-US" sz="3100" b="1" baseline="30000" dirty="0" smtClean="0"/>
                  <a:t>-1</a:t>
                </a:r>
              </a:p>
              <a:p>
                <a:pPr lvl="1"/>
                <a:r>
                  <a:rPr lang="en-US" sz="3100" dirty="0" smtClean="0">
                    <a:sym typeface="Wingdings" panose="05000000000000000000" pitchFamily="2" charset="2"/>
                  </a:rPr>
                  <a:t>Above which radiation pressure exceeds self-gravity, so the fireball will expand </a:t>
                </a:r>
              </a:p>
              <a:p>
                <a:pPr lvl="1"/>
                <a:endParaRPr lang="en-US" sz="3100" dirty="0" smtClean="0"/>
              </a:p>
              <a:p>
                <a:r>
                  <a:rPr lang="en-US" sz="3100" dirty="0" smtClean="0">
                    <a:solidFill>
                      <a:schemeClr val="accent1"/>
                    </a:solidFill>
                  </a:rPr>
                  <a:t>Highly relativistic – why? </a:t>
                </a:r>
                <a:endParaRPr lang="en-US" sz="3100" dirty="0">
                  <a:solidFill>
                    <a:schemeClr val="accent1"/>
                  </a:solidFill>
                </a:endParaRPr>
              </a:p>
              <a:p>
                <a:pPr lvl="1"/>
                <a:r>
                  <a:rPr lang="en-US" sz="3100" dirty="0" smtClean="0">
                    <a:sym typeface="Wingdings" panose="05000000000000000000" pitchFamily="2" charset="2"/>
                  </a:rPr>
                  <a:t>Mean free path of </a:t>
                </a:r>
                <a14:m>
                  <m:oMath xmlns:m="http://schemas.openxmlformats.org/officeDocument/2006/math">
                    <m:r>
                      <a:rPr lang="en-US" sz="310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𝛾𝛾</m:t>
                    </m:r>
                    <m:r>
                      <a:rPr lang="en-US" sz="3100" b="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 →</m:t>
                    </m:r>
                    <m:sSup>
                      <m:sSupPr>
                        <m:ctrlPr>
                          <a:rPr lang="en-US" sz="3100" b="0" i="1" smtClean="0">
                            <a:latin typeface="Cambria Math" charset="0"/>
                            <a:ea typeface="Cambria Math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3100" b="0" i="0" smtClean="0">
                            <a:latin typeface="Cambria Math"/>
                            <a:ea typeface="Cambria Math"/>
                            <a:sym typeface="Wingdings" panose="05000000000000000000" pitchFamily="2" charset="2"/>
                          </a:rPr>
                          <m:t>e</m:t>
                        </m:r>
                      </m:e>
                      <m:sup>
                        <m:r>
                          <a:rPr lang="en-US" sz="3100" b="0" i="1" smtClean="0">
                            <a:latin typeface="Cambria Math"/>
                            <a:ea typeface="Cambria Math"/>
                            <a:sym typeface="Wingdings" panose="05000000000000000000" pitchFamily="2" charset="2"/>
                          </a:rPr>
                          <m:t>±</m:t>
                        </m:r>
                      </m:sup>
                    </m:sSup>
                  </m:oMath>
                </a14:m>
                <a:r>
                  <a:rPr lang="en-US" sz="3100" dirty="0" smtClean="0">
                    <a:sym typeface="Wingdings" panose="05000000000000000000" pitchFamily="2" charset="2"/>
                  </a:rPr>
                  <a:t> in isotropic plasma (if sub-relativistically expanding fireball) would be very short</a:t>
                </a:r>
              </a:p>
              <a:p>
                <a:pPr lvl="1"/>
                <a:r>
                  <a:rPr lang="en-US" sz="3100" dirty="0" smtClean="0">
                    <a:sym typeface="Wingdings" panose="05000000000000000000" pitchFamily="2" charset="2"/>
                  </a:rPr>
                  <a:t>But many bursts show spectra extending above 1 GeV so flow must be able to avoid degrading these via </a:t>
                </a:r>
                <a14:m>
                  <m:oMath xmlns:m="http://schemas.openxmlformats.org/officeDocument/2006/math">
                    <m:r>
                      <a:rPr lang="en-US" sz="3100" i="1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𝛾𝛾</m:t>
                    </m:r>
                  </m:oMath>
                </a14:m>
                <a:r>
                  <a:rPr lang="en-US" sz="3100" dirty="0" smtClean="0">
                    <a:sym typeface="Wingdings" panose="05000000000000000000" pitchFamily="2" charset="2"/>
                  </a:rPr>
                  <a:t> interactions </a:t>
                </a:r>
              </a:p>
              <a:p>
                <a:pPr lvl="1"/>
                <a:r>
                  <a:rPr lang="en-US" sz="3100" dirty="0" smtClean="0">
                    <a:sym typeface="Wingdings" panose="05000000000000000000" pitchFamily="2" charset="2"/>
                  </a:rPr>
                  <a:t>Flow must be expanding with Lorentz factor </a:t>
                </a:r>
                <a:r>
                  <a:rPr lang="en-US" sz="3100" dirty="0" smtClean="0">
                    <a:latin typeface="Cambria Math"/>
                    <a:ea typeface="Cambria Math"/>
                    <a:sym typeface="Wingdings" panose="05000000000000000000" pitchFamily="2" charset="2"/>
                  </a:rPr>
                  <a:t>𝛤 </a:t>
                </a:r>
                <a14:m>
                  <m:oMath xmlns:m="http://schemas.openxmlformats.org/officeDocument/2006/math">
                    <m:r>
                      <a:rPr lang="en-US" sz="310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≥</m:t>
                    </m:r>
                    <m:r>
                      <a:rPr lang="en-US" sz="3100" b="0" i="1" smtClean="0">
                        <a:latin typeface="Cambria Math"/>
                        <a:ea typeface="Cambria Math"/>
                        <a:sym typeface="Wingdings" panose="05000000000000000000" pitchFamily="2" charset="2"/>
                      </a:rPr>
                      <m:t>100</m:t>
                    </m:r>
                  </m:oMath>
                </a14:m>
                <a:endParaRPr lang="en-US" sz="3100" dirty="0">
                  <a:sym typeface="Wingdings" panose="05000000000000000000" pitchFamily="2" charset="2"/>
                </a:endParaRPr>
              </a:p>
              <a:p>
                <a:pPr marL="320040" lvl="1" indent="0">
                  <a:buClr>
                    <a:srgbClr val="D34817"/>
                  </a:buClr>
                  <a:buNone/>
                </a:pPr>
                <a:endParaRPr lang="en-US" sz="2800" dirty="0" smtClean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8600" y="838200"/>
                <a:ext cx="8610600" cy="5791200"/>
              </a:xfrm>
              <a:blipFill>
                <a:blip r:embed="rId3"/>
                <a:stretch>
                  <a:fillRect l="-992" t="-1474" r="-1346" b="-11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61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599" cy="762000"/>
          </a:xfrm>
        </p:spPr>
        <p:txBody>
          <a:bodyPr>
            <a:noAutofit/>
          </a:bodyPr>
          <a:lstStyle/>
          <a:p>
            <a:r>
              <a:rPr lang="en-US" dirty="0" smtClean="0"/>
              <a:t>What are Gamma Ray Bursts (GRBs)?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8839200" cy="4953000"/>
          </a:xfrm>
          <a:ln w="31750">
            <a:noFill/>
          </a:ln>
        </p:spPr>
        <p:txBody>
          <a:bodyPr>
            <a:normAutofit/>
          </a:bodyPr>
          <a:lstStyle/>
          <a:p>
            <a:r>
              <a:rPr lang="en-US" sz="3200" dirty="0" smtClean="0"/>
              <a:t>Most luminous explosions: Luminosity </a:t>
            </a:r>
            <a:r>
              <a:rPr lang="en-US" sz="3200" dirty="0" smtClean="0">
                <a:solidFill>
                  <a:schemeClr val="accent1"/>
                </a:solidFill>
              </a:rPr>
              <a:t>~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chemeClr val="accent1"/>
                </a:solidFill>
              </a:rPr>
              <a:t>10</a:t>
            </a:r>
            <a:r>
              <a:rPr lang="en-US" sz="3200" b="1" baseline="30000" dirty="0" smtClean="0">
                <a:solidFill>
                  <a:schemeClr val="accent1"/>
                </a:solidFill>
              </a:rPr>
              <a:t>52 </a:t>
            </a:r>
            <a:r>
              <a:rPr lang="en-US" sz="3200" b="1" dirty="0" smtClean="0">
                <a:solidFill>
                  <a:schemeClr val="accent1"/>
                </a:solidFill>
              </a:rPr>
              <a:t>erg s</a:t>
            </a:r>
            <a:r>
              <a:rPr lang="en-US" sz="3200" b="1" baseline="30000" dirty="0" smtClean="0">
                <a:solidFill>
                  <a:schemeClr val="accent1"/>
                </a:solidFill>
              </a:rPr>
              <a:t>-1</a:t>
            </a:r>
            <a:r>
              <a:rPr lang="en-US" sz="3200" b="1" dirty="0" smtClean="0">
                <a:solidFill>
                  <a:schemeClr val="accent1"/>
                </a:solidFill>
              </a:rPr>
              <a:t> </a:t>
            </a:r>
            <a:r>
              <a:rPr lang="en-US" sz="3200" dirty="0" smtClean="0"/>
              <a:t>(entire galaxy: 10</a:t>
            </a:r>
            <a:r>
              <a:rPr lang="en-US" sz="3200" baseline="30000" dirty="0" smtClean="0"/>
              <a:t>45 </a:t>
            </a:r>
            <a:r>
              <a:rPr lang="en-US" sz="3200" dirty="0"/>
              <a:t>erg </a:t>
            </a:r>
            <a:r>
              <a:rPr lang="en-US" sz="3200" dirty="0" smtClean="0"/>
              <a:t>s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Brief: </a:t>
            </a:r>
            <a:r>
              <a:rPr lang="en-US" sz="3200" b="1" dirty="0" smtClean="0">
                <a:solidFill>
                  <a:schemeClr val="accent1"/>
                </a:solidFill>
              </a:rPr>
              <a:t>0.1 s to several 100s s</a:t>
            </a:r>
          </a:p>
          <a:p>
            <a:r>
              <a:rPr lang="en-US" sz="3200" dirty="0" smtClean="0"/>
              <a:t>Far: most occur at </a:t>
            </a:r>
            <a:r>
              <a:rPr lang="en-US" sz="3200" b="1" dirty="0" smtClean="0">
                <a:solidFill>
                  <a:schemeClr val="accent1"/>
                </a:solidFill>
              </a:rPr>
              <a:t>~ 1 Gpc </a:t>
            </a:r>
            <a:r>
              <a:rPr lang="en-US" sz="3200" dirty="0" smtClean="0"/>
              <a:t>from us</a:t>
            </a:r>
          </a:p>
          <a:p>
            <a:r>
              <a:rPr lang="en-US" sz="3200" dirty="0" smtClean="0"/>
              <a:t>Isotropically distributed in the sky </a:t>
            </a:r>
          </a:p>
          <a:p>
            <a:r>
              <a:rPr lang="en-US" sz="3200" dirty="0" smtClean="0"/>
              <a:t>Rare: ~ 0.3 Gpc</a:t>
            </a:r>
            <a:r>
              <a:rPr lang="en-US" sz="3200" baseline="30000" dirty="0" smtClean="0"/>
              <a:t>-3</a:t>
            </a:r>
            <a:r>
              <a:rPr lang="en-US" sz="3200" dirty="0" smtClean="0"/>
              <a:t> yr</a:t>
            </a:r>
            <a:r>
              <a:rPr lang="en-US" sz="3200" baseline="30000" dirty="0" smtClean="0"/>
              <a:t>-1</a:t>
            </a:r>
            <a:r>
              <a:rPr lang="en-US" sz="3200" dirty="0" smtClean="0"/>
              <a:t> (per volume per year)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2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28600" y="5743716"/>
            <a:ext cx="8763000" cy="642368"/>
            <a:chOff x="228600" y="6019800"/>
            <a:chExt cx="8763000" cy="6423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1295400" y="6248400"/>
                  <a:ext cx="2514600" cy="40562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dirty="0" smtClean="0">
                            <a:latin typeface="Cambria Math"/>
                          </a:rPr>
                          <m:t>𝟏</m:t>
                        </m:r>
                        <m:r>
                          <a:rPr lang="en-US" sz="2000" b="1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dirty="0" smtClean="0">
                            <a:latin typeface="Cambria Math"/>
                          </a:rPr>
                          <m:t>𝒆𝒓𝒈</m:t>
                        </m:r>
                        <m:r>
                          <a:rPr lang="en-US" sz="2000" b="1" i="1" dirty="0" smtClean="0">
                            <a:latin typeface="Cambria Math"/>
                          </a:rPr>
                          <m:t> = </m:t>
                        </m:r>
                        <m:sSup>
                          <m:sSupPr>
                            <m:ctrlPr>
                              <a:rPr lang="en-US" sz="2000" b="1" i="1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latin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20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 smtClean="0">
                                <a:latin typeface="Cambria Math"/>
                              </a:rPr>
                              <m:t>𝟕</m:t>
                            </m:r>
                          </m:sup>
                        </m:sSup>
                        <m:r>
                          <a:rPr lang="en-US" sz="2000" b="1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1" i="1" smtClean="0">
                            <a:latin typeface="Cambria Math"/>
                          </a:rPr>
                          <m:t>𝑱</m:t>
                        </m:r>
                      </m:oMath>
                    </m:oMathPara>
                  </a14:m>
                  <a:endParaRPr lang="en-US" sz="2000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5400" y="6248400"/>
                  <a:ext cx="2514600" cy="405624"/>
                </a:xfrm>
                <a:prstGeom prst="rect">
                  <a:avLst/>
                </a:prstGeom>
                <a:blipFill>
                  <a:blip r:embed="rId3"/>
                  <a:stretch>
                    <a:fillRect b="-909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5105400" y="6248400"/>
                  <a:ext cx="3048000" cy="4137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b="1" i="0" dirty="0" smtClean="0"/>
                          <m:t>p</m:t>
                        </m:r>
                        <m:r>
                          <m:rPr>
                            <m:nor/>
                          </m:rPr>
                          <a:rPr lang="en-US" sz="2000" b="1" dirty="0"/>
                          <m:t>c</m:t>
                        </m:r>
                        <m:r>
                          <m:rPr>
                            <m:nor/>
                          </m:rPr>
                          <a:rPr lang="en-US" sz="2000" b="1" dirty="0"/>
                          <m:t> = 3.26 </m:t>
                        </m:r>
                        <m:r>
                          <m:rPr>
                            <m:nor/>
                          </m:rPr>
                          <a:rPr lang="en-US" sz="2000" b="1" dirty="0"/>
                          <m:t>light</m:t>
                        </m:r>
                        <m:r>
                          <m:rPr>
                            <m:nor/>
                          </m:rPr>
                          <a:rPr lang="en-US" sz="2000" b="1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000" b="1" dirty="0"/>
                          <m:t>years</m:t>
                        </m:r>
                      </m:oMath>
                    </m:oMathPara>
                  </a14:m>
                  <a:endParaRPr lang="en-US" sz="2000" b="1" dirty="0"/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5400" y="6248400"/>
                  <a:ext cx="3048000" cy="413768"/>
                </a:xfrm>
                <a:prstGeom prst="rect">
                  <a:avLst/>
                </a:prstGeom>
                <a:blipFill>
                  <a:blip r:embed="rId4"/>
                  <a:stretch>
                    <a:fillRect b="-1323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3" name="Straight Connector 12"/>
            <p:cNvCxnSpPr/>
            <p:nvPr/>
          </p:nvCxnSpPr>
          <p:spPr>
            <a:xfrm>
              <a:off x="228600" y="6019800"/>
              <a:ext cx="876300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612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77724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Break energy 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28600" y="1524000"/>
                <a:ext cx="8686800" cy="4572000"/>
              </a:xfrm>
            </p:spPr>
            <p:txBody>
              <a:bodyPr>
                <a:normAutofit/>
              </a:bodyPr>
              <a:lstStyle/>
              <a:p>
                <a:r>
                  <a:rPr lang="en-US" sz="3200" dirty="0" smtClean="0"/>
                  <a:t>Theory </a:t>
                </a:r>
                <a:r>
                  <a:rPr lang="en-US" sz="3200" dirty="0" smtClean="0">
                    <a:sym typeface="Wingdings" panose="05000000000000000000" pitchFamily="2" charset="2"/>
                  </a:rPr>
                  <a:t> GRB neutrino flux follows broken power law given by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b="1" i="1">
                            <a:solidFill>
                              <a:schemeClr val="accent1"/>
                            </a:solidFill>
                            <a:latin typeface="Cambria Math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𝛜</m:t>
                        </m:r>
                      </m:e>
                      <m:sub>
                        <m:r>
                          <a:rPr lang="el-GR" sz="3200" b="1" i="1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𝝂</m:t>
                        </m:r>
                      </m:sub>
                      <m:sup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</m:sup>
                    </m:sSubSup>
                  </m:oMath>
                </a14:m>
                <a:r>
                  <a:rPr lang="en-US" sz="3200" dirty="0" smtClean="0"/>
                  <a:t> where b = 2 for prompt emission and b = 4 for afterglow. Break energy is the energy at which b changes. 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28600" y="1524000"/>
                <a:ext cx="8686800" cy="4572000"/>
              </a:xfrm>
              <a:blipFill rotWithShape="1">
                <a:blip r:embed="rId2"/>
                <a:stretch>
                  <a:fillRect l="-1123" t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651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21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168958" y="2819400"/>
            <a:ext cx="9288205" cy="1013143"/>
            <a:chOff x="152400" y="726760"/>
            <a:chExt cx="9288205" cy="1013143"/>
          </a:xfrm>
        </p:grpSpPr>
        <p:grpSp>
          <p:nvGrpSpPr>
            <p:cNvPr id="6" name="Group 5"/>
            <p:cNvGrpSpPr/>
            <p:nvPr/>
          </p:nvGrpSpPr>
          <p:grpSpPr>
            <a:xfrm>
              <a:off x="152400" y="726760"/>
              <a:ext cx="9288205" cy="1013143"/>
              <a:chOff x="322326" y="879160"/>
              <a:chExt cx="9288205" cy="1013143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766140" y="879160"/>
                <a:ext cx="8844391" cy="1013143"/>
                <a:chOff x="5791200" y="482025"/>
                <a:chExt cx="8844391" cy="1013143"/>
              </a:xfrm>
            </p:grpSpPr>
            <p:cxnSp>
              <p:nvCxnSpPr>
                <p:cNvPr id="12" name="Straight Arrow Connector 11"/>
                <p:cNvCxnSpPr/>
                <p:nvPr/>
              </p:nvCxnSpPr>
              <p:spPr>
                <a:xfrm flipV="1">
                  <a:off x="5791200" y="1004544"/>
                  <a:ext cx="8082391" cy="62257"/>
                </a:xfrm>
                <a:prstGeom prst="straightConnector1">
                  <a:avLst/>
                </a:prstGeom>
                <a:ln w="41275">
                  <a:solidFill>
                    <a:srgbClr val="0070C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5-Point Star 12"/>
                <p:cNvSpPr/>
                <p:nvPr/>
              </p:nvSpPr>
              <p:spPr>
                <a:xfrm>
                  <a:off x="6553200" y="838200"/>
                  <a:ext cx="457200" cy="401595"/>
                </a:xfrm>
                <a:prstGeom prst="star5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4" name="Straight Arrow Connector 13"/>
                <p:cNvCxnSpPr/>
                <p:nvPr/>
              </p:nvCxnSpPr>
              <p:spPr>
                <a:xfrm flipV="1">
                  <a:off x="6273114" y="1038997"/>
                  <a:ext cx="2489886" cy="16476"/>
                </a:xfrm>
                <a:prstGeom prst="straightConnector1">
                  <a:avLst/>
                </a:prstGeom>
                <a:ln w="41275">
                  <a:solidFill>
                    <a:srgbClr val="00B05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Box 14"/>
                <p:cNvSpPr txBox="1"/>
                <p:nvPr/>
              </p:nvSpPr>
              <p:spPr>
                <a:xfrm>
                  <a:off x="6667500" y="1125836"/>
                  <a:ext cx="7620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</a:t>
                  </a:r>
                  <a:endParaRPr lang="en-US" dirty="0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913717" y="686141"/>
                  <a:ext cx="127896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00B050"/>
                      </a:solidFill>
                    </a:rPr>
                    <a:t>-10 min</a:t>
                  </a:r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8305800" y="1055473"/>
                  <a:ext cx="136550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00B050"/>
                      </a:solidFill>
                    </a:rPr>
                    <a:t>+6 hr</a:t>
                  </a:r>
                  <a:endParaRPr lang="en-US" b="1" dirty="0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13035391" y="482025"/>
                  <a:ext cx="160020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 smtClean="0"/>
                    <a:t>time</a:t>
                  </a:r>
                  <a:endParaRPr lang="en-US" sz="2800" dirty="0"/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8177022" y="1432807"/>
                <a:ext cx="13655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+24 hr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22326" y="1447800"/>
                <a:ext cx="127896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0070C0"/>
                    </a:solidFill>
                  </a:rPr>
                  <a:t>-20 min</a:t>
                </a:r>
                <a:endParaRPr lang="en-US" b="1" dirty="0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1914773" y="926068"/>
              <a:ext cx="12789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B050"/>
                  </a:solidFill>
                </a:rPr>
                <a:t>SIGNAL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971" y="909922"/>
              <a:ext cx="18824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0070C0"/>
                  </a:solidFill>
                </a:rPr>
                <a:t>BACKGROUND</a:t>
              </a:r>
              <a:endParaRPr lang="en-US" b="1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34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144000" cy="762000"/>
          </a:xfrm>
        </p:spPr>
        <p:txBody>
          <a:bodyPr>
            <a:noAutofit/>
          </a:bodyPr>
          <a:lstStyle/>
          <a:p>
            <a:r>
              <a:rPr lang="en-US" dirty="0"/>
              <a:t>What are Gamma Ray Bursts (GRBs)?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2400" y="1141970"/>
                <a:ext cx="8839200" cy="5105400"/>
              </a:xfrm>
              <a:ln w="31750">
                <a:noFill/>
              </a:ln>
            </p:spPr>
            <p:txBody>
              <a:bodyPr>
                <a:normAutofit/>
              </a:bodyPr>
              <a:lstStyle/>
              <a:p>
                <a:r>
                  <a:rPr lang="en-US" sz="3200" dirty="0" smtClean="0"/>
                  <a:t>Two populations:</a:t>
                </a:r>
              </a:p>
              <a:p>
                <a:pPr lvl="1"/>
                <a:r>
                  <a:rPr lang="en-US" sz="3200" b="1" dirty="0" smtClean="0">
                    <a:solidFill>
                      <a:schemeClr val="accent1"/>
                    </a:solidFill>
                  </a:rPr>
                  <a:t>Long</a:t>
                </a:r>
                <a:r>
                  <a:rPr lang="en-US" sz="3200" dirty="0" smtClean="0"/>
                  <a:t> (t</a:t>
                </a:r>
                <a:r>
                  <a:rPr lang="en-US" sz="3200" baseline="-25000" dirty="0" smtClean="0"/>
                  <a:t>γ</a:t>
                </a:r>
                <a:r>
                  <a:rPr lang="en-US" sz="3200" dirty="0" smtClean="0"/>
                  <a:t> &gt; 2 s, typically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20 s</a:t>
                </a:r>
                <a:r>
                  <a:rPr lang="en-US" sz="3200" dirty="0" smtClean="0"/>
                  <a:t>): associated with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hypernovae</a:t>
                </a:r>
                <a:r>
                  <a:rPr lang="en-US" sz="3200" dirty="0" smtClean="0"/>
                  <a:t> (big supernovae,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sz="3200" dirty="0" smtClean="0"/>
                  <a:t> 10x more luminous)</a:t>
                </a:r>
              </a:p>
              <a:p>
                <a:pPr lvl="1"/>
                <a:r>
                  <a:rPr lang="en-US" sz="3200" b="1" dirty="0" smtClean="0">
                    <a:solidFill>
                      <a:schemeClr val="accent1"/>
                    </a:solidFill>
                  </a:rPr>
                  <a:t>Short</a:t>
                </a:r>
                <a:r>
                  <a:rPr lang="en-US" sz="3200" b="1" dirty="0" smtClean="0"/>
                  <a:t> </a:t>
                </a:r>
                <a:r>
                  <a:rPr lang="en-US" sz="3200" dirty="0" smtClean="0"/>
                  <a:t>(t</a:t>
                </a:r>
                <a:r>
                  <a:rPr lang="en-US" sz="3200" baseline="-25000" dirty="0"/>
                  <a:t>γ</a:t>
                </a:r>
                <a:r>
                  <a:rPr lang="en-US" sz="3200" dirty="0" smtClean="0"/>
                  <a:t> &lt; 2 s, typically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0.2 s</a:t>
                </a:r>
                <a:r>
                  <a:rPr lang="en-US" sz="3200" dirty="0" smtClean="0"/>
                  <a:t>): </a:t>
                </a:r>
                <a:r>
                  <a:rPr lang="en-US" sz="3200" dirty="0" smtClean="0">
                    <a:solidFill>
                      <a:schemeClr val="accent1"/>
                    </a:solidFill>
                  </a:rPr>
                  <a:t>neutron star – neutron star (NS-NS) or neutron star – black hole (NS-BH) mergers</a:t>
                </a:r>
                <a:r>
                  <a:rPr lang="en-US" sz="3200" dirty="0" smtClean="0"/>
                  <a:t> </a:t>
                </a:r>
                <a:endParaRPr lang="en-US" sz="3200" dirty="0"/>
              </a:p>
              <a:p>
                <a:pPr marL="274320" lvl="1" indent="-274320">
                  <a:spcBef>
                    <a:spcPts val="580"/>
                  </a:spcBef>
                  <a:buClr>
                    <a:schemeClr val="accent1"/>
                  </a:buClr>
                </a:pPr>
                <a:r>
                  <a:rPr lang="en-US" sz="3200" dirty="0" smtClean="0"/>
                  <a:t>Around 1000 GRBs per year,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en-US" sz="3200" b="1" i="1" dirty="0" smtClean="0">
                            <a:solidFill>
                              <a:schemeClr val="accent1"/>
                            </a:solidFill>
                            <a:latin typeface="Cambria Math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3200" b="1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0" i="1" dirty="0" smtClean="0">
                        <a:solidFill>
                          <a:schemeClr val="accent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accent1"/>
                    </a:solidFill>
                  </a:rPr>
                  <a:t>are Long</a:t>
                </a:r>
              </a:p>
              <a:p>
                <a:pPr marL="274320" lvl="1" indent="-274320">
                  <a:spcBef>
                    <a:spcPts val="580"/>
                  </a:spcBef>
                  <a:buClr>
                    <a:schemeClr val="accent1"/>
                  </a:buClr>
                </a:pPr>
                <a:r>
                  <a:rPr lang="en-US" sz="3200" dirty="0" smtClean="0"/>
                  <a:t>Two part emission: prompt, afterglow (can last several hours)</a:t>
                </a:r>
                <a:endParaRPr lang="en-US" sz="28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2400" y="1141970"/>
                <a:ext cx="8839200" cy="5105400"/>
              </a:xfrm>
              <a:blipFill rotWithShape="0">
                <a:blip r:embed="rId3"/>
                <a:stretch>
                  <a:fillRect l="-1034" t="-1551"/>
                </a:stretch>
              </a:blipFill>
              <a:ln w="31750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3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5943596"/>
            <a:ext cx="8763000" cy="635704"/>
            <a:chOff x="228600" y="6172193"/>
            <a:chExt cx="8763000" cy="446043"/>
          </a:xfrm>
        </p:grpSpPr>
        <p:grpSp>
          <p:nvGrpSpPr>
            <p:cNvPr id="6" name="Group 5"/>
            <p:cNvGrpSpPr/>
            <p:nvPr/>
          </p:nvGrpSpPr>
          <p:grpSpPr>
            <a:xfrm>
              <a:off x="228600" y="6172193"/>
              <a:ext cx="8763000" cy="446040"/>
              <a:chOff x="228600" y="6019800"/>
              <a:chExt cx="8763000" cy="569073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914400" y="6224442"/>
                    <a:ext cx="3733800" cy="3644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2000" b="1" i="1" baseline="-25000" dirty="0" smtClean="0">
                              <a:latin typeface="Cambria Math" panose="02040503050406030204" pitchFamily="18" charset="0"/>
                            </a:rPr>
                            <m:t>𝒔𝒖𝒑𝒆𝒓𝒏𝒐𝒗𝒂</m:t>
                          </m:r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 = </m:t>
                          </m:r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𝟏𝟎𝟒𝟏</m:t>
                          </m:r>
                          <m:r>
                            <a:rPr lang="en-US" sz="2000" b="1" i="1" baseline="30000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𝒆𝒓𝒈</m:t>
                          </m:r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 dirty="0" smtClean="0">
                                  <a:latin typeface="Cambria Math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dirty="0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dirty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1" i="1" dirty="0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  <m:r>
                            <a:rPr lang="en-US" sz="2000" b="1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n-US" sz="2000" b="1" dirty="0"/>
                  </a:p>
                </p:txBody>
              </p:sp>
            </mc:Choice>
            <mc:Fallback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4400" y="6224442"/>
                    <a:ext cx="3733800" cy="364431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t="-98507" b="-11940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" name="Straight Connector 8"/>
              <p:cNvCxnSpPr/>
              <p:nvPr/>
            </p:nvCxnSpPr>
            <p:spPr>
              <a:xfrm>
                <a:off x="228600" y="6019800"/>
                <a:ext cx="8763000" cy="0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257800" y="6332594"/>
                  <a:ext cx="2819400" cy="2856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𝑳</m:t>
                        </m:r>
                        <m:r>
                          <a:rPr lang="en-US" sz="2000" b="1" i="1" baseline="-25000" dirty="0" smtClean="0">
                            <a:latin typeface="Cambria Math" panose="02040503050406030204" pitchFamily="18" charset="0"/>
                          </a:rPr>
                          <m:t>𝒔𝒖𝒏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 = 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𝟏𝟎𝟑𝟑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𝒆𝒓𝒈</m:t>
                        </m:r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 dirty="0" smtClean="0">
                                <a:latin typeface="Cambria Math" charset="0"/>
                              </a:rPr>
                            </m:ctrlPr>
                          </m:sSupPr>
                          <m:e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 dirty="0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  <m:r>
                          <a:rPr lang="en-US" sz="20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US" sz="2000" b="1" dirty="0"/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57800" y="6332594"/>
                  <a:ext cx="2819400" cy="28564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t="-101515" b="-12121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72465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17" y="1529748"/>
            <a:ext cx="4195435" cy="3804252"/>
          </a:xfrm>
        </p:spPr>
      </p:pic>
      <p:sp>
        <p:nvSpPr>
          <p:cNvPr id="5" name="TextBox 4"/>
          <p:cNvSpPr txBox="1"/>
          <p:nvPr/>
        </p:nvSpPr>
        <p:spPr>
          <a:xfrm rot="16200000">
            <a:off x="7663552" y="2082842"/>
            <a:ext cx="2590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 smtClean="0"/>
              <a:t>Image credit: Mauricio Bustamante</a:t>
            </a:r>
            <a:endParaRPr lang="en-US" sz="105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75101" y="882455"/>
            <a:ext cx="2032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Neutron star (NS) or Black Hole (BH)</a:t>
            </a:r>
            <a:endParaRPr lang="en-US" sz="16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113200" y="1447800"/>
            <a:ext cx="601800" cy="491883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8600" y="3657600"/>
            <a:ext cx="4343400" cy="649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Kinetic energy </a:t>
            </a:r>
            <a:r>
              <a:rPr lang="en-US" dirty="0"/>
              <a:t>of relativistically expanding </a:t>
            </a:r>
            <a:r>
              <a:rPr lang="en-US" dirty="0" smtClean="0"/>
              <a:t>fireball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31111" y="104976"/>
            <a:ext cx="3370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Cataclysmic stellar event resulting in NS or BH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3286" y="4867658"/>
            <a:ext cx="1785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shock </a:t>
            </a:r>
            <a:r>
              <a:rPr lang="en-US" dirty="0"/>
              <a:t>accelerated </a:t>
            </a:r>
            <a:r>
              <a:rPr lang="en-US" dirty="0" smtClean="0"/>
              <a:t>electrons 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132615" y="6155973"/>
            <a:ext cx="2342124" cy="532102"/>
            <a:chOff x="4565468" y="4497639"/>
            <a:chExt cx="2362200" cy="660549"/>
          </a:xfrm>
        </p:grpSpPr>
        <p:sp>
          <p:nvSpPr>
            <p:cNvPr id="12" name="TextBox 11"/>
            <p:cNvSpPr txBox="1"/>
            <p:nvPr/>
          </p:nvSpPr>
          <p:spPr>
            <a:xfrm>
              <a:off x="4821283" y="4497639"/>
              <a:ext cx="178525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1. synchrotron </a:t>
              </a:r>
              <a:endParaRPr lang="en-US" sz="16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65468" y="4819634"/>
              <a:ext cx="2362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2. inverse-Compton</a:t>
              </a:r>
              <a:endParaRPr lang="en-US" sz="1600" b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114800" y="6324600"/>
                <a:ext cx="18462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b="1" i="1" dirty="0" smtClean="0">
                          <a:latin typeface="Cambria Math"/>
                        </a:rPr>
                        <m:t>−</m:t>
                      </m:r>
                      <m:r>
                        <a:rPr lang="en-US" b="1" i="1" dirty="0" smtClean="0">
                          <a:latin typeface="Cambria Math"/>
                        </a:rPr>
                        <m:t>𝒓𝒂𝒚𝒔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6324600"/>
                <a:ext cx="1846217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2757432" y="4806346"/>
            <a:ext cx="1785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shock </a:t>
            </a:r>
            <a:r>
              <a:rPr lang="en-US" dirty="0" smtClean="0"/>
              <a:t>accelerated </a:t>
            </a:r>
            <a:endParaRPr lang="en-US" dirty="0"/>
          </a:p>
          <a:p>
            <a:pPr algn="ctr"/>
            <a:r>
              <a:rPr lang="en-US" dirty="0" smtClean="0"/>
              <a:t>protons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5087799" y="5713543"/>
                <a:ext cx="14654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smtClean="0">
                          <a:latin typeface="Cambria Math"/>
                          <a:ea typeface="Cambria Math"/>
                        </a:rPr>
                        <m:t>𝐩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𝜸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 → </m:t>
                      </m:r>
                      <m:sSup>
                        <m:sSupPr>
                          <m:ctrlPr>
                            <a:rPr lang="en-US" b="1" i="1" dirty="0" smtClean="0">
                              <a:latin typeface="Cambria Math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dirty="0" smtClean="0">
                              <a:latin typeface="Cambria Math"/>
                              <a:ea typeface="Cambria Math"/>
                            </a:rPr>
                            <m:t>𝝅</m:t>
                          </m:r>
                        </m:e>
                        <m:sup>
                          <m:r>
                            <a:rPr lang="en-US" b="1" i="1" dirty="0" smtClean="0">
                              <a:latin typeface="Cambria Math"/>
                              <a:ea typeface="Cambria Math"/>
                            </a:rPr>
                            <m:t>+</m:t>
                          </m:r>
                        </m:sup>
                      </m:sSup>
                      <m:r>
                        <a:rPr lang="en-US" b="1" i="0" dirty="0" smtClean="0">
                          <a:latin typeface="Cambria Math"/>
                          <a:ea typeface="Cambria Math"/>
                        </a:rPr>
                        <m:t>, ..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799" y="5713543"/>
                <a:ext cx="1465401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Rectangle 16"/>
          <p:cNvSpPr/>
          <p:nvPr/>
        </p:nvSpPr>
        <p:spPr>
          <a:xfrm>
            <a:off x="7315200" y="6058575"/>
            <a:ext cx="19177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0" dirty="0" smtClean="0">
                <a:latin typeface="+mj-lt"/>
                <a:ea typeface="Cambria Math"/>
              </a:rPr>
              <a:t>High energy neutrinos</a:t>
            </a:r>
            <a:endParaRPr lang="en-US" b="1" dirty="0"/>
          </a:p>
        </p:txBody>
      </p:sp>
      <p:sp>
        <p:nvSpPr>
          <p:cNvPr id="18" name="Down Arrow 17"/>
          <p:cNvSpPr/>
          <p:nvPr/>
        </p:nvSpPr>
        <p:spPr>
          <a:xfrm rot="16530479">
            <a:off x="3637205" y="6123182"/>
            <a:ext cx="457200" cy="74167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 rot="17140770">
            <a:off x="6769986" y="5721021"/>
            <a:ext cx="461439" cy="10197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 rot="18161138">
            <a:off x="4428099" y="5057215"/>
            <a:ext cx="457200" cy="10246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9795250">
            <a:off x="877908" y="5671433"/>
            <a:ext cx="544796" cy="6995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-Up Arrow 21"/>
          <p:cNvSpPr/>
          <p:nvPr/>
        </p:nvSpPr>
        <p:spPr>
          <a:xfrm rot="13554987">
            <a:off x="1654082" y="4057172"/>
            <a:ext cx="1207792" cy="1213215"/>
          </a:xfrm>
          <a:prstGeom prst="leftUpArrow">
            <a:avLst>
              <a:gd name="adj1" fmla="val 25000"/>
              <a:gd name="adj2" fmla="val 2395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2133600" y="722532"/>
            <a:ext cx="491643" cy="615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301298" y="4142440"/>
            <a:ext cx="2013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hadronic model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201" y="1295400"/>
                <a:ext cx="502919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Sudden release of gravitational energy (~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𝑀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𝑠𝑢𝑛</m:t>
                        </m:r>
                      </m:sub>
                    </m:sSub>
                  </m:oMath>
                </a14:m>
                <a:r>
                  <a:rPr lang="en-US" dirty="0" smtClean="0"/>
                  <a:t>) in compact volume (10s of km) </a:t>
                </a:r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1" y="1295400"/>
                <a:ext cx="5029199" cy="646331"/>
              </a:xfrm>
              <a:prstGeom prst="rect">
                <a:avLst/>
              </a:prstGeom>
              <a:blipFill rotWithShape="1">
                <a:blip r:embed="rId6"/>
                <a:stretch>
                  <a:fillRect l="-848" t="-4717" r="-1939" b="-132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Down Arrow 29"/>
          <p:cNvSpPr/>
          <p:nvPr/>
        </p:nvSpPr>
        <p:spPr>
          <a:xfrm>
            <a:off x="2170543" y="1949395"/>
            <a:ext cx="491643" cy="489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072932" y="2472557"/>
                <a:ext cx="2737068" cy="649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en-US" b="1" dirty="0" smtClean="0"/>
                  <a:t>1% goes into fireball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  <a:ea typeface="Cambria Math"/>
                      </a:rPr>
                      <m:t>𝜸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𝒓𝒂𝒚𝒔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, </m:t>
                    </m:r>
                    <m:sSup>
                      <m:sSupPr>
                        <m:ctrlPr>
                          <a:rPr lang="en-US" b="1" i="1">
                            <a:latin typeface="Cambria Math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  <a:ea typeface="Cambria Math"/>
                          </a:rPr>
                          <m:t>±</m:t>
                        </m:r>
                      </m:sup>
                    </m:sSup>
                    <m:r>
                      <a:rPr lang="en-US" b="1" i="1"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𝒃𝒂𝒓𝒚𝒐𝒏𝒔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932" y="2472557"/>
                <a:ext cx="2737068" cy="649730"/>
              </a:xfrm>
              <a:prstGeom prst="rect">
                <a:avLst/>
              </a:prstGeom>
              <a:blipFill rotWithShape="0">
                <a:blip r:embed="rId7"/>
                <a:stretch>
                  <a:fillRect t="-4717" r="-668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Down Arrow 31"/>
          <p:cNvSpPr/>
          <p:nvPr/>
        </p:nvSpPr>
        <p:spPr>
          <a:xfrm>
            <a:off x="2163387" y="3156444"/>
            <a:ext cx="491643" cy="489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itle 1"/>
          <p:cNvSpPr>
            <a:spLocks noGrp="1"/>
          </p:cNvSpPr>
          <p:nvPr>
            <p:ph type="title"/>
          </p:nvPr>
        </p:nvSpPr>
        <p:spPr>
          <a:xfrm>
            <a:off x="5638800" y="112692"/>
            <a:ext cx="3753394" cy="649308"/>
          </a:xfrm>
        </p:spPr>
        <p:txBody>
          <a:bodyPr>
            <a:noAutofit/>
          </a:bodyPr>
          <a:lstStyle/>
          <a:p>
            <a:r>
              <a:rPr lang="en-US" dirty="0" smtClean="0"/>
              <a:t>Fireball model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0" y="2099443"/>
            <a:ext cx="762000" cy="3389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7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06" y="10886"/>
            <a:ext cx="90678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Theory: Photo-meson interaction that dominates neutrino production in GRBs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1000" y="1524000"/>
            <a:ext cx="8382000" cy="5082064"/>
            <a:chOff x="381000" y="1214735"/>
            <a:chExt cx="8382000" cy="508206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2647144"/>
              <a:ext cx="8382000" cy="2318939"/>
            </a:xfrm>
            <a:prstGeom prst="rect">
              <a:avLst/>
            </a:prstGeom>
          </p:spPr>
        </p:pic>
        <p:sp>
          <p:nvSpPr>
            <p:cNvPr id="7" name="Oval 6"/>
            <p:cNvSpPr/>
            <p:nvPr/>
          </p:nvSpPr>
          <p:spPr>
            <a:xfrm>
              <a:off x="5378634" y="2686112"/>
              <a:ext cx="499652" cy="500782"/>
            </a:xfrm>
            <a:prstGeom prst="ellipse">
              <a:avLst/>
            </a:prstGeom>
            <a:noFill/>
            <a:ln w="476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Curved Connector 8"/>
            <p:cNvCxnSpPr/>
            <p:nvPr/>
          </p:nvCxnSpPr>
          <p:spPr>
            <a:xfrm flipV="1">
              <a:off x="5715000" y="1905000"/>
              <a:ext cx="990600" cy="781112"/>
            </a:xfrm>
            <a:prstGeom prst="curvedConnector3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6726283" y="1214735"/>
                  <a:ext cx="1524000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b="1" dirty="0" smtClean="0"/>
                    <a:t>theorized cosmic rays from GRBs</a:t>
                  </a:r>
                </a:p>
                <a:p>
                  <a:pPr algn="ctr"/>
                  <a:r>
                    <a:rPr lang="en-US" b="1" dirty="0" smtClean="0"/>
                    <a:t>n </a:t>
                  </a:r>
                  <a:r>
                    <a:rPr lang="en-US" b="1" dirty="0" smtClean="0">
                      <a:sym typeface="Wingdings" panose="05000000000000000000" pitchFamily="2" charset="2"/>
                    </a:rPr>
                    <a:t> </a:t>
                  </a:r>
                  <a:r>
                    <a:rPr lang="en-US" b="1" dirty="0" smtClean="0">
                      <a:solidFill>
                        <a:srgbClr val="C00000"/>
                      </a:solidFill>
                      <a:sym typeface="Wingdings" panose="05000000000000000000" pitchFamily="2" charset="2"/>
                    </a:rPr>
                    <a:t>p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b="1" i="1" dirty="0" smtClean="0">
                              <a:latin typeface="Cambria Math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b="1" i="1" dirty="0" smtClean="0">
                              <a:latin typeface="Cambria Math"/>
                              <a:sym typeface="Wingdings" panose="05000000000000000000" pitchFamily="2" charset="2"/>
                            </a:rPr>
                            <m:t>𝒆</m:t>
                          </m:r>
                        </m:e>
                        <m:sup>
                          <m:r>
                            <a:rPr lang="en-US" b="1" i="0" dirty="0" smtClean="0">
                              <a:latin typeface="Cambria Math"/>
                              <a:sym typeface="Wingdings" panose="05000000000000000000" pitchFamily="2" charset="2"/>
                            </a:rPr>
                            <m:t>−</m:t>
                          </m:r>
                        </m:sup>
                      </m:sSup>
                    </m:oMath>
                  </a14:m>
                  <a:r>
                    <a:rPr lang="en-US" b="1" baseline="30000" dirty="0" smtClean="0">
                      <a:sym typeface="Wingdings" panose="05000000000000000000" pitchFamily="2" charset="2"/>
                    </a:rPr>
                    <a:t> </a:t>
                  </a:r>
                  <a14:m>
                    <m:oMath xmlns:m="http://schemas.openxmlformats.org/officeDocument/2006/math">
                      <m:bar>
                        <m:barPr>
                          <m:pos m:val="top"/>
                          <m:ctrlPr>
                            <a:rPr lang="en-US" b="1" i="1" dirty="0" smtClean="0">
                              <a:latin typeface="Cambria Math" charset="0"/>
                              <a:ea typeface="Cambria Math"/>
                              <a:sym typeface="Wingdings" panose="05000000000000000000" pitchFamily="2" charset="2"/>
                            </a:rPr>
                          </m:ctrlPr>
                        </m:barPr>
                        <m:e>
                          <m:r>
                            <a:rPr lang="el-GR" b="1" i="1" dirty="0" smtClean="0">
                              <a:latin typeface="Cambria Math"/>
                              <a:ea typeface="Cambria Math"/>
                              <a:sym typeface="Wingdings" panose="05000000000000000000" pitchFamily="2" charset="2"/>
                            </a:rPr>
                            <m:t>𝝂</m:t>
                          </m:r>
                        </m:e>
                      </m:bar>
                    </m:oMath>
                  </a14:m>
                  <a:r>
                    <a:rPr lang="en-US" b="1" baseline="-25000" dirty="0" smtClean="0">
                      <a:sym typeface="Wingdings" panose="05000000000000000000" pitchFamily="2" charset="2"/>
                    </a:rPr>
                    <a:t>e</a:t>
                  </a:r>
                  <a:endParaRPr lang="en-US" b="1" baseline="-25000" dirty="0" smtClean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6283" y="1214735"/>
                  <a:ext cx="1524000" cy="1200329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2800" t="-2538" r="-6800" b="-71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Rectangle 13"/>
            <p:cNvSpPr/>
            <p:nvPr/>
          </p:nvSpPr>
          <p:spPr>
            <a:xfrm>
              <a:off x="5628460" y="3505200"/>
              <a:ext cx="2143940" cy="609600"/>
            </a:xfrm>
            <a:prstGeom prst="rect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705600" y="5096470"/>
              <a:ext cx="2057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theorized neutrinos produced by GRBs</a:t>
              </a:r>
              <a:endParaRPr lang="en-US" b="1" dirty="0"/>
            </a:p>
          </p:txBody>
        </p:sp>
        <p:cxnSp>
          <p:nvCxnSpPr>
            <p:cNvPr id="17" name="Curved Connector 16"/>
            <p:cNvCxnSpPr/>
            <p:nvPr/>
          </p:nvCxnSpPr>
          <p:spPr>
            <a:xfrm rot="16200000" flipH="1">
              <a:off x="6991350" y="4438650"/>
              <a:ext cx="990600" cy="342900"/>
            </a:xfrm>
            <a:prstGeom prst="curvedConnector3">
              <a:avLst/>
            </a:prstGeom>
            <a:ln w="3492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2743200" y="2984158"/>
            <a:ext cx="22098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(</a:t>
            </a:r>
            <a:r>
              <a:rPr lang="en-US" sz="2400" b="1" dirty="0" smtClean="0"/>
              <a:t>1232 MeV/c</a:t>
            </a:r>
            <a:r>
              <a:rPr lang="en-US" sz="2400" b="1" baseline="30000" dirty="0" smtClean="0"/>
              <a:t>2</a:t>
            </a:r>
            <a:r>
              <a:rPr lang="en-US" sz="2800" b="1" dirty="0" smtClean="0"/>
              <a:t>)</a:t>
            </a:r>
            <a:endParaRPr lang="en-US" sz="2800" b="1" baseline="30000" dirty="0"/>
          </a:p>
        </p:txBody>
      </p:sp>
    </p:spTree>
    <p:extLst>
      <p:ext uri="{BB962C8B-B14F-4D97-AF65-F5344CB8AC3E}">
        <p14:creationId xmlns:p14="http://schemas.microsoft.com/office/powerpoint/2010/main" val="153775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3820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WB Theory: Particle kinematics relation tells us expected GRB neutrino energies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6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7971" y="4010629"/>
            <a:ext cx="3276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Insert typical observed gamma-ray energy of 1 MeV (</a:t>
            </a:r>
            <a:r>
              <a:rPr lang="en-US" dirty="0" smtClean="0">
                <a:solidFill>
                  <a:srgbClr val="FF0000"/>
                </a:solidFill>
              </a:rPr>
              <a:t>prompt emission</a:t>
            </a:r>
            <a:r>
              <a:rPr lang="en-US" dirty="0" smtClean="0"/>
              <a:t>) OR 100 eV (</a:t>
            </a:r>
            <a:r>
              <a:rPr lang="en-US" dirty="0" smtClean="0">
                <a:solidFill>
                  <a:srgbClr val="00B0F0"/>
                </a:solidFill>
              </a:rPr>
              <a:t>afterglow emission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188131" y="3897868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Insert Lorentz factor of 100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0" y="4850249"/>
            <a:ext cx="4858688" cy="169277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2600" b="1" dirty="0" smtClean="0">
                <a:solidFill>
                  <a:srgbClr val="FF0000"/>
                </a:solidFill>
              </a:rPr>
              <a:t>Prompt</a:t>
            </a:r>
            <a:r>
              <a:rPr lang="en-US" sz="2600" dirty="0" smtClean="0"/>
              <a:t> emission: </a:t>
            </a:r>
            <a:r>
              <a:rPr lang="en-US" sz="2600" dirty="0" smtClean="0">
                <a:sym typeface="Wingdings" panose="05000000000000000000" pitchFamily="2" charset="2"/>
              </a:rPr>
              <a:t>neutrino energy ~ </a:t>
            </a:r>
            <a:r>
              <a:rPr lang="en-US" sz="2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10</a:t>
            </a:r>
            <a:r>
              <a:rPr lang="en-US" sz="2600" b="1" baseline="30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14</a:t>
            </a:r>
            <a:r>
              <a:rPr lang="en-US" sz="2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eV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sz="26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Afterglow</a:t>
            </a:r>
            <a:r>
              <a:rPr lang="en-US" sz="2600" b="1" dirty="0" smtClean="0">
                <a:sym typeface="Wingdings" panose="05000000000000000000" pitchFamily="2" charset="2"/>
              </a:rPr>
              <a:t> emission: neutrino energy ~ </a:t>
            </a:r>
            <a:r>
              <a:rPr lang="en-US" sz="26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10</a:t>
            </a:r>
            <a:r>
              <a:rPr lang="en-US" sz="2600" b="1" baseline="30000" dirty="0" smtClean="0">
                <a:solidFill>
                  <a:srgbClr val="00B0F0"/>
                </a:solidFill>
                <a:sym typeface="Wingdings" panose="05000000000000000000" pitchFamily="2" charset="2"/>
              </a:rPr>
              <a:t>18</a:t>
            </a:r>
            <a:r>
              <a:rPr lang="en-US" sz="2600" b="1" dirty="0" smtClean="0">
                <a:solidFill>
                  <a:srgbClr val="00B0F0"/>
                </a:solidFill>
                <a:sym typeface="Wingdings" panose="05000000000000000000" pitchFamily="2" charset="2"/>
              </a:rPr>
              <a:t> eV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9600" y="6019800"/>
                <a:ext cx="27432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el-GR" sz="2800" baseline="-25000" dirty="0" smtClean="0"/>
                  <a:t>ν</a:t>
                </a:r>
                <a:r>
                  <a:rPr lang="en-US" sz="2800" dirty="0" smtClean="0"/>
                  <a:t> ~ 5%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  <a:ea typeface="Cambria Math"/>
                      </a:rPr>
                      <m:t>𝜀</m:t>
                    </m:r>
                  </m:oMath>
                </a14:m>
                <a:r>
                  <a:rPr lang="en-US" sz="2800" baseline="-25000" dirty="0" smtClean="0"/>
                  <a:t>p</a:t>
                </a:r>
                <a:endParaRPr lang="en-US" sz="2800" baseline="-250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6019800"/>
                <a:ext cx="2743200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1765" b="-317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38100" y="3604674"/>
            <a:ext cx="140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Step 1a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73686" y="3373842"/>
            <a:ext cx="1360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Step 1b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81100" y="5634335"/>
            <a:ext cx="140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Step 3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19500" y="4400795"/>
            <a:ext cx="1409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</a:rPr>
              <a:t>Result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32360" y="1377250"/>
            <a:ext cx="6821683" cy="1553528"/>
            <a:chOff x="1066800" y="1600200"/>
            <a:chExt cx="6821683" cy="155352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00" y="1600200"/>
              <a:ext cx="6821683" cy="1381180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514600" y="1676400"/>
                  <a:ext cx="2158637" cy="147732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54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≅</m:t>
                        </m:r>
                      </m:oMath>
                    </m:oMathPara>
                  </a14:m>
                  <a:endParaRPr lang="en-US" sz="5400" dirty="0" smtClean="0"/>
                </a:p>
                <a:p>
                  <a:endParaRPr lang="en-US" dirty="0" smtClean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4600" y="1676400"/>
                  <a:ext cx="2158637" cy="147732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/>
          <p:cNvGrpSpPr/>
          <p:nvPr/>
        </p:nvGrpSpPr>
        <p:grpSpPr>
          <a:xfrm>
            <a:off x="3048000" y="2590800"/>
            <a:ext cx="2590800" cy="1228767"/>
            <a:chOff x="3048000" y="2988116"/>
            <a:chExt cx="2590800" cy="1228767"/>
          </a:xfrm>
        </p:grpSpPr>
        <p:sp>
          <p:nvSpPr>
            <p:cNvPr id="18" name="TextBox 17"/>
            <p:cNvSpPr txBox="1"/>
            <p:nvPr/>
          </p:nvSpPr>
          <p:spPr>
            <a:xfrm>
              <a:off x="3505200" y="2988116"/>
              <a:ext cx="14097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accent1"/>
                  </a:solidFill>
                </a:rPr>
                <a:t>Step 2</a:t>
              </a:r>
              <a:endParaRPr lang="en-US" sz="2400" b="1" dirty="0">
                <a:solidFill>
                  <a:schemeClr val="accent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048000" y="3352800"/>
                  <a:ext cx="2590800" cy="8640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b="1" dirty="0" smtClean="0">
                      <a:solidFill>
                        <a:schemeClr val="tx1"/>
                      </a:solidFill>
                    </a:rPr>
                    <a:t>Solve for proton energy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𝜺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𝒑</m:t>
                          </m:r>
                        </m:sub>
                      </m:sSub>
                    </m:oMath>
                  </a14:m>
                  <a:endParaRPr lang="en-US" sz="2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8000" y="3352800"/>
                  <a:ext cx="2590800" cy="864083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t="-5634" r="-706" b="-147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Up Arrow 9"/>
          <p:cNvSpPr/>
          <p:nvPr/>
        </p:nvSpPr>
        <p:spPr>
          <a:xfrm>
            <a:off x="1447800" y="2514600"/>
            <a:ext cx="427809" cy="148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Up Arrow 12"/>
          <p:cNvSpPr/>
          <p:nvPr/>
        </p:nvSpPr>
        <p:spPr>
          <a:xfrm>
            <a:off x="6734991" y="2455816"/>
            <a:ext cx="427809" cy="135418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41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70" y="152400"/>
            <a:ext cx="8845296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Past GRB search by ANITA collaboration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181100"/>
            <a:ext cx="8007096" cy="52197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hlinkClick r:id="rId3"/>
              </a:rPr>
              <a:t>Abby, Kim et al. paper is here </a:t>
            </a:r>
            <a:endParaRPr lang="en-US" sz="3200" dirty="0" smtClean="0"/>
          </a:p>
          <a:p>
            <a:r>
              <a:rPr lang="en-US" sz="3200" dirty="0" smtClean="0"/>
              <a:t>Using </a:t>
            </a:r>
            <a:r>
              <a:rPr lang="en-US" sz="3200" b="1" dirty="0" smtClean="0"/>
              <a:t>ANITA-2</a:t>
            </a:r>
            <a:r>
              <a:rPr lang="en-US" sz="3200" dirty="0" smtClean="0"/>
              <a:t> data</a:t>
            </a:r>
          </a:p>
          <a:p>
            <a:r>
              <a:rPr lang="en-US" sz="3200" b="1" dirty="0" smtClean="0"/>
              <a:t>31 day</a:t>
            </a:r>
            <a:r>
              <a:rPr lang="en-US" sz="3200" dirty="0" smtClean="0"/>
              <a:t> flight, </a:t>
            </a:r>
            <a:r>
              <a:rPr lang="en-US" sz="3200" b="1" dirty="0" smtClean="0"/>
              <a:t>26 GRBs </a:t>
            </a:r>
            <a:r>
              <a:rPr lang="en-US" sz="3200" dirty="0" smtClean="0"/>
              <a:t>recorded by Swift or Fermi</a:t>
            </a:r>
          </a:p>
          <a:p>
            <a:r>
              <a:rPr lang="en-US" sz="3200" b="1" dirty="0" smtClean="0"/>
              <a:t>Only 12 GRBs</a:t>
            </a:r>
            <a:r>
              <a:rPr lang="en-US" sz="3200" dirty="0"/>
              <a:t> </a:t>
            </a:r>
            <a:r>
              <a:rPr lang="en-US" sz="3200" dirty="0" smtClean="0"/>
              <a:t>(that had thermal-like background periods) were analyzed</a:t>
            </a:r>
          </a:p>
          <a:p>
            <a:r>
              <a:rPr lang="en-US" sz="3200" b="1" dirty="0"/>
              <a:t>None</a:t>
            </a:r>
            <a:r>
              <a:rPr lang="en-US" sz="3200" dirty="0"/>
              <a:t> had </a:t>
            </a:r>
            <a:r>
              <a:rPr lang="en-US" sz="3200" dirty="0" smtClean="0"/>
              <a:t>altitude angle between </a:t>
            </a:r>
            <a:r>
              <a:rPr lang="en-US" sz="3200" b="1" dirty="0"/>
              <a:t>−25</a:t>
            </a:r>
            <a:r>
              <a:rPr lang="en-US" sz="3200" b="1" baseline="30000" dirty="0"/>
              <a:t>◦</a:t>
            </a:r>
            <a:r>
              <a:rPr lang="en-US" sz="3200" b="1" dirty="0"/>
              <a:t> and the horizon </a:t>
            </a:r>
            <a:r>
              <a:rPr lang="en-US" sz="3200" dirty="0" smtClean="0"/>
              <a:t>(considered good geometry for ANITA)</a:t>
            </a:r>
            <a:endParaRPr lang="en-US" sz="3200" dirty="0"/>
          </a:p>
          <a:p>
            <a:r>
              <a:rPr lang="en-US" sz="3200" dirty="0" smtClean="0"/>
              <a:t>GRB with most promising geometry had altitude of -</a:t>
            </a:r>
            <a:r>
              <a:rPr lang="en-US" sz="3200" b="1" dirty="0" smtClean="0"/>
              <a:t>25.7</a:t>
            </a:r>
            <a:r>
              <a:rPr lang="en-US" sz="3200" b="1" baseline="30000" dirty="0" smtClean="0"/>
              <a:t>◦</a:t>
            </a:r>
          </a:p>
        </p:txBody>
      </p:sp>
    </p:spTree>
    <p:extLst>
      <p:ext uri="{BB962C8B-B14F-4D97-AF65-F5344CB8AC3E}">
        <p14:creationId xmlns:p14="http://schemas.microsoft.com/office/powerpoint/2010/main" val="126930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0"/>
            <a:ext cx="8921496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Past GRB search by </a:t>
            </a:r>
            <a:r>
              <a:rPr lang="en-US" smtClean="0"/>
              <a:t>ANITA collaboration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81000" y="1143000"/>
            <a:ext cx="8305800" cy="5524500"/>
          </a:xfrm>
        </p:spPr>
        <p:txBody>
          <a:bodyPr>
            <a:normAutofit/>
          </a:bodyPr>
          <a:lstStyle/>
          <a:p>
            <a:r>
              <a:rPr lang="en-US" sz="3200" dirty="0"/>
              <a:t>Assumed input </a:t>
            </a:r>
            <a:r>
              <a:rPr lang="en-US" sz="3200" b="1" dirty="0"/>
              <a:t>E</a:t>
            </a:r>
            <a:r>
              <a:rPr lang="en-US" sz="3200" b="1" baseline="30000" dirty="0"/>
              <a:t>-4</a:t>
            </a:r>
            <a:r>
              <a:rPr lang="en-US" sz="3200" dirty="0"/>
              <a:t> spectrum </a:t>
            </a:r>
            <a:r>
              <a:rPr lang="en-US" sz="3200" dirty="0" smtClean="0"/>
              <a:t>(theorized </a:t>
            </a:r>
            <a:r>
              <a:rPr lang="en-US" sz="3200" u="sng" dirty="0" smtClean="0">
                <a:solidFill>
                  <a:srgbClr val="FF0000"/>
                </a:solidFill>
              </a:rPr>
              <a:t>afterglow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spectrum</a:t>
            </a:r>
            <a:r>
              <a:rPr lang="en-US" sz="3200" dirty="0"/>
              <a:t>)</a:t>
            </a:r>
          </a:p>
          <a:p>
            <a:r>
              <a:rPr lang="en-US" sz="3200" dirty="0"/>
              <a:t>Constrained search in </a:t>
            </a:r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</a:rPr>
              <a:t>time </a:t>
            </a: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sym typeface="Wingdings"/>
              </a:rPr>
              <a:t>which reduced </a:t>
            </a:r>
            <a:r>
              <a:rPr lang="en-US" sz="3200" dirty="0">
                <a:solidFill>
                  <a:schemeClr val="bg2">
                    <a:lumMod val="50000"/>
                  </a:schemeClr>
                </a:solidFill>
                <a:sym typeface="Wingdings"/>
              </a:rPr>
              <a:t>background, analysis threshold</a:t>
            </a:r>
            <a:endParaRPr lang="en-US" sz="3200" dirty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r>
              <a:rPr lang="en-US" sz="3200" dirty="0" smtClean="0"/>
              <a:t>GRB signal </a:t>
            </a:r>
            <a:r>
              <a:rPr lang="en-US" sz="3200" dirty="0"/>
              <a:t>allowed to be in </a:t>
            </a:r>
            <a:r>
              <a:rPr lang="en-US" sz="3200" b="1" dirty="0"/>
              <a:t>10min</a:t>
            </a:r>
            <a:r>
              <a:rPr lang="en-US" sz="3200" dirty="0"/>
              <a:t> window </a:t>
            </a:r>
            <a:r>
              <a:rPr lang="en-US" sz="3200" dirty="0" smtClean="0"/>
              <a:t>each so total 120mins</a:t>
            </a:r>
          </a:p>
          <a:p>
            <a:pPr lvl="1"/>
            <a:r>
              <a:rPr lang="en-US" sz="3200" dirty="0" smtClean="0"/>
              <a:t>Reduced background by (120mins/31days) = </a:t>
            </a:r>
            <a:r>
              <a:rPr lang="nb-NO" sz="3200" b="1" u="sng" dirty="0" smtClean="0"/>
              <a:t>0.002</a:t>
            </a:r>
            <a:r>
              <a:rPr lang="nb-NO" sz="3200" b="1" dirty="0" smtClean="0"/>
              <a:t> </a:t>
            </a:r>
            <a:r>
              <a:rPr lang="nb-NO" sz="3200" dirty="0" smtClean="0"/>
              <a:t>(compared to diffuse search) and </a:t>
            </a:r>
            <a:r>
              <a:rPr lang="nb-NO" sz="3200" dirty="0" err="1" smtClean="0"/>
              <a:t>therefore</a:t>
            </a:r>
            <a:r>
              <a:rPr lang="nb-NO" sz="3200" dirty="0" smtClean="0"/>
              <a:t> </a:t>
            </a:r>
            <a:r>
              <a:rPr lang="nb-NO" sz="3200" dirty="0" err="1" smtClean="0"/>
              <a:t>allowed</a:t>
            </a:r>
            <a:r>
              <a:rPr lang="nb-NO" sz="3200" dirty="0" smtClean="0"/>
              <a:t> for </a:t>
            </a:r>
            <a:r>
              <a:rPr lang="nb-NO" sz="3200" dirty="0" err="1" smtClean="0"/>
              <a:t>reduction</a:t>
            </a:r>
            <a:r>
              <a:rPr lang="nb-NO" sz="3200" dirty="0" smtClean="0"/>
              <a:t> in </a:t>
            </a:r>
            <a:r>
              <a:rPr lang="nb-NO" sz="3200" dirty="0" err="1" smtClean="0"/>
              <a:t>threshold</a:t>
            </a:r>
            <a:endParaRPr lang="nb-NO" sz="3200" dirty="0" smtClean="0"/>
          </a:p>
          <a:p>
            <a:pPr lvl="1"/>
            <a:r>
              <a:rPr lang="en-US" sz="3200" dirty="0" smtClean="0">
                <a:solidFill>
                  <a:srgbClr val="FF0000"/>
                </a:solidFill>
              </a:rPr>
              <a:t>But 10mins only allows for quick afterglows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66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60754"/>
            <a:ext cx="8464296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Possible ANITA-4 GRB search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3335-0B86-4B09-A807-F1E518E8FEA8}" type="slidenum">
              <a:rPr lang="en-US" smtClean="0"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46304" y="1295400"/>
            <a:ext cx="8616696" cy="5791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Search in </a:t>
            </a:r>
            <a:r>
              <a:rPr lang="en-US" sz="3200" b="1" dirty="0" smtClean="0">
                <a:solidFill>
                  <a:schemeClr val="accent1"/>
                </a:solidFill>
              </a:rPr>
              <a:t>constrained, </a:t>
            </a:r>
            <a:r>
              <a:rPr lang="en-US" sz="3200" b="1" u="sng" dirty="0" smtClean="0">
                <a:solidFill>
                  <a:schemeClr val="accent1"/>
                </a:solidFill>
              </a:rPr>
              <a:t>longer</a:t>
            </a:r>
            <a:r>
              <a:rPr lang="en-US" sz="3200" dirty="0" smtClean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time windows</a:t>
            </a:r>
          </a:p>
          <a:p>
            <a:pPr lvl="1"/>
            <a:r>
              <a:rPr lang="en-US" sz="3200" dirty="0" smtClean="0"/>
              <a:t>e.g. per GRB, signal allowed to be in time window: </a:t>
            </a:r>
            <a:r>
              <a:rPr lang="en-US" sz="3200" b="1" dirty="0" smtClean="0">
                <a:solidFill>
                  <a:srgbClr val="00B050"/>
                </a:solidFill>
              </a:rPr>
              <a:t>minus 10mins to plus 6hrs = total 370mins </a:t>
            </a:r>
          </a:p>
          <a:p>
            <a:pPr lvl="1"/>
            <a:r>
              <a:rPr lang="en-US" sz="3200" dirty="0" smtClean="0"/>
              <a:t>To have improved opportunity for detection of </a:t>
            </a:r>
            <a:r>
              <a:rPr lang="en-US" sz="3200" dirty="0" smtClean="0">
                <a:solidFill>
                  <a:srgbClr val="00B050"/>
                </a:solidFill>
              </a:rPr>
              <a:t>theorized </a:t>
            </a:r>
            <a:r>
              <a:rPr lang="en-US" sz="3200" dirty="0">
                <a:solidFill>
                  <a:srgbClr val="00B050"/>
                </a:solidFill>
              </a:rPr>
              <a:t>afterglow </a:t>
            </a:r>
            <a:r>
              <a:rPr lang="en-US" sz="3200" dirty="0" smtClean="0">
                <a:solidFill>
                  <a:srgbClr val="00B050"/>
                </a:solidFill>
              </a:rPr>
              <a:t>neutrinos </a:t>
            </a:r>
            <a:r>
              <a:rPr lang="en-US" sz="3200" dirty="0" smtClean="0"/>
              <a:t>which ANITA is sensitive to</a:t>
            </a:r>
          </a:p>
          <a:p>
            <a:pPr lvl="1"/>
            <a:r>
              <a:rPr lang="en-US" sz="3200" dirty="0" smtClean="0"/>
              <a:t>Reduce background due to time windows by ((370mins </a:t>
            </a:r>
            <a:r>
              <a:rPr lang="en-US" sz="3200" dirty="0" smtClean="0">
                <a:latin typeface="Apple Symbols" charset="0"/>
                <a:ea typeface="Apple Symbols" charset="0"/>
                <a:cs typeface="Apple Symbols" charset="0"/>
              </a:rPr>
              <a:t>x</a:t>
            </a:r>
            <a:r>
              <a:rPr lang="en-US" sz="3200" dirty="0" smtClean="0"/>
              <a:t> 26GRBs)/29days) = </a:t>
            </a:r>
            <a:r>
              <a:rPr lang="hr-HR" sz="3200" b="1" u="sng" dirty="0" smtClean="0">
                <a:solidFill>
                  <a:schemeClr val="accent1"/>
                </a:solidFill>
              </a:rPr>
              <a:t>0.230</a:t>
            </a:r>
            <a:endParaRPr lang="en-US" sz="3200" b="1" u="sng" dirty="0" smtClean="0">
              <a:solidFill>
                <a:schemeClr val="accent1"/>
              </a:solidFill>
            </a:endParaRPr>
          </a:p>
          <a:p>
            <a:endParaRPr lang="en-US" sz="3200" dirty="0" smtClean="0">
              <a:solidFill>
                <a:schemeClr val="accent1"/>
              </a:solidFill>
            </a:endParaRP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560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12570</TotalTime>
  <Words>1166</Words>
  <Application>Microsoft Macintosh PowerPoint</Application>
  <PresentationFormat>On-screen Show (4:3)</PresentationFormat>
  <Paragraphs>215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Apple Chancery</vt:lpstr>
      <vt:lpstr>Apple Symbols</vt:lpstr>
      <vt:lpstr>Calibri</vt:lpstr>
      <vt:lpstr>Cambria</vt:lpstr>
      <vt:lpstr>Cambria Math</vt:lpstr>
      <vt:lpstr>Franklin Gothic Book</vt:lpstr>
      <vt:lpstr>Perpetua</vt:lpstr>
      <vt:lpstr>Wingdings</vt:lpstr>
      <vt:lpstr>Wingdings 2</vt:lpstr>
      <vt:lpstr>Equity</vt:lpstr>
      <vt:lpstr>Gamma-Ray Bursts in ANITA-4</vt:lpstr>
      <vt:lpstr>What are Gamma Ray Bursts (GRBs)?</vt:lpstr>
      <vt:lpstr>What are Gamma Ray Bursts (GRBs)?</vt:lpstr>
      <vt:lpstr>Fireball model</vt:lpstr>
      <vt:lpstr>Theory: Photo-meson interaction that dominates neutrino production in GRBs</vt:lpstr>
      <vt:lpstr>WB Theory: Particle kinematics relation tells us expected GRB neutrino energies</vt:lpstr>
      <vt:lpstr>Past GRB search by ANITA collaboration</vt:lpstr>
      <vt:lpstr>Past GRB search by ANITA collaboration</vt:lpstr>
      <vt:lpstr>Possible ANITA-4 GRB search</vt:lpstr>
      <vt:lpstr>New neutrino direction constraint?</vt:lpstr>
      <vt:lpstr>Result of time and direction constraints </vt:lpstr>
      <vt:lpstr>NeuCosmA </vt:lpstr>
      <vt:lpstr>Reject fewer GRBs?</vt:lpstr>
      <vt:lpstr>26 GRBs during ANITA-4 flight and their altitudes (θ)</vt:lpstr>
      <vt:lpstr>Next Steps</vt:lpstr>
      <vt:lpstr>Thank you!</vt:lpstr>
      <vt:lpstr>Back up slides </vt:lpstr>
      <vt:lpstr>Early (1997-2000) theoretical predictions by Waxman-Bahcall (WB)</vt:lpstr>
      <vt:lpstr>Fireball FAQs </vt:lpstr>
      <vt:lpstr>Break energy 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Energy Neutrinos from Gamma Ray Bursts</dc:title>
  <dc:creator>Mark</dc:creator>
  <cp:lastModifiedBy>Microsoft Office User</cp:lastModifiedBy>
  <cp:revision>449</cp:revision>
  <cp:lastPrinted>2017-02-22T21:03:25Z</cp:lastPrinted>
  <dcterms:created xsi:type="dcterms:W3CDTF">2015-11-26T21:13:15Z</dcterms:created>
  <dcterms:modified xsi:type="dcterms:W3CDTF">2017-02-22T22:35:54Z</dcterms:modified>
</cp:coreProperties>
</file>