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74" r:id="rId5"/>
    <p:sldId id="276" r:id="rId6"/>
    <p:sldId id="273" r:id="rId7"/>
    <p:sldId id="261" r:id="rId8"/>
    <p:sldId id="259" r:id="rId9"/>
    <p:sldId id="269" r:id="rId10"/>
    <p:sldId id="268" r:id="rId11"/>
    <p:sldId id="277" r:id="rId12"/>
    <p:sldId id="278" r:id="rId13"/>
    <p:sldId id="271" r:id="rId14"/>
    <p:sldId id="272" r:id="rId15"/>
    <p:sldId id="260" r:id="rId16"/>
    <p:sldId id="262" r:id="rId17"/>
    <p:sldId id="263" r:id="rId18"/>
    <p:sldId id="270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4"/>
    <p:restoredTop sz="83513"/>
  </p:normalViewPr>
  <p:slideViewPr>
    <p:cSldViewPr snapToGrid="0" snapToObjects="1">
      <p:cViewPr varScale="1">
        <p:scale>
          <a:sx n="78" d="100"/>
          <a:sy n="78" d="100"/>
        </p:scale>
        <p:origin x="45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notesMaster" Target="notesMasters/notes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0A36B9-E131-B043-A33E-E3BE4D8AFE7E}" type="datetimeFigureOut">
              <a:rPr lang="en-US" smtClean="0"/>
              <a:t>6/20/16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7449B1-AA1E-1641-A862-7540A5CB30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64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449B1-AA1E-1641-A862-7540A5CB308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2022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/>
              <a:t>lorentz</a:t>
            </a:r>
            <a:r>
              <a:rPr lang="en-US" dirty="0" smtClean="0"/>
              <a:t> boost E get H</a:t>
            </a:r>
          </a:p>
          <a:p>
            <a:r>
              <a:rPr lang="en-US" dirty="0" err="1" smtClean="0"/>
              <a:t>lorentz</a:t>
            </a:r>
            <a:r>
              <a:rPr lang="en-US" baseline="0" dirty="0" smtClean="0"/>
              <a:t> boost B get D </a:t>
            </a:r>
          </a:p>
          <a:p>
            <a:endParaRPr lang="en-US" baseline="0" dirty="0" smtClean="0"/>
          </a:p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449B1-AA1E-1641-A862-7540A5CB308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2351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449B1-AA1E-1641-A862-7540A5CB308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7364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Because bremsstrahlung falls off by inverse powers of particle mass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449B1-AA1E-1641-A862-7540A5CB308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3024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partitioning is performed in order to provide rejection power against narrow-bandwidth anthropogenic backgrounds,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while retaining high efficiency for sharp duration (temporally), large-bandwidth neutrino signals.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/>
              <a:t>In entire data sample, only 4 events contained 4 rapid triggers satisfying the 500 ns maximum total trigger time criterion.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449B1-AA1E-1641-A862-7540A5CB308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483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produce a bound it is necessary to quantify the sensitivity of RICE to monopoles.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Monte Carlo simulation code (“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monoMC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”) was therefore created to evaluate RICE’s monopole detection efficiency, as detailed below. 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449B1-AA1E-1641-A862-7540A5CB308B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1534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7449B1-AA1E-1641-A862-7540A5CB308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458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E9F7A-881D-3B41-9409-B0F4F4817426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9700A8-A0AC-D945-BE13-BC95CD2E9465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F4B21-36A6-1E47-A839-9D255DF0AA4F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63582-D401-034F-B2F2-2651A0949821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15F04-C0C3-254D-BB23-A9B1FFC65BAE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E1DF5-A0BE-9941-AEE0-C3BCA70620CF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EFF738-4FB4-4D49-9EA6-EE69E9B0D384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5D9D-99A9-3247-A33E-DE0EBF1AF9B6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B966-3501-7B4E-A6CE-FB02B4F40227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A50FC-23D0-F746-9A71-2E3C1EE7240B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74163-3B52-314A-8528-E6F46931CDE6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2D632-9E52-6448-BECB-19782A16DF51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248333-8754-5D4F-8766-6374BC0ECDA4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0DAF62-A2CE-1A44-986F-439A27D77192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AE0F0-8EDC-D643-B47F-CFD62EB0E69A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E2F826-DAC7-CB46-8A48-B06F843CE356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1E5757-7B36-7C4F-ADD1-4F147197886B}" type="datetime1">
              <a:rPr lang="en-US" smtClean="0"/>
              <a:t>6/20/16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4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570017"/>
            <a:ext cx="8915399" cy="3705100"/>
          </a:xfrm>
        </p:spPr>
        <p:txBody>
          <a:bodyPr>
            <a:noAutofit/>
          </a:bodyPr>
          <a:lstStyle/>
          <a:p>
            <a:r>
              <a:rPr lang="en-US" sz="6600" dirty="0" smtClean="0"/>
              <a:t>Magnetic Monopole Searches in </a:t>
            </a:r>
            <a:br>
              <a:rPr lang="en-US" sz="6600" dirty="0" smtClean="0"/>
            </a:br>
            <a:r>
              <a:rPr lang="en-US" sz="6600" dirty="0" smtClean="0"/>
              <a:t>Astroparticle Physics</a:t>
            </a:r>
            <a:endParaRPr lang="en-US" sz="6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800" dirty="0" smtClean="0"/>
              <a:t>Oindree Banerjee</a:t>
            </a:r>
          </a:p>
          <a:p>
            <a:r>
              <a:rPr lang="en-US" sz="2800" dirty="0" smtClean="0"/>
              <a:t>The Ohio State University</a:t>
            </a:r>
          </a:p>
          <a:p>
            <a:r>
              <a:rPr lang="en-US" sz="2800" dirty="0" smtClean="0"/>
              <a:t>June 20, 2016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91819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46808" y="147336"/>
            <a:ext cx="8911687" cy="823008"/>
          </a:xfrm>
        </p:spPr>
        <p:txBody>
          <a:bodyPr>
            <a:normAutofit/>
          </a:bodyPr>
          <a:lstStyle/>
          <a:p>
            <a:r>
              <a:rPr lang="en-US" sz="4000" dirty="0" smtClean="0"/>
              <a:t>What is ANITA? 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6808" y="1327650"/>
            <a:ext cx="9576663" cy="5383480"/>
          </a:xfrm>
        </p:spPr>
        <p:txBody>
          <a:bodyPr>
            <a:normAutofit/>
          </a:bodyPr>
          <a:lstStyle/>
          <a:p>
            <a:r>
              <a:rPr lang="en-US" sz="2400" dirty="0" smtClean="0"/>
              <a:t>Balloon-borne antenna </a:t>
            </a:r>
            <a:r>
              <a:rPr lang="en-US" sz="2400" dirty="0"/>
              <a:t>array </a:t>
            </a:r>
            <a:r>
              <a:rPr lang="en-US" sz="2400" dirty="0" smtClean="0"/>
              <a:t>primarily </a:t>
            </a:r>
            <a:r>
              <a:rPr lang="en-US" sz="2400" dirty="0"/>
              <a:t>designed to detect </a:t>
            </a:r>
            <a:r>
              <a:rPr lang="en-US" sz="2400" b="1" dirty="0"/>
              <a:t>radio wave pulses </a:t>
            </a:r>
            <a:r>
              <a:rPr lang="en-US" sz="2400" dirty="0"/>
              <a:t>caused by </a:t>
            </a:r>
            <a:r>
              <a:rPr lang="en-US" sz="2400" b="1" dirty="0"/>
              <a:t>neutrino </a:t>
            </a:r>
            <a:r>
              <a:rPr lang="en-US" sz="2400" b="1" dirty="0" smtClean="0"/>
              <a:t>interactions </a:t>
            </a:r>
            <a:r>
              <a:rPr lang="en-US" sz="2400" b="1" dirty="0"/>
              <a:t>with </a:t>
            </a:r>
            <a:r>
              <a:rPr lang="en-US" sz="2400" b="1" dirty="0" smtClean="0"/>
              <a:t>matter (ice) </a:t>
            </a:r>
          </a:p>
          <a:p>
            <a:endParaRPr lang="en-US" sz="2400" b="1" dirty="0"/>
          </a:p>
          <a:p>
            <a:r>
              <a:rPr lang="en-US" sz="2400" dirty="0"/>
              <a:t>From </a:t>
            </a:r>
            <a:r>
              <a:rPr lang="en-US" sz="2400" b="1" dirty="0" smtClean="0"/>
              <a:t>elevation </a:t>
            </a:r>
            <a:r>
              <a:rPr lang="en-US" sz="2400" b="1" dirty="0"/>
              <a:t>of </a:t>
            </a:r>
            <a:r>
              <a:rPr lang="en-US" sz="2400" b="1" dirty="0" smtClean="0"/>
              <a:t>∼ 38 km </a:t>
            </a:r>
            <a:r>
              <a:rPr lang="en-US" sz="2400" dirty="0" smtClean="0"/>
              <a:t>detector </a:t>
            </a:r>
            <a:r>
              <a:rPr lang="en-US" sz="2400" dirty="0"/>
              <a:t>scans </a:t>
            </a:r>
            <a:r>
              <a:rPr lang="en-US" sz="2400" dirty="0" smtClean="0"/>
              <a:t>Antarctic </a:t>
            </a:r>
            <a:r>
              <a:rPr lang="en-US" sz="2400" dirty="0"/>
              <a:t>continent in </a:t>
            </a:r>
            <a:r>
              <a:rPr lang="en-US" sz="2400" dirty="0" smtClean="0"/>
              <a:t>circumpolar trajectory </a:t>
            </a:r>
          </a:p>
          <a:p>
            <a:endParaRPr lang="en-US" sz="2400" dirty="0" smtClean="0"/>
          </a:p>
          <a:p>
            <a:r>
              <a:rPr lang="en-US" sz="2400" dirty="0" smtClean="0"/>
              <a:t>ANITA has flown thrice so far, </a:t>
            </a:r>
            <a:r>
              <a:rPr lang="en-US" sz="2400" b="1" dirty="0" smtClean="0"/>
              <a:t>ANITA-2</a:t>
            </a:r>
            <a:r>
              <a:rPr lang="en-US" sz="2400" dirty="0" smtClean="0"/>
              <a:t> (40 antennas) searched for monopoles</a:t>
            </a:r>
          </a:p>
          <a:p>
            <a:endParaRPr lang="en-US" sz="2400" dirty="0"/>
          </a:p>
          <a:p>
            <a:r>
              <a:rPr lang="en-US" sz="2400" dirty="0"/>
              <a:t>After launching from McMurdo Station, </a:t>
            </a:r>
            <a:r>
              <a:rPr lang="en-US" sz="2400" dirty="0" smtClean="0"/>
              <a:t>ANITA-2 was aloft </a:t>
            </a:r>
            <a:r>
              <a:rPr lang="en-US" sz="2400" dirty="0"/>
              <a:t>for </a:t>
            </a:r>
            <a:r>
              <a:rPr lang="en-US" sz="2400" b="1" dirty="0" smtClean="0"/>
              <a:t>31 </a:t>
            </a:r>
            <a:r>
              <a:rPr lang="en-US" sz="2400" b="1" dirty="0"/>
              <a:t>days </a:t>
            </a:r>
            <a:endParaRPr lang="en-US" sz="2400" b="1" dirty="0" smtClean="0"/>
          </a:p>
          <a:p>
            <a:endParaRPr lang="en-US" sz="2400" b="1" dirty="0" smtClean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243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22278" y="337239"/>
            <a:ext cx="8911687" cy="1280890"/>
          </a:xfrm>
        </p:spPr>
        <p:txBody>
          <a:bodyPr/>
          <a:lstStyle/>
          <a:p>
            <a:r>
              <a:rPr lang="en-US" dirty="0" smtClean="0"/>
              <a:t>ANITA simulation for monopoles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22278" y="1618129"/>
            <a:ext cx="8911687" cy="4953000"/>
          </a:xfrm>
        </p:spPr>
        <p:txBody>
          <a:bodyPr>
            <a:noAutofit/>
          </a:bodyPr>
          <a:lstStyle/>
          <a:p>
            <a:r>
              <a:rPr lang="en-US" sz="2400" b="1" dirty="0"/>
              <a:t>Monte Carlo simulation </a:t>
            </a:r>
            <a:r>
              <a:rPr lang="en-US" sz="2400" dirty="0" smtClean="0"/>
              <a:t>needed to figure </a:t>
            </a:r>
            <a:r>
              <a:rPr lang="en-US" sz="2400" dirty="0"/>
              <a:t>out ANITA’s </a:t>
            </a:r>
            <a:r>
              <a:rPr lang="en-US" sz="2400" b="1" dirty="0"/>
              <a:t>sensitivity</a:t>
            </a:r>
            <a:r>
              <a:rPr lang="en-US" sz="2400" dirty="0"/>
              <a:t> </a:t>
            </a:r>
            <a:r>
              <a:rPr lang="en-US" sz="2400" dirty="0" smtClean="0"/>
              <a:t>to monopoles (IMM’s) </a:t>
            </a:r>
          </a:p>
          <a:p>
            <a:r>
              <a:rPr lang="en-US" sz="2400" dirty="0" smtClean="0"/>
              <a:t>Model </a:t>
            </a:r>
            <a:r>
              <a:rPr lang="en-US" sz="2400" dirty="0"/>
              <a:t>of </a:t>
            </a:r>
            <a:r>
              <a:rPr lang="en-US" sz="2400" b="1" dirty="0"/>
              <a:t>monopole energy loss</a:t>
            </a:r>
            <a:r>
              <a:rPr lang="en-US" sz="2400" dirty="0"/>
              <a:t> based on the muon/tau energy loss model of </a:t>
            </a:r>
            <a:r>
              <a:rPr lang="en-US" sz="2400" b="1" dirty="0"/>
              <a:t>Dutta et al</a:t>
            </a:r>
          </a:p>
          <a:p>
            <a:r>
              <a:rPr lang="en-US" sz="2400" b="1" dirty="0"/>
              <a:t>− dE/dx = α + βE</a:t>
            </a:r>
          </a:p>
          <a:p>
            <a:r>
              <a:rPr lang="en-US" sz="2400" dirty="0"/>
              <a:t>α </a:t>
            </a:r>
            <a:r>
              <a:rPr lang="en-US" sz="2400" dirty="0" smtClean="0"/>
              <a:t>is term </a:t>
            </a:r>
            <a:r>
              <a:rPr lang="en-US" sz="2400" dirty="0"/>
              <a:t>for ionization, β </a:t>
            </a:r>
            <a:r>
              <a:rPr lang="en-US" sz="2400" dirty="0" smtClean="0"/>
              <a:t>is term </a:t>
            </a:r>
            <a:r>
              <a:rPr lang="en-US" sz="2400" dirty="0"/>
              <a:t>for bremsstrahlung, pair production, photonuclear effect</a:t>
            </a:r>
          </a:p>
          <a:p>
            <a:r>
              <a:rPr lang="en-US" sz="2400" b="1" dirty="0"/>
              <a:t>Photonuclear effect</a:t>
            </a:r>
            <a:r>
              <a:rPr lang="en-US" sz="2400" dirty="0"/>
              <a:t> is the dominant energy loss mechanism at </a:t>
            </a:r>
            <a:r>
              <a:rPr lang="en-US" sz="2400" b="1" dirty="0"/>
              <a:t>γ &gt; 10</a:t>
            </a:r>
            <a:r>
              <a:rPr lang="en-US" sz="2400" b="1" baseline="30000" dirty="0"/>
              <a:t>4</a:t>
            </a:r>
            <a:r>
              <a:rPr lang="en-US" sz="2400" dirty="0"/>
              <a:t>, while ionization energy losses dominate below this </a:t>
            </a:r>
            <a:r>
              <a:rPr lang="en-US" sz="2400" dirty="0" smtClean="0"/>
              <a:t>value of </a:t>
            </a:r>
            <a:r>
              <a:rPr lang="en-US" sz="2400" dirty="0"/>
              <a:t>γ</a:t>
            </a:r>
          </a:p>
          <a:p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8058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2905" y="329899"/>
            <a:ext cx="8911687" cy="1280890"/>
          </a:xfrm>
        </p:spPr>
        <p:txBody>
          <a:bodyPr/>
          <a:lstStyle/>
          <a:p>
            <a:r>
              <a:rPr lang="en-US" dirty="0" smtClean="0"/>
              <a:t>ANITA-2 trigger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2905" y="1449424"/>
            <a:ext cx="9207130" cy="5115379"/>
          </a:xfrm>
        </p:spPr>
        <p:txBody>
          <a:bodyPr>
            <a:normAutofit fontScale="92500" lnSpcReduction="20000"/>
          </a:bodyPr>
          <a:lstStyle/>
          <a:p>
            <a:r>
              <a:rPr lang="en-US" sz="2600" dirty="0" smtClean="0"/>
              <a:t>ANITA-2 has hierarchical triggering scheme (L0 – L3) and 4 digitizing buffers</a:t>
            </a:r>
          </a:p>
          <a:p>
            <a:endParaRPr lang="en-US" sz="2600" b="1" dirty="0"/>
          </a:p>
          <a:p>
            <a:r>
              <a:rPr lang="en-US" sz="2600" dirty="0" smtClean="0"/>
              <a:t>allows relatively </a:t>
            </a:r>
            <a:r>
              <a:rPr lang="en-US" sz="2600" dirty="0"/>
              <a:t>low neutrino detection trigger </a:t>
            </a:r>
            <a:r>
              <a:rPr lang="en-US" sz="2600" dirty="0" smtClean="0"/>
              <a:t>threshold </a:t>
            </a:r>
            <a:r>
              <a:rPr lang="en-US" sz="2600" dirty="0"/>
              <a:t>while </a:t>
            </a:r>
            <a:r>
              <a:rPr lang="en-US" sz="2600" dirty="0" smtClean="0"/>
              <a:t>maintaining </a:t>
            </a:r>
            <a:r>
              <a:rPr lang="en-US" sz="2600" b="1" dirty="0" smtClean="0"/>
              <a:t>∼ Hz </a:t>
            </a:r>
            <a:r>
              <a:rPr lang="en-US" sz="2600" dirty="0"/>
              <a:t>thermal noise data </a:t>
            </a:r>
            <a:r>
              <a:rPr lang="en-US" sz="2600" dirty="0" smtClean="0"/>
              <a:t>rate written </a:t>
            </a:r>
            <a:r>
              <a:rPr lang="en-US" sz="2600" dirty="0"/>
              <a:t>to </a:t>
            </a:r>
            <a:r>
              <a:rPr lang="en-US" sz="2600" dirty="0" smtClean="0"/>
              <a:t>disk</a:t>
            </a:r>
            <a:r>
              <a:rPr lang="en-US" sz="2600" dirty="0"/>
              <a:t> </a:t>
            </a:r>
            <a:endParaRPr lang="en-US" sz="2600" dirty="0" smtClean="0"/>
          </a:p>
          <a:p>
            <a:endParaRPr lang="en-US" sz="2600" b="1" dirty="0" smtClean="0">
              <a:solidFill>
                <a:srgbClr val="C00000"/>
              </a:solidFill>
            </a:endParaRPr>
          </a:p>
          <a:p>
            <a:r>
              <a:rPr lang="en-US" sz="2600" b="1" dirty="0" smtClean="0">
                <a:solidFill>
                  <a:srgbClr val="C00000"/>
                </a:solidFill>
              </a:rPr>
              <a:t>Monopole </a:t>
            </a:r>
            <a:r>
              <a:rPr lang="en-US" sz="2600" b="1" dirty="0">
                <a:solidFill>
                  <a:srgbClr val="C00000"/>
                </a:solidFill>
              </a:rPr>
              <a:t>signature </a:t>
            </a:r>
            <a:r>
              <a:rPr lang="en-US" sz="2600" b="1" dirty="0" smtClean="0">
                <a:solidFill>
                  <a:srgbClr val="C00000"/>
                </a:solidFill>
              </a:rPr>
              <a:t>expected </a:t>
            </a:r>
            <a:r>
              <a:rPr lang="en-US" sz="2600" b="1" dirty="0">
                <a:solidFill>
                  <a:srgbClr val="C00000"/>
                </a:solidFill>
              </a:rPr>
              <a:t>to consist of </a:t>
            </a:r>
            <a:r>
              <a:rPr lang="en-US" sz="2600" b="1" dirty="0" smtClean="0">
                <a:solidFill>
                  <a:srgbClr val="C00000"/>
                </a:solidFill>
              </a:rPr>
              <a:t>first 4 threshold-crossings </a:t>
            </a:r>
            <a:r>
              <a:rPr lang="en-US" sz="2600" b="1" dirty="0">
                <a:solidFill>
                  <a:srgbClr val="C00000"/>
                </a:solidFill>
              </a:rPr>
              <a:t>(∼500 </a:t>
            </a:r>
            <a:r>
              <a:rPr lang="en-US" sz="2600" b="1" dirty="0" smtClean="0">
                <a:solidFill>
                  <a:srgbClr val="C00000"/>
                </a:solidFill>
              </a:rPr>
              <a:t>ns total time) </a:t>
            </a:r>
            <a:r>
              <a:rPr lang="en-US" sz="2600" b="1" dirty="0">
                <a:solidFill>
                  <a:srgbClr val="C00000"/>
                </a:solidFill>
              </a:rPr>
              <a:t>once the monopole comes into </a:t>
            </a:r>
            <a:r>
              <a:rPr lang="en-US" sz="2600" b="1" dirty="0" smtClean="0">
                <a:solidFill>
                  <a:srgbClr val="C00000"/>
                </a:solidFill>
              </a:rPr>
              <a:t>view</a:t>
            </a:r>
          </a:p>
          <a:p>
            <a:endParaRPr lang="en-US" sz="2600" b="1" dirty="0">
              <a:solidFill>
                <a:srgbClr val="C00000"/>
              </a:solidFill>
            </a:endParaRPr>
          </a:p>
          <a:p>
            <a:r>
              <a:rPr lang="en-US" sz="2600" b="1" dirty="0" smtClean="0">
                <a:solidFill>
                  <a:srgbClr val="C00000"/>
                </a:solidFill>
              </a:rPr>
              <a:t>remaining </a:t>
            </a:r>
            <a:r>
              <a:rPr lang="en-US" sz="2600" b="1" dirty="0">
                <a:solidFill>
                  <a:srgbClr val="C00000"/>
                </a:solidFill>
              </a:rPr>
              <a:t>signal produced by </a:t>
            </a:r>
            <a:r>
              <a:rPr lang="en-US" sz="2600" b="1" dirty="0" smtClean="0">
                <a:solidFill>
                  <a:srgbClr val="C00000"/>
                </a:solidFill>
              </a:rPr>
              <a:t>monopole </a:t>
            </a:r>
            <a:r>
              <a:rPr lang="en-US" sz="2600" b="1" dirty="0">
                <a:solidFill>
                  <a:srgbClr val="C00000"/>
                </a:solidFill>
              </a:rPr>
              <a:t>ionization </a:t>
            </a:r>
            <a:r>
              <a:rPr lang="en-US" sz="2600" b="1" dirty="0" smtClean="0">
                <a:solidFill>
                  <a:srgbClr val="C00000"/>
                </a:solidFill>
              </a:rPr>
              <a:t>trail </a:t>
            </a:r>
            <a:r>
              <a:rPr lang="en-US" sz="2600" b="1" dirty="0">
                <a:solidFill>
                  <a:srgbClr val="C00000"/>
                </a:solidFill>
              </a:rPr>
              <a:t>not registered </a:t>
            </a:r>
            <a:r>
              <a:rPr lang="en-US" sz="2600" b="1" dirty="0" smtClean="0">
                <a:solidFill>
                  <a:srgbClr val="C00000"/>
                </a:solidFill>
              </a:rPr>
              <a:t>due to dead-time as 4 buffers fill </a:t>
            </a:r>
            <a:endParaRPr lang="en-US" sz="2600" b="1" dirty="0">
              <a:solidFill>
                <a:srgbClr val="C00000"/>
              </a:solidFill>
            </a:endParaRPr>
          </a:p>
          <a:p>
            <a:endParaRPr lang="en-US" sz="2400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711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6101" y="512462"/>
            <a:ext cx="8911687" cy="1280890"/>
          </a:xfrm>
        </p:spPr>
        <p:txBody>
          <a:bodyPr/>
          <a:lstStyle/>
          <a:p>
            <a:r>
              <a:rPr lang="en-US" dirty="0" smtClean="0"/>
              <a:t>ANITA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86101" y="1281475"/>
            <a:ext cx="9213592" cy="5347926"/>
          </a:xfrm>
        </p:spPr>
        <p:txBody>
          <a:bodyPr>
            <a:normAutofit/>
          </a:bodyPr>
          <a:lstStyle/>
          <a:p>
            <a:endParaRPr lang="en-US" sz="2400" baseline="-25000" dirty="0" smtClean="0"/>
          </a:p>
          <a:p>
            <a:r>
              <a:rPr lang="en-US" sz="2400" dirty="0"/>
              <a:t>In </a:t>
            </a:r>
            <a:r>
              <a:rPr lang="en-US" sz="2400" dirty="0" smtClean="0"/>
              <a:t>entire </a:t>
            </a:r>
            <a:r>
              <a:rPr lang="en-US" sz="2400" dirty="0"/>
              <a:t>data sample, only 4</a:t>
            </a:r>
            <a:r>
              <a:rPr lang="en-US" sz="2400" dirty="0" smtClean="0"/>
              <a:t> </a:t>
            </a:r>
            <a:r>
              <a:rPr lang="en-US" sz="2400" dirty="0"/>
              <a:t>events </a:t>
            </a:r>
            <a:r>
              <a:rPr lang="en-US" sz="2400" dirty="0" smtClean="0"/>
              <a:t>contained 4 </a:t>
            </a:r>
            <a:r>
              <a:rPr lang="en-US" sz="2400" dirty="0"/>
              <a:t>rapid triggers </a:t>
            </a:r>
            <a:r>
              <a:rPr lang="en-US" sz="2400" dirty="0" smtClean="0"/>
              <a:t>satisfying the 500 </a:t>
            </a:r>
            <a:r>
              <a:rPr lang="en-US" sz="2400" dirty="0"/>
              <a:t>ns maximum total trigger time </a:t>
            </a:r>
            <a:r>
              <a:rPr lang="en-US" sz="2400" dirty="0" smtClean="0"/>
              <a:t>criterion</a:t>
            </a:r>
          </a:p>
          <a:p>
            <a:endParaRPr lang="en-US" sz="2400" dirty="0" smtClean="0"/>
          </a:p>
          <a:p>
            <a:r>
              <a:rPr lang="en-US" sz="2400" dirty="0" smtClean="0"/>
              <a:t>all 4 were background dominated </a:t>
            </a:r>
            <a:r>
              <a:rPr lang="en-US" sz="2400" dirty="0"/>
              <a:t>by CW </a:t>
            </a:r>
            <a:r>
              <a:rPr lang="en-US" sz="2400" dirty="0" smtClean="0"/>
              <a:t>lines</a:t>
            </a:r>
          </a:p>
          <a:p>
            <a:endParaRPr lang="en-US" sz="2400" dirty="0" smtClean="0"/>
          </a:p>
          <a:p>
            <a:r>
              <a:rPr lang="en-US" sz="2400" dirty="0" smtClean="0"/>
              <a:t>whereas monopole signals should exhibit broadband </a:t>
            </a:r>
            <a:r>
              <a:rPr lang="en-US" sz="2400" dirty="0"/>
              <a:t>characteristics of temporally-sharp, coherent radio wavelength </a:t>
            </a:r>
            <a:r>
              <a:rPr lang="en-US" sz="2400" dirty="0" smtClean="0"/>
              <a:t>signals</a:t>
            </a:r>
          </a:p>
          <a:p>
            <a:endParaRPr lang="en-US" sz="2400" dirty="0"/>
          </a:p>
          <a:p>
            <a:r>
              <a:rPr lang="en-US" sz="2400" dirty="0" smtClean="0"/>
              <a:t>so no monopoles were found</a:t>
            </a:r>
            <a:endParaRPr lang="en-US" sz="2400" dirty="0"/>
          </a:p>
          <a:p>
            <a:endParaRPr lang="en-US" sz="2400" dirty="0"/>
          </a:p>
          <a:p>
            <a:pPr lvl="1"/>
            <a:endParaRPr lang="en-US" sz="2400" dirty="0"/>
          </a:p>
          <a:p>
            <a:pPr lvl="1"/>
            <a:endParaRPr lang="en-US" sz="2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050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1631" y="329899"/>
            <a:ext cx="8911687" cy="1280890"/>
          </a:xfrm>
        </p:spPr>
        <p:txBody>
          <a:bodyPr/>
          <a:lstStyle/>
          <a:p>
            <a:r>
              <a:rPr lang="en-US" dirty="0" smtClean="0"/>
              <a:t>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51631" y="1327718"/>
            <a:ext cx="10101098" cy="5530281"/>
          </a:xfrm>
        </p:spPr>
        <p:txBody>
          <a:bodyPr>
            <a:noAutofit/>
          </a:bodyPr>
          <a:lstStyle/>
          <a:p>
            <a:r>
              <a:rPr lang="en-US" sz="2400" dirty="0"/>
              <a:t>RICE </a:t>
            </a:r>
            <a:r>
              <a:rPr lang="en-US" sz="2400" dirty="0" smtClean="0"/>
              <a:t>consists </a:t>
            </a:r>
            <a:r>
              <a:rPr lang="en-US" sz="2400" dirty="0"/>
              <a:t>of </a:t>
            </a:r>
            <a:r>
              <a:rPr lang="en-US" sz="2400" b="1" dirty="0"/>
              <a:t>16 data-taking antennas</a:t>
            </a:r>
            <a:r>
              <a:rPr lang="en-US" sz="2400" dirty="0"/>
              <a:t> buried in the Antarctic ice </a:t>
            </a:r>
            <a:r>
              <a:rPr lang="en-US" sz="2400" dirty="0" smtClean="0"/>
              <a:t>~ 1 </a:t>
            </a:r>
            <a:r>
              <a:rPr lang="en-US" sz="2400" dirty="0"/>
              <a:t>km from </a:t>
            </a:r>
            <a:r>
              <a:rPr lang="en-US" sz="2400" dirty="0" smtClean="0"/>
              <a:t>geographic </a:t>
            </a:r>
            <a:r>
              <a:rPr lang="en-US" sz="2400" dirty="0"/>
              <a:t>South </a:t>
            </a:r>
            <a:r>
              <a:rPr lang="en-US" sz="2400" dirty="0" smtClean="0"/>
              <a:t>Pole</a:t>
            </a:r>
            <a:r>
              <a:rPr lang="en-US" sz="2400" dirty="0"/>
              <a:t> </a:t>
            </a:r>
            <a:endParaRPr lang="en-US" sz="2400" dirty="0" smtClean="0"/>
          </a:p>
          <a:p>
            <a:r>
              <a:rPr lang="en-US" sz="2400" dirty="0" smtClean="0"/>
              <a:t>Antennas roughly within </a:t>
            </a:r>
            <a:r>
              <a:rPr lang="en-US" sz="2400" dirty="0"/>
              <a:t>a </a:t>
            </a:r>
            <a:r>
              <a:rPr lang="en-US" sz="2400" b="1" dirty="0"/>
              <a:t>cube of ice </a:t>
            </a:r>
            <a:r>
              <a:rPr lang="en-US" sz="2400" b="1" dirty="0" smtClean="0"/>
              <a:t>∼ 200 </a:t>
            </a:r>
            <a:r>
              <a:rPr lang="en-US" sz="2400" b="1" dirty="0"/>
              <a:t>m on a side</a:t>
            </a:r>
            <a:r>
              <a:rPr lang="en-US" sz="2400" dirty="0"/>
              <a:t> with its </a:t>
            </a:r>
            <a:r>
              <a:rPr lang="en-US" sz="2400" b="1" dirty="0"/>
              <a:t>center ∼ 150 m below the </a:t>
            </a:r>
            <a:r>
              <a:rPr lang="en-US" sz="2400" b="1" dirty="0" smtClean="0"/>
              <a:t>surface</a:t>
            </a:r>
          </a:p>
          <a:p>
            <a:r>
              <a:rPr lang="en-US" sz="2400" dirty="0" smtClean="0"/>
              <a:t>have </a:t>
            </a:r>
            <a:r>
              <a:rPr lang="en-US" sz="2400" dirty="0"/>
              <a:t>peak sensitivity in the </a:t>
            </a:r>
            <a:r>
              <a:rPr lang="en-US" sz="2400" b="1" dirty="0"/>
              <a:t>200–500 MHz </a:t>
            </a:r>
            <a:r>
              <a:rPr lang="en-US" sz="2400" b="1" dirty="0" smtClean="0"/>
              <a:t>regime</a:t>
            </a:r>
          </a:p>
          <a:p>
            <a:r>
              <a:rPr lang="en-US" sz="2400" dirty="0" smtClean="0"/>
              <a:t>Used same model of </a:t>
            </a:r>
            <a:r>
              <a:rPr lang="en-US" sz="2400" b="1" dirty="0" smtClean="0"/>
              <a:t>monopole energy loss (Dutta et al) </a:t>
            </a:r>
            <a:r>
              <a:rPr lang="en-US" sz="2400" dirty="0" smtClean="0"/>
              <a:t>as ANITA</a:t>
            </a:r>
          </a:p>
          <a:p>
            <a:r>
              <a:rPr lang="en-US" sz="2400" dirty="0" smtClean="0"/>
              <a:t>Trigger </a:t>
            </a:r>
            <a:r>
              <a:rPr lang="en-US" sz="2400" dirty="0"/>
              <a:t>occurs if </a:t>
            </a:r>
            <a:r>
              <a:rPr lang="en-US" sz="2400" b="1" dirty="0"/>
              <a:t>4</a:t>
            </a:r>
            <a:r>
              <a:rPr lang="en-US" sz="2400" b="1" dirty="0" smtClean="0"/>
              <a:t> </a:t>
            </a:r>
            <a:r>
              <a:rPr lang="en-US" sz="2400" b="1" dirty="0"/>
              <a:t>or more antennas register </a:t>
            </a:r>
            <a:r>
              <a:rPr lang="en-US" sz="2400" b="1" dirty="0" smtClean="0"/>
              <a:t>high-amplitude </a:t>
            </a:r>
            <a:r>
              <a:rPr lang="en-US" sz="2400" b="1" dirty="0"/>
              <a:t>voltages</a:t>
            </a:r>
            <a:r>
              <a:rPr lang="en-US" sz="2400" dirty="0"/>
              <a:t> within a </a:t>
            </a:r>
            <a:r>
              <a:rPr lang="en-US" sz="2400" b="1" dirty="0"/>
              <a:t>time coincidence of 1.25 </a:t>
            </a:r>
            <a:r>
              <a:rPr lang="en-US" sz="2400" b="1" dirty="0" smtClean="0"/>
              <a:t>microseconds</a:t>
            </a:r>
          </a:p>
          <a:p>
            <a:r>
              <a:rPr lang="en-US" sz="2400" dirty="0" smtClean="0"/>
              <a:t>Triggers </a:t>
            </a:r>
            <a:r>
              <a:rPr lang="en-US" sz="2400" dirty="0"/>
              <a:t>initiate an </a:t>
            </a:r>
            <a:r>
              <a:rPr lang="en-US" sz="2400" b="1" dirty="0"/>
              <a:t>8.192 </a:t>
            </a:r>
            <a:r>
              <a:rPr lang="en-US" sz="2400" b="1" dirty="0" err="1" smtClean="0"/>
              <a:t>μs</a:t>
            </a:r>
            <a:r>
              <a:rPr lang="en-US" sz="2400" b="1" dirty="0" smtClean="0"/>
              <a:t> </a:t>
            </a:r>
            <a:r>
              <a:rPr lang="en-US" sz="2400" b="1" dirty="0"/>
              <a:t>waveform capture</a:t>
            </a:r>
            <a:r>
              <a:rPr lang="en-US" sz="2400" dirty="0"/>
              <a:t>, sampled at a rate </a:t>
            </a:r>
            <a:r>
              <a:rPr lang="en-US" sz="2400" dirty="0" smtClean="0"/>
              <a:t>of </a:t>
            </a:r>
            <a:r>
              <a:rPr lang="en-US" sz="2400" b="1" dirty="0" smtClean="0"/>
              <a:t>10</a:t>
            </a:r>
            <a:r>
              <a:rPr lang="en-US" sz="2400" b="1" baseline="30000" dirty="0" smtClean="0"/>
              <a:t>9</a:t>
            </a:r>
            <a:r>
              <a:rPr lang="en-US" sz="2400" b="1" dirty="0" smtClean="0"/>
              <a:t> samples / second</a:t>
            </a:r>
            <a:r>
              <a:rPr lang="en-US" sz="2400" dirty="0"/>
              <a:t>, for all </a:t>
            </a:r>
            <a:r>
              <a:rPr lang="en-US" sz="2400" dirty="0" smtClean="0"/>
              <a:t>under-ice antennas</a:t>
            </a:r>
          </a:p>
          <a:p>
            <a:r>
              <a:rPr lang="en-US" sz="2400" dirty="0" smtClean="0"/>
              <a:t>did not find any monopoles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8824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258" y="250142"/>
            <a:ext cx="9649684" cy="1440404"/>
          </a:xfrm>
        </p:spPr>
        <p:txBody>
          <a:bodyPr>
            <a:normAutofit/>
          </a:bodyPr>
          <a:lstStyle/>
          <a:p>
            <a:r>
              <a:rPr lang="en-US" sz="4400" dirty="0" smtClean="0"/>
              <a:t>Best Limits on Monopole Flux so far </a:t>
            </a:r>
            <a:endParaRPr lang="en-US" sz="44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8126" y="1513115"/>
            <a:ext cx="10188351" cy="5125191"/>
          </a:xfrm>
        </p:spPr>
      </p:pic>
      <p:sp>
        <p:nvSpPr>
          <p:cNvPr id="7" name="TextBox 6"/>
          <p:cNvSpPr txBox="1"/>
          <p:nvPr/>
        </p:nvSpPr>
        <p:spPr>
          <a:xfrm>
            <a:off x="3550722" y="6221474"/>
            <a:ext cx="440574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Log ( Lorentz factor )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98059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273" y="2726043"/>
            <a:ext cx="8911687" cy="1280890"/>
          </a:xfrm>
        </p:spPr>
        <p:txBody>
          <a:bodyPr/>
          <a:lstStyle/>
          <a:p>
            <a:pPr algn="ctr"/>
            <a:r>
              <a:rPr lang="en-US" dirty="0" smtClean="0"/>
              <a:t>Thank you</a:t>
            </a:r>
            <a:br>
              <a:rPr lang="en-US" dirty="0" smtClean="0"/>
            </a:br>
            <a:r>
              <a:rPr lang="en-US" dirty="0" smtClean="0"/>
              <a:t>Questions?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3205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6026" y="2892297"/>
            <a:ext cx="8911687" cy="1280890"/>
          </a:xfrm>
        </p:spPr>
        <p:txBody>
          <a:bodyPr/>
          <a:lstStyle/>
          <a:p>
            <a:pPr algn="ctr"/>
            <a:r>
              <a:rPr lang="en-US" dirty="0" smtClean="0"/>
              <a:t>Backup slides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77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2905" y="329899"/>
            <a:ext cx="8911687" cy="1280890"/>
          </a:xfrm>
        </p:spPr>
        <p:txBody>
          <a:bodyPr/>
          <a:lstStyle/>
          <a:p>
            <a:r>
              <a:rPr lang="en-US" dirty="0" smtClean="0"/>
              <a:t>ANITA-2 trigger details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2904" y="1385453"/>
            <a:ext cx="9933272" cy="5115379"/>
          </a:xfrm>
        </p:spPr>
        <p:txBody>
          <a:bodyPr>
            <a:normAutofit/>
          </a:bodyPr>
          <a:lstStyle/>
          <a:p>
            <a:r>
              <a:rPr lang="en-US" b="1" dirty="0" smtClean="0"/>
              <a:t>Hierarchical </a:t>
            </a:r>
            <a:r>
              <a:rPr lang="en-US" b="1" dirty="0"/>
              <a:t>ANITA-II trigger </a:t>
            </a:r>
            <a:r>
              <a:rPr lang="en-US" b="1" dirty="0" smtClean="0"/>
              <a:t>(L0 – L3) </a:t>
            </a:r>
            <a:r>
              <a:rPr lang="en-US" dirty="0" smtClean="0"/>
              <a:t>allows relatively </a:t>
            </a:r>
            <a:r>
              <a:rPr lang="en-US" dirty="0"/>
              <a:t>low neutrino detection trigger threshold, while </a:t>
            </a:r>
            <a:r>
              <a:rPr lang="en-US" dirty="0" smtClean="0"/>
              <a:t>maintaining </a:t>
            </a:r>
            <a:r>
              <a:rPr lang="en-US" b="1" dirty="0" smtClean="0"/>
              <a:t>∼Hz </a:t>
            </a:r>
            <a:r>
              <a:rPr lang="en-US" dirty="0"/>
              <a:t>thermal noise data rate written to </a:t>
            </a:r>
            <a:r>
              <a:rPr lang="en-US" dirty="0" smtClean="0"/>
              <a:t>disk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In contrast to ANITA-I, </a:t>
            </a:r>
            <a:r>
              <a:rPr lang="en-US" b="1" dirty="0"/>
              <a:t>only signals from the </a:t>
            </a:r>
            <a:r>
              <a:rPr lang="en-US" b="1" dirty="0" err="1"/>
              <a:t>VPol</a:t>
            </a:r>
            <a:r>
              <a:rPr lang="en-US" b="1" dirty="0"/>
              <a:t> channel</a:t>
            </a:r>
            <a:r>
              <a:rPr lang="en-US" dirty="0"/>
              <a:t> of the dual-polarization horn antennas </a:t>
            </a:r>
            <a:r>
              <a:rPr lang="en-US" dirty="0" smtClean="0"/>
              <a:t>contribute </a:t>
            </a:r>
            <a:r>
              <a:rPr lang="en-US" dirty="0"/>
              <a:t>to </a:t>
            </a:r>
            <a:r>
              <a:rPr lang="en-US" dirty="0" smtClean="0"/>
              <a:t>ANITA-II trigger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dirty="0"/>
              <a:t>Following </a:t>
            </a:r>
            <a:r>
              <a:rPr lang="en-US" dirty="0" smtClean="0"/>
              <a:t>antenna</a:t>
            </a:r>
            <a:r>
              <a:rPr lang="en-US" dirty="0"/>
              <a:t>, signals routed through </a:t>
            </a:r>
            <a:r>
              <a:rPr lang="en-US" dirty="0" smtClean="0"/>
              <a:t>trigger path </a:t>
            </a:r>
            <a:r>
              <a:rPr lang="en-US" dirty="0"/>
              <a:t>are tested for their spectral power in </a:t>
            </a:r>
            <a:r>
              <a:rPr lang="en-US" dirty="0" smtClean="0"/>
              <a:t>4 frequency bands </a:t>
            </a:r>
            <a:r>
              <a:rPr lang="en-US" b="1" dirty="0" smtClean="0"/>
              <a:t>200</a:t>
            </a:r>
            <a:r>
              <a:rPr lang="en-US" b="1" dirty="0"/>
              <a:t>→350, 330→600, 630→1100 and 150→</a:t>
            </a:r>
            <a:r>
              <a:rPr lang="en-US" b="1" dirty="0" smtClean="0"/>
              <a:t>1240</a:t>
            </a:r>
            <a:r>
              <a:rPr lang="en-US" b="1" dirty="0"/>
              <a:t> </a:t>
            </a:r>
            <a:r>
              <a:rPr lang="en-US" b="1" dirty="0" smtClean="0"/>
              <a:t>MHz</a:t>
            </a:r>
          </a:p>
          <a:p>
            <a:r>
              <a:rPr lang="en-US" dirty="0"/>
              <a:t>F</a:t>
            </a:r>
            <a:r>
              <a:rPr lang="en-US" dirty="0" smtClean="0"/>
              <a:t>requency-banded </a:t>
            </a:r>
            <a:r>
              <a:rPr lang="en-US" dirty="0"/>
              <a:t>signals are then passed through a </a:t>
            </a:r>
            <a:r>
              <a:rPr lang="en-US" b="1" dirty="0"/>
              <a:t>tunnel-diode</a:t>
            </a:r>
            <a:r>
              <a:rPr lang="en-US" dirty="0"/>
              <a:t>, which integrates roughly </a:t>
            </a:r>
            <a:r>
              <a:rPr lang="en-US" b="1" dirty="0"/>
              <a:t>7-ns units of data </a:t>
            </a:r>
            <a:r>
              <a:rPr lang="en-US" dirty="0"/>
              <a:t>and provides a unipolar (negative) output pulse. </a:t>
            </a:r>
            <a:endParaRPr lang="en-US" dirty="0" smtClean="0"/>
          </a:p>
          <a:p>
            <a:r>
              <a:rPr lang="en-US" b="1" dirty="0" smtClean="0"/>
              <a:t>L0</a:t>
            </a:r>
            <a:r>
              <a:rPr lang="en-US" dirty="0" smtClean="0"/>
              <a:t> required signal </a:t>
            </a:r>
            <a:r>
              <a:rPr lang="en-US" dirty="0"/>
              <a:t>in </a:t>
            </a:r>
            <a:r>
              <a:rPr lang="en-US" dirty="0" smtClean="0"/>
              <a:t>1 </a:t>
            </a:r>
            <a:r>
              <a:rPr lang="en-US" dirty="0"/>
              <a:t>of </a:t>
            </a:r>
            <a:r>
              <a:rPr lang="en-US" dirty="0" smtClean="0"/>
              <a:t>4 </a:t>
            </a:r>
            <a:r>
              <a:rPr lang="en-US" dirty="0"/>
              <a:t>frequency </a:t>
            </a:r>
            <a:r>
              <a:rPr lang="en-US" dirty="0" smtClean="0"/>
              <a:t>bands &gt; 2.3σ</a:t>
            </a:r>
            <a:r>
              <a:rPr lang="en-US" baseline="-25000" dirty="0" smtClean="0"/>
              <a:t>V</a:t>
            </a:r>
            <a:r>
              <a:rPr lang="en-US" dirty="0"/>
              <a:t> </a:t>
            </a:r>
            <a:r>
              <a:rPr lang="en-US" dirty="0" smtClean="0"/>
              <a:t>where </a:t>
            </a:r>
            <a:r>
              <a:rPr lang="en-US" dirty="0" err="1" smtClean="0"/>
              <a:t>σ</a:t>
            </a:r>
            <a:r>
              <a:rPr lang="en-US" baseline="-25000" dirty="0" err="1" smtClean="0"/>
              <a:t>V</a:t>
            </a:r>
            <a:r>
              <a:rPr lang="en-US" dirty="0" smtClean="0"/>
              <a:t> is the RMS </a:t>
            </a:r>
            <a:r>
              <a:rPr lang="en-US" dirty="0"/>
              <a:t>of the typical tunnel-diode </a:t>
            </a:r>
            <a:r>
              <a:rPr lang="en-US" dirty="0" smtClean="0"/>
              <a:t>output </a:t>
            </a:r>
            <a:r>
              <a:rPr lang="en-US" dirty="0"/>
              <a:t>voltage at this </a:t>
            </a:r>
            <a:r>
              <a:rPr lang="en-US" dirty="0" smtClean="0"/>
              <a:t>point</a:t>
            </a:r>
          </a:p>
          <a:p>
            <a:r>
              <a:rPr lang="en-US" b="1" dirty="0" smtClean="0"/>
              <a:t>L1 </a:t>
            </a:r>
            <a:r>
              <a:rPr lang="en-US" dirty="0" smtClean="0"/>
              <a:t>required </a:t>
            </a:r>
            <a:r>
              <a:rPr lang="en-US" dirty="0"/>
              <a:t>2</a:t>
            </a:r>
            <a:r>
              <a:rPr lang="en-US" dirty="0" smtClean="0"/>
              <a:t> </a:t>
            </a:r>
            <a:r>
              <a:rPr lang="en-US" dirty="0"/>
              <a:t>of </a:t>
            </a:r>
            <a:r>
              <a:rPr lang="en-US" dirty="0" smtClean="0"/>
              <a:t>3 frequency </a:t>
            </a:r>
            <a:r>
              <a:rPr lang="en-US" dirty="0"/>
              <a:t>bands +</a:t>
            </a:r>
            <a:r>
              <a:rPr lang="en-US" dirty="0" smtClean="0"/>
              <a:t> full-band </a:t>
            </a:r>
            <a:r>
              <a:rPr lang="en-US" dirty="0"/>
              <a:t>trigger within </a:t>
            </a:r>
            <a:r>
              <a:rPr lang="en-US" dirty="0" smtClean="0"/>
              <a:t>10 </a:t>
            </a:r>
            <a:r>
              <a:rPr lang="en-US" dirty="0"/>
              <a:t>ns </a:t>
            </a:r>
            <a:r>
              <a:rPr lang="en-US" dirty="0" smtClean="0"/>
              <a:t>window</a:t>
            </a:r>
            <a:r>
              <a:rPr lang="en-US" dirty="0"/>
              <a:t> </a:t>
            </a:r>
            <a:endParaRPr lang="en-US" dirty="0" smtClean="0"/>
          </a:p>
          <a:p>
            <a:r>
              <a:rPr lang="en-US" b="1" dirty="0"/>
              <a:t>L2</a:t>
            </a:r>
            <a:r>
              <a:rPr lang="en-US" dirty="0"/>
              <a:t>  </a:t>
            </a:r>
            <a:r>
              <a:rPr lang="en-US" dirty="0" smtClean="0"/>
              <a:t>issued in 1 of 16 </a:t>
            </a:r>
            <a:r>
              <a:rPr lang="en-US" dirty="0"/>
              <a:t>phi sectors when </a:t>
            </a:r>
            <a:r>
              <a:rPr lang="en-US" dirty="0" smtClean="0"/>
              <a:t>2 of 3 antennas on </a:t>
            </a:r>
            <a:r>
              <a:rPr lang="en-US" dirty="0"/>
              <a:t>or adjacent to that phi sector triggered </a:t>
            </a:r>
            <a:r>
              <a:rPr lang="en-US" dirty="0" smtClean="0"/>
              <a:t>within 10 </a:t>
            </a:r>
            <a:r>
              <a:rPr lang="en-US" dirty="0"/>
              <a:t>ns of each </a:t>
            </a:r>
            <a:r>
              <a:rPr lang="en-US" dirty="0" smtClean="0"/>
              <a:t>other</a:t>
            </a:r>
          </a:p>
          <a:p>
            <a:r>
              <a:rPr lang="en-US" b="1" dirty="0" smtClean="0"/>
              <a:t>L3 </a:t>
            </a:r>
            <a:r>
              <a:rPr lang="en-US" dirty="0" smtClean="0"/>
              <a:t>required 2 of 3 antenna </a:t>
            </a:r>
            <a:r>
              <a:rPr lang="en-US" dirty="0"/>
              <a:t>rings (upper, lower, and nadir) to have an L2 trigger within </a:t>
            </a:r>
            <a:r>
              <a:rPr lang="en-US" dirty="0" smtClean="0"/>
              <a:t>10 ns</a:t>
            </a:r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474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9067" y="227150"/>
            <a:ext cx="8911687" cy="1280890"/>
          </a:xfrm>
        </p:spPr>
        <p:txBody>
          <a:bodyPr/>
          <a:lstStyle/>
          <a:p>
            <a:r>
              <a:rPr lang="en-US" dirty="0" smtClean="0"/>
              <a:t>What is a magnetic monopole and why do we look for them?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9067" y="1753589"/>
            <a:ext cx="8915400" cy="3777622"/>
          </a:xfrm>
        </p:spPr>
        <p:txBody>
          <a:bodyPr/>
          <a:lstStyle/>
          <a:p>
            <a:r>
              <a:rPr lang="en-US" dirty="0" smtClean="0"/>
              <a:t>Magnetic poles always found in pairs</a:t>
            </a:r>
          </a:p>
          <a:p>
            <a:r>
              <a:rPr lang="en-US" dirty="0" smtClean="0"/>
              <a:t>Magnetic monopole would possess </a:t>
            </a:r>
            <a:r>
              <a:rPr lang="en-US" b="1" dirty="0" smtClean="0"/>
              <a:t>one</a:t>
            </a:r>
            <a:r>
              <a:rPr lang="en-US" dirty="0" smtClean="0"/>
              <a:t> magnetic pole</a:t>
            </a:r>
          </a:p>
          <a:p>
            <a:r>
              <a:rPr lang="en-US" dirty="0" smtClean="0"/>
              <a:t>Asymmetry in Maxwell’s equations</a:t>
            </a:r>
          </a:p>
          <a:p>
            <a:r>
              <a:rPr lang="en-US" dirty="0" smtClean="0"/>
              <a:t>Motivate us to look for </a:t>
            </a:r>
            <a:r>
              <a:rPr lang="en-US" b="1" dirty="0" smtClean="0"/>
              <a:t>magnetic charge 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2210" y="4212515"/>
            <a:ext cx="2689250" cy="2637391"/>
          </a:xfrm>
          <a:prstGeom prst="rect">
            <a:avLst/>
          </a:prstGeom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560" y="3198494"/>
            <a:ext cx="4888181" cy="36514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119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329899"/>
            <a:ext cx="8911687" cy="1280890"/>
          </a:xfrm>
        </p:spPr>
        <p:txBody>
          <a:bodyPr/>
          <a:lstStyle/>
          <a:p>
            <a:r>
              <a:rPr lang="en-US" dirty="0" smtClean="0"/>
              <a:t>Dirac’s Quantization of Magnetic Charge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599"/>
            <a:ext cx="8915400" cy="4367233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/>
              <a:t>Quantization of electric charge is long-standing mystery</a:t>
            </a:r>
          </a:p>
          <a:p>
            <a:r>
              <a:rPr lang="en-US" sz="2800" dirty="0" smtClean="0"/>
              <a:t>Dirac showed that </a:t>
            </a:r>
            <a:r>
              <a:rPr lang="en-US" sz="2800" dirty="0"/>
              <a:t>existence of magnetic </a:t>
            </a:r>
            <a:r>
              <a:rPr lang="en-US" sz="2800" dirty="0" smtClean="0"/>
              <a:t>charge </a:t>
            </a:r>
            <a:r>
              <a:rPr lang="en-US" sz="2800" b="1" i="1" dirty="0"/>
              <a:t>leads to </a:t>
            </a:r>
            <a:r>
              <a:rPr lang="en-US" sz="2800" b="1" i="1" dirty="0" smtClean="0"/>
              <a:t>electric charge quantization </a:t>
            </a:r>
          </a:p>
          <a:p>
            <a:r>
              <a:rPr lang="en-US" sz="2800" dirty="0" smtClean="0"/>
              <a:t>Calculated simple relationship between fundamental </a:t>
            </a:r>
            <a:r>
              <a:rPr lang="en-US" sz="2800" dirty="0"/>
              <a:t>magnetic </a:t>
            </a:r>
            <a:r>
              <a:rPr lang="en-US" sz="2800" dirty="0" smtClean="0"/>
              <a:t>charge </a:t>
            </a:r>
            <a:r>
              <a:rPr lang="en-US" sz="2800" dirty="0"/>
              <a:t>g and the quantum of electric charge e </a:t>
            </a:r>
            <a:r>
              <a:rPr lang="en-US" sz="2800" dirty="0" smtClean="0"/>
              <a:t>given by </a:t>
            </a:r>
          </a:p>
          <a:p>
            <a:r>
              <a:rPr lang="en-US" sz="2800" b="1" dirty="0"/>
              <a:t> </a:t>
            </a:r>
            <a:r>
              <a:rPr lang="en-US" sz="2800" b="1" dirty="0" smtClean="0"/>
              <a:t>g </a:t>
            </a:r>
            <a:r>
              <a:rPr lang="en-US" sz="2800" b="1" dirty="0"/>
              <a:t>= </a:t>
            </a:r>
            <a:r>
              <a:rPr lang="en-US" sz="2800" b="1" dirty="0" smtClean="0"/>
              <a:t>e / </a:t>
            </a:r>
            <a:r>
              <a:rPr lang="en-US" sz="2800" b="1" dirty="0"/>
              <a:t>2</a:t>
            </a:r>
            <a:r>
              <a:rPr lang="en-US" sz="2800" b="1" dirty="0">
                <a:latin typeface="Apple Chancery" charset="0"/>
                <a:ea typeface="Apple Chancery" charset="0"/>
                <a:cs typeface="Apple Chancery" charset="0"/>
              </a:rPr>
              <a:t>α</a:t>
            </a:r>
            <a:r>
              <a:rPr lang="en-US" sz="2800" b="1" dirty="0"/>
              <a:t> </a:t>
            </a:r>
          </a:p>
          <a:p>
            <a:r>
              <a:rPr lang="en-US" sz="2800" dirty="0" smtClean="0"/>
              <a:t> in </a:t>
            </a:r>
            <a:r>
              <a:rPr lang="en-US" sz="2800" dirty="0" smtClean="0"/>
              <a:t>Gaussian </a:t>
            </a:r>
            <a:r>
              <a:rPr lang="en-US" sz="2800" dirty="0"/>
              <a:t>units, where </a:t>
            </a:r>
            <a:r>
              <a:rPr lang="en-US" sz="2800" dirty="0">
                <a:latin typeface="Apple Chancery" charset="0"/>
                <a:ea typeface="Apple Chancery" charset="0"/>
                <a:cs typeface="Apple Chancery" charset="0"/>
              </a:rPr>
              <a:t>α</a:t>
            </a:r>
            <a:r>
              <a:rPr lang="en-US" sz="2800" dirty="0"/>
              <a:t> is the fine structure </a:t>
            </a:r>
            <a:r>
              <a:rPr lang="en-US" sz="2800" dirty="0" smtClean="0"/>
              <a:t>constant (1/137) </a:t>
            </a:r>
            <a:endParaRPr lang="en-US" sz="28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75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71900" y="226659"/>
            <a:ext cx="9356394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 smtClean="0"/>
              <a:t>Suppose magnetic charge exists, rewrite Maxwell’s equations </a:t>
            </a:r>
            <a:r>
              <a:rPr lang="en-US" sz="4000" smtClean="0"/>
              <a:t>with </a:t>
            </a:r>
            <a:r>
              <a:rPr lang="en-US" sz="4000" b="1" i="1" smtClean="0">
                <a:solidFill>
                  <a:schemeClr val="accent1"/>
                </a:solidFill>
              </a:rPr>
              <a:t>ρ</a:t>
            </a:r>
            <a:r>
              <a:rPr lang="en-US" sz="4000" b="1" i="1" baseline="-25000" smtClean="0">
                <a:solidFill>
                  <a:schemeClr val="accent1"/>
                </a:solidFill>
              </a:rPr>
              <a:t>m</a:t>
            </a:r>
            <a:r>
              <a:rPr lang="en-US" sz="4000" b="1" i="1">
                <a:solidFill>
                  <a:schemeClr val="accent1"/>
                </a:solidFill>
              </a:rPr>
              <a:t> </a:t>
            </a:r>
            <a:r>
              <a:rPr lang="en-US" sz="4000" b="1" i="1" smtClean="0">
                <a:solidFill>
                  <a:schemeClr val="accent1"/>
                </a:solidFill>
              </a:rPr>
              <a:t>and </a:t>
            </a:r>
            <a:r>
              <a:rPr lang="en-US" sz="4000" b="1" i="1" baseline="-25000" smtClean="0">
                <a:solidFill>
                  <a:schemeClr val="accent1"/>
                </a:solidFill>
              </a:rPr>
              <a:t> </a:t>
            </a:r>
            <a:r>
              <a:rPr lang="en-US" sz="4000" b="1" i="1" dirty="0">
                <a:solidFill>
                  <a:schemeClr val="accent1"/>
                </a:solidFill>
              </a:rPr>
              <a:t>J</a:t>
            </a:r>
            <a:r>
              <a:rPr lang="en-US" sz="4000" b="1" i="1" baseline="-25000" dirty="0">
                <a:solidFill>
                  <a:schemeClr val="accent1"/>
                </a:solidFill>
              </a:rPr>
              <a:t>m</a:t>
            </a:r>
            <a:br>
              <a:rPr lang="en-US" sz="4000" b="1" i="1" baseline="-25000" dirty="0">
                <a:solidFill>
                  <a:schemeClr val="accent1"/>
                </a:solidFill>
              </a:rPr>
            </a:br>
            <a:r>
              <a:rPr lang="en-US" b="1" i="1" baseline="-25000" dirty="0">
                <a:solidFill>
                  <a:schemeClr val="accent1"/>
                </a:solidFill>
              </a:rPr>
              <a:t/>
            </a:r>
            <a:br>
              <a:rPr lang="en-US" b="1" i="1" baseline="-25000" dirty="0">
                <a:solidFill>
                  <a:schemeClr val="accent1"/>
                </a:solidFill>
              </a:rPr>
            </a:b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86469" y="4629710"/>
            <a:ext cx="596564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sz="3600" b="1" i="1" baseline="-25000" dirty="0">
              <a:solidFill>
                <a:schemeClr val="accent1"/>
              </a:solidFill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2966740" y="1836741"/>
            <a:ext cx="7144445" cy="5021259"/>
            <a:chOff x="3060869" y="1836741"/>
            <a:chExt cx="7144445" cy="5021259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60869" y="1836741"/>
              <a:ext cx="6722009" cy="5021259"/>
            </a:xfrm>
            <a:prstGeom prst="rect">
              <a:avLst/>
            </a:prstGeom>
          </p:spPr>
        </p:pic>
        <p:sp>
          <p:nvSpPr>
            <p:cNvPr id="7" name="TextBox 6"/>
            <p:cNvSpPr txBox="1"/>
            <p:nvPr/>
          </p:nvSpPr>
          <p:spPr>
            <a:xfrm>
              <a:off x="7025833" y="2581154"/>
              <a:ext cx="914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accent1"/>
                  </a:solidFill>
                </a:rPr>
                <a:t>e</a:t>
              </a:r>
              <a:endParaRPr lang="en-US" sz="2800" b="1" dirty="0">
                <a:solidFill>
                  <a:schemeClr val="accent1"/>
                </a:solidFill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6556095" y="3104374"/>
              <a:ext cx="1131659" cy="92333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5400" b="1" i="1" dirty="0" smtClean="0">
                  <a:solidFill>
                    <a:schemeClr val="accent1"/>
                  </a:solidFill>
                </a:rPr>
                <a:t>ρ</a:t>
              </a:r>
              <a:r>
                <a:rPr lang="en-US" sz="3600" b="1" i="1" baseline="-25000" dirty="0" smtClean="0">
                  <a:solidFill>
                    <a:schemeClr val="accent1"/>
                  </a:solidFill>
                </a:rPr>
                <a:t>m</a:t>
              </a:r>
              <a:endParaRPr lang="en-US" sz="3600" b="1" i="1" baseline="-25000" dirty="0">
                <a:solidFill>
                  <a:schemeClr val="accent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7339598" y="6054025"/>
              <a:ext cx="9144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 dirty="0" smtClean="0">
                  <a:solidFill>
                    <a:schemeClr val="accent1"/>
                  </a:solidFill>
                </a:rPr>
                <a:t>e</a:t>
              </a:r>
              <a:endParaRPr lang="en-US" sz="2800" b="1" dirty="0">
                <a:solidFill>
                  <a:schemeClr val="accent1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8676353" y="4270610"/>
              <a:ext cx="1528961" cy="923330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en-US" sz="5400" b="1" i="1" dirty="0" smtClean="0">
                  <a:solidFill>
                    <a:schemeClr val="accent1"/>
                  </a:solidFill>
                </a:rPr>
                <a:t>- J</a:t>
              </a:r>
              <a:r>
                <a:rPr lang="en-US" sz="3600" b="1" i="1" baseline="-25000" dirty="0" smtClean="0">
                  <a:solidFill>
                    <a:schemeClr val="accent1"/>
                  </a:solidFill>
                </a:rPr>
                <a:t>m</a:t>
              </a:r>
              <a:endParaRPr lang="en-US" sz="3600" b="1" i="1" baseline="-25000" dirty="0">
                <a:solidFill>
                  <a:schemeClr val="accent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6970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5576" y="5394"/>
            <a:ext cx="8911687" cy="1197603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Perform a duality transformation of the </a:t>
            </a:r>
            <a:r>
              <a:rPr lang="en-US" dirty="0" smtClean="0">
                <a:solidFill>
                  <a:srgbClr val="7030A0"/>
                </a:solidFill>
              </a:rPr>
              <a:t>fields</a:t>
            </a:r>
            <a:r>
              <a:rPr lang="en-US" dirty="0" smtClean="0"/>
              <a:t> and the </a:t>
            </a:r>
            <a:r>
              <a:rPr lang="en-US" dirty="0" smtClean="0">
                <a:solidFill>
                  <a:srgbClr val="FF0000"/>
                </a:solidFill>
              </a:rPr>
              <a:t>sources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51418" y="1644576"/>
                <a:ext cx="5082903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𝐸</m:t>
                      </m:r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=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𝑐𝑜𝑠𝑥</m:t>
                      </m:r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+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  <m:t>𝐻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𝑠𝑖𝑛𝑥</m:t>
                      </m:r>
                    </m:oMath>
                  </m:oMathPara>
                </a14:m>
                <a:endParaRPr lang="en-US" sz="4000" b="0" dirty="0" smtClean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418" y="1644576"/>
                <a:ext cx="5082903" cy="615553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45547" y="2586323"/>
                <a:ext cx="5082903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𝐵</m:t>
                      </m:r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=−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𝑠𝑖𝑛𝑥</m:t>
                      </m:r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+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  <m:t>𝐵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𝑐𝑜𝑠𝑥</m:t>
                      </m:r>
                    </m:oMath>
                  </m:oMathPara>
                </a14:m>
                <a:endParaRPr lang="en-US" sz="4000" b="0" dirty="0" smtClean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5547" y="2586323"/>
                <a:ext cx="5082903" cy="615553"/>
              </a:xfrm>
              <a:prstGeom prst="rect">
                <a:avLst/>
              </a:prstGeom>
              <a:blipFill rotWithShape="0">
                <a:blip r:embed="rId4"/>
                <a:stretch>
                  <a:fillRect l="-4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605205" y="3546227"/>
                <a:ext cx="5082903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𝐻</m:t>
                      </m:r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=−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  <m:t>𝐸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𝑠𝑖𝑛𝑥</m:t>
                      </m:r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+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  <m:t>𝐻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𝑐𝑜𝑠𝑥</m:t>
                      </m:r>
                    </m:oMath>
                  </m:oMathPara>
                </a14:m>
                <a:endParaRPr lang="en-US" sz="4000" b="0" dirty="0" smtClean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5205" y="3546227"/>
                <a:ext cx="5082903" cy="615553"/>
              </a:xfrm>
              <a:prstGeom prst="rect">
                <a:avLst/>
              </a:prstGeom>
              <a:blipFill rotWithShape="0">
                <a:blip r:embed="rId5"/>
                <a:stretch>
                  <a:fillRect l="-8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21430" y="4487974"/>
                <a:ext cx="5082903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𝐷</m:t>
                      </m:r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=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  <m:t>𝐷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𝑐𝑜𝑠𝑥</m:t>
                      </m:r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+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</m:ctrlPr>
                        </m:sSupPr>
                        <m:e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  <m:t>𝐵</m:t>
                          </m:r>
                        </m:e>
                        <m:sup>
                          <m:r>
                            <a:rPr lang="en-US" sz="4000" b="0" i="1" smtClean="0">
                              <a:solidFill>
                                <a:srgbClr val="7030A0"/>
                              </a:solidFill>
                              <a:latin typeface="Cambria Math" charset="0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𝑠𝑖𝑛𝑥</m:t>
                      </m:r>
                      <m:r>
                        <a:rPr lang="en-US" sz="4000" b="0" i="1" smtClean="0">
                          <a:solidFill>
                            <a:srgbClr val="7030A0"/>
                          </a:solidFill>
                          <a:latin typeface="Cambria Math" charset="0"/>
                        </a:rPr>
                        <m:t> </m:t>
                      </m:r>
                    </m:oMath>
                  </m:oMathPara>
                </a14:m>
                <a:endParaRPr lang="en-US" sz="4000" b="0" dirty="0" smtClean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430" y="4487974"/>
                <a:ext cx="5082903" cy="615553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TextBox 12"/>
          <p:cNvSpPr txBox="1"/>
          <p:nvPr/>
        </p:nvSpPr>
        <p:spPr>
          <a:xfrm>
            <a:off x="1311579" y="5705946"/>
            <a:ext cx="102735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Maxwell’s equations </a:t>
            </a:r>
            <a:r>
              <a:rPr lang="en-US" sz="2800" b="1" dirty="0" smtClean="0">
                <a:solidFill>
                  <a:srgbClr val="C00000"/>
                </a:solidFill>
              </a:rPr>
              <a:t>with magnetic charge </a:t>
            </a:r>
            <a:r>
              <a:rPr lang="en-US" sz="2800" b="1" dirty="0" smtClean="0"/>
              <a:t>remain invariant under duality transformation</a:t>
            </a:r>
            <a:endParaRPr lang="en-US" sz="28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6431420" y="1586874"/>
                <a:ext cx="5558124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  <m:t>𝜌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  <m:t>𝑒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charset="0"/>
                        </a:rPr>
                        <m:t>=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000" i="1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4000" i="1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𝑒</m:t>
                              </m:r>
                            </m:sub>
                          </m:sSub>
                        </m:e>
                        <m:sup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charset="0"/>
                        </a:rPr>
                        <m:t>𝑐𝑜𝑠𝑥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charset="0"/>
                        </a:rPr>
                        <m:t>+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000" i="1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𝑚</m:t>
                              </m:r>
                            </m:sub>
                          </m:sSub>
                        </m:e>
                        <m:sup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charset="0"/>
                        </a:rPr>
                        <m:t>𝑠𝑖𝑛𝑥</m:t>
                      </m:r>
                    </m:oMath>
                  </m:oMathPara>
                </a14:m>
                <a:endParaRPr lang="en-US" sz="4000" b="0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1420" y="1586874"/>
                <a:ext cx="5558124" cy="615553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6145307" y="2548578"/>
                <a:ext cx="5844236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  <m:t>𝜌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  <m:t>𝑚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charset="0"/>
                        </a:rPr>
                        <m:t>=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000" i="1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−</m:t>
                              </m:r>
                              <m:r>
                                <a:rPr lang="en-US" sz="4000" i="1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4000" i="1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𝑒</m:t>
                              </m:r>
                            </m:sub>
                          </m:sSub>
                        </m:e>
                        <m:sup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charset="0"/>
                        </a:rPr>
                        <m:t>𝑠𝑖𝑛𝑥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charset="0"/>
                        </a:rPr>
                        <m:t>+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000" i="1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4000" i="1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𝜌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𝑚</m:t>
                              </m:r>
                            </m:sub>
                          </m:sSub>
                        </m:e>
                        <m:sup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charset="0"/>
                        </a:rPr>
                        <m:t>𝑐𝑜𝑠𝑥</m:t>
                      </m:r>
                    </m:oMath>
                  </m:oMathPara>
                </a14:m>
                <a:endParaRPr lang="en-US" sz="4000" b="0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45307" y="2548578"/>
                <a:ext cx="5844236" cy="615553"/>
              </a:xfrm>
              <a:prstGeom prst="rect">
                <a:avLst/>
              </a:prstGeom>
              <a:blipFill rotWithShape="0">
                <a:blip r:embed="rId8"/>
                <a:stretch>
                  <a:fillRect l="-2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6028766" y="3453574"/>
                <a:ext cx="5844236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  <m:t>𝐽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  <m:t>𝑒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charset="0"/>
                        </a:rPr>
                        <m:t>=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000" i="1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𝑒</m:t>
                              </m:r>
                            </m:sub>
                          </m:sSub>
                        </m:e>
                        <m:sup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charset="0"/>
                        </a:rPr>
                        <m:t>𝑐𝑜𝑠𝑥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charset="0"/>
                        </a:rPr>
                        <m:t>+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000" i="1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𝑚</m:t>
                              </m:r>
                            </m:sub>
                          </m:sSub>
                        </m:e>
                        <m:sup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charset="0"/>
                        </a:rPr>
                        <m:t>𝑠𝑖𝑛𝑥</m:t>
                      </m:r>
                    </m:oMath>
                  </m:oMathPara>
                </a14:m>
                <a:endParaRPr lang="en-US" sz="4000" b="0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8766" y="3453574"/>
                <a:ext cx="5844236" cy="615553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6028766" y="4358570"/>
                <a:ext cx="5844236" cy="615553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  <m:t>𝐽</m:t>
                          </m:r>
                        </m:e>
                        <m:sub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  <m:t>𝑚</m:t>
                          </m:r>
                        </m:sub>
                      </m:sSub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charset="0"/>
                        </a:rPr>
                        <m:t>=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000" i="1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−</m:t>
                              </m:r>
                              <m: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𝑒</m:t>
                              </m:r>
                            </m:sub>
                          </m:sSub>
                        </m:e>
                        <m:sup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charset="0"/>
                        </a:rPr>
                        <m:t>𝑠𝑖𝑛𝑥</m:t>
                      </m:r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charset="0"/>
                        </a:rPr>
                        <m:t>+</m:t>
                      </m:r>
                      <m:sSup>
                        <m:sSupPr>
                          <m:ctrlP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</m:ctrlPr>
                        </m:sSupPr>
                        <m:e>
                          <m:sSub>
                            <m:sSubPr>
                              <m:ctrlPr>
                                <a:rPr lang="en-US" sz="4000" i="1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𝐽</m:t>
                              </m:r>
                            </m:e>
                            <m:sub>
                              <m:r>
                                <a:rPr lang="en-US" sz="4000" b="0" i="1" smtClean="0">
                                  <a:solidFill>
                                    <a:srgbClr val="FF0000"/>
                                  </a:solidFill>
                                  <a:latin typeface="Cambria Math" charset="0"/>
                                </a:rPr>
                                <m:t>𝑚</m:t>
                              </m:r>
                            </m:sub>
                          </m:sSub>
                        </m:e>
                        <m:sup>
                          <m:r>
                            <a:rPr lang="en-US" sz="4000" b="0" i="1" smtClean="0">
                              <a:solidFill>
                                <a:srgbClr val="FF0000"/>
                              </a:solidFill>
                              <a:latin typeface="Cambria Math" charset="0"/>
                            </a:rPr>
                            <m:t>′</m:t>
                          </m:r>
                        </m:sup>
                      </m:sSup>
                      <m:r>
                        <a:rPr lang="en-US" sz="4000" b="0" i="1" smtClean="0">
                          <a:solidFill>
                            <a:srgbClr val="FF0000"/>
                          </a:solidFill>
                          <a:latin typeface="Cambria Math" charset="0"/>
                        </a:rPr>
                        <m:t>𝑐𝑜𝑠𝑥</m:t>
                      </m:r>
                    </m:oMath>
                  </m:oMathPara>
                </a14:m>
                <a:endParaRPr lang="en-US" sz="4000" b="0" dirty="0" smtClean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28766" y="4358570"/>
                <a:ext cx="5844236" cy="615553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08308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6893" y="329899"/>
            <a:ext cx="9948524" cy="1280890"/>
          </a:xfrm>
        </p:spPr>
        <p:txBody>
          <a:bodyPr/>
          <a:lstStyle/>
          <a:p>
            <a:r>
              <a:rPr lang="en-US" dirty="0" smtClean="0"/>
              <a:t>Invariance under duality transformation means that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66893" y="2058843"/>
            <a:ext cx="9855927" cy="4610897"/>
          </a:xfrm>
        </p:spPr>
        <p:txBody>
          <a:bodyPr>
            <a:normAutofit/>
          </a:bodyPr>
          <a:lstStyle/>
          <a:p>
            <a:r>
              <a:rPr lang="en-US" sz="2400" dirty="0" smtClean="0"/>
              <a:t>it is matter of convention for particle to have electric charge but no magnetic charge</a:t>
            </a:r>
          </a:p>
          <a:p>
            <a:r>
              <a:rPr lang="en-US" sz="2400" dirty="0" smtClean="0"/>
              <a:t>maybe ALL particles have the same </a:t>
            </a:r>
            <a:r>
              <a:rPr lang="en-US" sz="2400" b="1" dirty="0" smtClean="0"/>
              <a:t>ratio</a:t>
            </a:r>
            <a:r>
              <a:rPr lang="en-US" sz="2400" dirty="0" smtClean="0"/>
              <a:t> of electric to magnetic charge leading to the simple equation </a:t>
            </a:r>
            <a:r>
              <a:rPr lang="en-US" sz="2400" b="1" dirty="0"/>
              <a:t>g = e / </a:t>
            </a:r>
            <a:r>
              <a:rPr lang="en-US" sz="2400" b="1" dirty="0" smtClean="0"/>
              <a:t>2</a:t>
            </a:r>
            <a:r>
              <a:rPr lang="en-US" sz="2400" b="1" dirty="0" smtClean="0">
                <a:latin typeface="Apple Chancery" charset="0"/>
                <a:ea typeface="Apple Chancery" charset="0"/>
                <a:cs typeface="Apple Chancery" charset="0"/>
              </a:rPr>
              <a:t>α</a:t>
            </a:r>
          </a:p>
          <a:p>
            <a:r>
              <a:rPr lang="en-US" sz="2400" dirty="0" smtClean="0"/>
              <a:t>if they do, we can </a:t>
            </a:r>
            <a:r>
              <a:rPr lang="en-US" sz="2400" b="1" dirty="0" smtClean="0"/>
              <a:t>choose </a:t>
            </a:r>
            <a:r>
              <a:rPr lang="en-US" sz="2400" b="1" dirty="0" smtClean="0">
                <a:latin typeface="Apple Chancery" charset="0"/>
                <a:ea typeface="Apple Chancery" charset="0"/>
                <a:cs typeface="Apple Chancery" charset="0"/>
              </a:rPr>
              <a:t>x</a:t>
            </a:r>
            <a:r>
              <a:rPr lang="en-US" sz="2400" dirty="0" smtClean="0"/>
              <a:t> so that ρ</a:t>
            </a:r>
            <a:r>
              <a:rPr lang="en-US" sz="2400" baseline="-25000" dirty="0" smtClean="0"/>
              <a:t>m</a:t>
            </a:r>
            <a:r>
              <a:rPr lang="en-US" sz="2400" dirty="0" smtClean="0"/>
              <a:t> = 0, J</a:t>
            </a:r>
            <a:r>
              <a:rPr lang="en-US" sz="2400" baseline="-25000" dirty="0" smtClean="0"/>
              <a:t>m</a:t>
            </a:r>
            <a:r>
              <a:rPr lang="en-US" sz="2400" dirty="0" smtClean="0"/>
              <a:t> = 0 </a:t>
            </a:r>
          </a:p>
          <a:p>
            <a:r>
              <a:rPr lang="en-US" sz="2400" dirty="0" smtClean="0"/>
              <a:t>to get Maxwell’s equations as we know them, i.e. without magnetic charge</a:t>
            </a:r>
          </a:p>
          <a:p>
            <a:endParaRPr lang="en-US" sz="2400" dirty="0"/>
          </a:p>
          <a:p>
            <a:r>
              <a:rPr lang="en-US" sz="2400" b="1" dirty="0" smtClean="0">
                <a:solidFill>
                  <a:srgbClr val="C00000"/>
                </a:solidFill>
              </a:rPr>
              <a:t>point is: there is lots of motivation to look for magnetic charge</a:t>
            </a:r>
          </a:p>
          <a:p>
            <a:endParaRPr lang="en-US" sz="2400" b="1" dirty="0"/>
          </a:p>
          <a:p>
            <a:endParaRPr lang="en-US" sz="2400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1540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05790" y="329899"/>
            <a:ext cx="8911687" cy="1280890"/>
          </a:xfrm>
        </p:spPr>
        <p:txBody>
          <a:bodyPr/>
          <a:lstStyle/>
          <a:p>
            <a:r>
              <a:rPr lang="en-US" dirty="0" smtClean="0"/>
              <a:t>Intermediate Mass Monopole (IMM)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05790" y="1610789"/>
            <a:ext cx="9832377" cy="4201175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Grand Unified Theory (GUT) predicts magnetic monopoles at energy scale ~ </a:t>
            </a:r>
            <a:r>
              <a:rPr lang="en-US" sz="2400" b="1" dirty="0" smtClean="0"/>
              <a:t>10</a:t>
            </a:r>
            <a:r>
              <a:rPr lang="en-US" sz="2400" b="1" baseline="30000" dirty="0" smtClean="0"/>
              <a:t>16</a:t>
            </a:r>
            <a:r>
              <a:rPr lang="en-US" sz="2400" b="1" dirty="0" smtClean="0"/>
              <a:t> GeV</a:t>
            </a:r>
          </a:p>
          <a:p>
            <a:endParaRPr lang="en-US" sz="2400" dirty="0" smtClean="0"/>
          </a:p>
          <a:p>
            <a:r>
              <a:rPr lang="en-US" sz="2400" i="1" dirty="0" smtClean="0"/>
              <a:t>Theorized</a:t>
            </a:r>
            <a:r>
              <a:rPr lang="en-US" sz="2400" dirty="0" smtClean="0"/>
              <a:t> magnetic charges IMM’s have mass &lt;&lt; GUT scale and are </a:t>
            </a:r>
            <a:r>
              <a:rPr lang="en-US" sz="2400" b="1" dirty="0" smtClean="0"/>
              <a:t>ultra-relativistic</a:t>
            </a:r>
            <a:r>
              <a:rPr lang="en-US" sz="2400" dirty="0" smtClean="0"/>
              <a:t> </a:t>
            </a:r>
          </a:p>
          <a:p>
            <a:pPr lvl="1"/>
            <a:r>
              <a:rPr lang="en-US" sz="2400" dirty="0" smtClean="0"/>
              <a:t>Mass: </a:t>
            </a:r>
            <a:r>
              <a:rPr lang="en-US" sz="2400" b="1" dirty="0" smtClean="0"/>
              <a:t>10</a:t>
            </a:r>
            <a:r>
              <a:rPr lang="en-US" sz="2400" b="1" baseline="30000" dirty="0" smtClean="0"/>
              <a:t>5</a:t>
            </a:r>
            <a:r>
              <a:rPr lang="en-US" sz="2400" b="1" dirty="0" smtClean="0"/>
              <a:t> - 10</a:t>
            </a:r>
            <a:r>
              <a:rPr lang="en-US" sz="2400" b="1" baseline="30000" dirty="0" smtClean="0"/>
              <a:t>12</a:t>
            </a:r>
            <a:r>
              <a:rPr lang="en-US" sz="2400" b="1" dirty="0" smtClean="0"/>
              <a:t> GeV</a:t>
            </a:r>
          </a:p>
          <a:p>
            <a:pPr lvl="1"/>
            <a:r>
              <a:rPr lang="en-US" sz="2400" dirty="0" smtClean="0"/>
              <a:t>Implies Lorentz factor: </a:t>
            </a:r>
            <a:r>
              <a:rPr lang="en-US" sz="2400" b="1" dirty="0" smtClean="0"/>
              <a:t>10</a:t>
            </a:r>
            <a:r>
              <a:rPr lang="en-US" sz="2400" b="1" baseline="30000" dirty="0" smtClean="0"/>
              <a:t>11</a:t>
            </a:r>
            <a:r>
              <a:rPr lang="en-US" sz="2400" b="1" dirty="0" smtClean="0"/>
              <a:t> – 10</a:t>
            </a:r>
            <a:r>
              <a:rPr lang="en-US" sz="2400" b="1" baseline="30000" dirty="0" smtClean="0"/>
              <a:t>4</a:t>
            </a:r>
          </a:p>
          <a:p>
            <a:pPr lvl="1"/>
            <a:endParaRPr lang="en-US" sz="2400" baseline="30000" dirty="0" smtClean="0"/>
          </a:p>
          <a:p>
            <a:pPr lvl="1" algn="just"/>
            <a:r>
              <a:rPr lang="en-US" sz="2400" dirty="0" smtClean="0"/>
              <a:t>Expect </a:t>
            </a:r>
            <a:r>
              <a:rPr lang="en-US" sz="2400" dirty="0"/>
              <a:t>Large Cherenkov </a:t>
            </a:r>
            <a:r>
              <a:rPr lang="en-US" sz="2400" dirty="0" smtClean="0"/>
              <a:t>Emission</a:t>
            </a:r>
          </a:p>
          <a:p>
            <a:pPr lvl="1" algn="just"/>
            <a:r>
              <a:rPr lang="en-US" sz="2400" dirty="0" smtClean="0"/>
              <a:t>Should be readily detectable by Astroparticle experiments like ANITA, RICE</a:t>
            </a:r>
            <a:endParaRPr lang="en-US" sz="2400" dirty="0"/>
          </a:p>
          <a:p>
            <a:pPr lvl="1"/>
            <a:endParaRPr lang="en-US" sz="2400" baseline="30000" dirty="0" smtClean="0"/>
          </a:p>
          <a:p>
            <a:pPr lvl="1"/>
            <a:endParaRPr lang="en-US" sz="2400" dirty="0" smtClean="0"/>
          </a:p>
          <a:p>
            <a:pPr lvl="1"/>
            <a:endParaRPr lang="en-US" sz="2400" dirty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978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2310" y="600360"/>
            <a:ext cx="9353797" cy="1781325"/>
          </a:xfrm>
        </p:spPr>
        <p:txBody>
          <a:bodyPr>
            <a:noAutofit/>
          </a:bodyPr>
          <a:lstStyle/>
          <a:p>
            <a:r>
              <a:rPr lang="en-US" sz="4800" dirty="0" smtClean="0"/>
              <a:t>Feynman diagrams</a:t>
            </a:r>
            <a:endParaRPr lang="en-US" sz="4800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3454" y="2494957"/>
            <a:ext cx="10313418" cy="3635480"/>
          </a:xfr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513454" y="2623251"/>
            <a:ext cx="116096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quark</a:t>
            </a:r>
            <a:endParaRPr lang="en-US" sz="2400" b="1" dirty="0"/>
          </a:p>
        </p:txBody>
      </p:sp>
      <p:sp>
        <p:nvSpPr>
          <p:cNvPr id="8" name="TextBox 7"/>
          <p:cNvSpPr txBox="1"/>
          <p:nvPr/>
        </p:nvSpPr>
        <p:spPr>
          <a:xfrm>
            <a:off x="1513454" y="5459471"/>
            <a:ext cx="183409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a</a:t>
            </a:r>
            <a:r>
              <a:rPr lang="en-US" sz="2400" b="1" dirty="0" smtClean="0"/>
              <a:t>nti-quark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176819" y="5449465"/>
            <a:ext cx="1929439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/>
              <a:t>anti-lepton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506385" y="2635125"/>
            <a:ext cx="1158985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/>
              <a:t>lepton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9322125" y="5421063"/>
            <a:ext cx="2504748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/>
              <a:t>anti-monopole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10663095" y="2607375"/>
            <a:ext cx="961902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m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5176819" y="4009939"/>
            <a:ext cx="437799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  <a:latin typeface="Apple Color Emoji" charset="0"/>
                <a:ea typeface="Apple Color Emoji" charset="0"/>
                <a:cs typeface="Apple Color Emoji" charset="0"/>
              </a:rPr>
              <a:t>α</a:t>
            </a:r>
            <a:endParaRPr lang="en-US" sz="3200" b="1" dirty="0">
              <a:solidFill>
                <a:srgbClr val="00B050"/>
              </a:solidFill>
              <a:latin typeface="Apple Color Emoji" charset="0"/>
              <a:ea typeface="Apple Color Emoji" charset="0"/>
              <a:cs typeface="Apple Color Emoji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6874014" y="2590847"/>
            <a:ext cx="1160960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quark</a:t>
            </a:r>
            <a:endParaRPr lang="en-US" sz="2400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7101437" y="5459470"/>
            <a:ext cx="183409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a</a:t>
            </a:r>
            <a:r>
              <a:rPr lang="en-US" sz="2400" b="1" dirty="0" smtClean="0"/>
              <a:t>nti-quark</a:t>
            </a:r>
            <a:endParaRPr lang="en-US" sz="2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9806157" y="2586045"/>
            <a:ext cx="1903613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smtClean="0"/>
              <a:t>monopole</a:t>
            </a:r>
            <a:endParaRPr lang="en-US" sz="2400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3547759" y="3510897"/>
                <a:ext cx="1356745" cy="5847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charset="0"/>
                        </a:rPr>
                        <m:t>𝜸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47759" y="3510897"/>
                <a:ext cx="1356745" cy="584775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8769205" y="3511719"/>
                <a:ext cx="1356745" cy="58477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1" i="1" smtClean="0">
                          <a:latin typeface="Cambria Math" charset="0"/>
                        </a:rPr>
                        <m:t>𝜸</m:t>
                      </m:r>
                    </m:oMath>
                  </m:oMathPara>
                </a14:m>
                <a:endParaRPr lang="en-US" sz="3200" b="1" dirty="0"/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69205" y="3511719"/>
                <a:ext cx="1356745" cy="58477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8" name="TextBox 27"/>
          <p:cNvSpPr txBox="1"/>
          <p:nvPr/>
        </p:nvSpPr>
        <p:spPr>
          <a:xfrm>
            <a:off x="5179139" y="3995175"/>
            <a:ext cx="62021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  <a:latin typeface="Apple Color Emoji" charset="0"/>
                <a:ea typeface="Apple Color Emoji" charset="0"/>
                <a:cs typeface="Apple Color Emoji" charset="0"/>
              </a:rPr>
              <a:t>α</a:t>
            </a:r>
            <a:endParaRPr lang="en-US" sz="3200" b="1" dirty="0">
              <a:solidFill>
                <a:srgbClr val="00B050"/>
              </a:solidFill>
              <a:latin typeface="Apple Color Emoji" charset="0"/>
              <a:ea typeface="Apple Color Emoji" charset="0"/>
              <a:cs typeface="Apple Color Emoji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510960" y="4003556"/>
            <a:ext cx="62021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  <a:latin typeface="Apple Color Emoji" charset="0"/>
                <a:ea typeface="Apple Color Emoji" charset="0"/>
                <a:cs typeface="Apple Color Emoji" charset="0"/>
              </a:rPr>
              <a:t>α</a:t>
            </a:r>
            <a:endParaRPr lang="en-US" sz="3200" b="1" dirty="0">
              <a:solidFill>
                <a:srgbClr val="00B050"/>
              </a:solidFill>
              <a:latin typeface="Apple Color Emoji" charset="0"/>
              <a:ea typeface="Apple Color Emoji" charset="0"/>
              <a:cs typeface="Apple Color Emoji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7635210" y="3963603"/>
            <a:ext cx="62021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  <a:latin typeface="Apple Color Emoji" charset="0"/>
                <a:ea typeface="Apple Color Emoji" charset="0"/>
                <a:cs typeface="Apple Color Emoji" charset="0"/>
              </a:rPr>
              <a:t>α</a:t>
            </a:r>
            <a:endParaRPr lang="en-US" sz="3200" b="1" dirty="0">
              <a:solidFill>
                <a:srgbClr val="00B050"/>
              </a:solidFill>
              <a:latin typeface="Apple Color Emoji" charset="0"/>
              <a:ea typeface="Apple Color Emoji" charset="0"/>
              <a:cs typeface="Apple Color Emoji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5304510" y="3963602"/>
            <a:ext cx="620217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00B050"/>
                </a:solidFill>
                <a:latin typeface="Apple Color Emoji" charset="0"/>
                <a:ea typeface="Apple Color Emoji" charset="0"/>
                <a:cs typeface="Apple Color Emoji" charset="0"/>
              </a:rPr>
              <a:t>α</a:t>
            </a:r>
            <a:endParaRPr lang="en-US" sz="3200" b="1" dirty="0">
              <a:solidFill>
                <a:srgbClr val="00B050"/>
              </a:solidFill>
              <a:latin typeface="Apple Color Emoji" charset="0"/>
              <a:ea typeface="Apple Color Emoji" charset="0"/>
              <a:cs typeface="Apple Color Emoji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 rot="2765026">
            <a:off x="10245373" y="4065868"/>
            <a:ext cx="851941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endParaRPr lang="en-US" sz="3200" b="1" dirty="0">
              <a:solidFill>
                <a:srgbClr val="00B050"/>
              </a:solidFill>
              <a:latin typeface="Apple Color Emoji" charset="0"/>
              <a:ea typeface="Apple Color Emoji" charset="0"/>
              <a:cs typeface="Apple Color Emoji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10350003" y="3975477"/>
            <a:ext cx="1132842" cy="58477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  <a:latin typeface="Apple Color Emoji" charset="0"/>
                <a:ea typeface="Apple Color Emoji" charset="0"/>
                <a:cs typeface="Apple Color Emoji" charset="0"/>
              </a:rPr>
              <a:t>α</a:t>
            </a:r>
            <a:r>
              <a:rPr lang="en-US" sz="3200" b="1" baseline="-25000" dirty="0" err="1" smtClean="0">
                <a:solidFill>
                  <a:srgbClr val="FF0000"/>
                </a:solidFill>
                <a:latin typeface="Apple Color Emoji" charset="0"/>
                <a:ea typeface="Apple Color Emoji" charset="0"/>
                <a:cs typeface="Apple Color Emoji" charset="0"/>
              </a:rPr>
              <a:t>mḿ</a:t>
            </a:r>
            <a:endParaRPr lang="en-US" sz="3200" b="1" baseline="-25000" dirty="0">
              <a:solidFill>
                <a:srgbClr val="FF0000"/>
              </a:solidFill>
              <a:latin typeface="Apple Color Emoji" charset="0"/>
              <a:ea typeface="Apple Color Emoji" charset="0"/>
              <a:cs typeface="Apple Color Emoj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846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6649" y="329899"/>
            <a:ext cx="9994920" cy="1280890"/>
          </a:xfrm>
        </p:spPr>
        <p:txBody>
          <a:bodyPr/>
          <a:lstStyle/>
          <a:p>
            <a:r>
              <a:rPr lang="en-US" dirty="0" smtClean="0"/>
              <a:t>The experiments and corresponding results we discuss here: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39439" y="2612571"/>
            <a:ext cx="9322130" cy="3888262"/>
          </a:xfrm>
        </p:spPr>
        <p:txBody>
          <a:bodyPr>
            <a:normAutofit/>
          </a:bodyPr>
          <a:lstStyle/>
          <a:p>
            <a:r>
              <a:rPr lang="en-US" sz="4000" dirty="0" smtClean="0"/>
              <a:t>ANITA: Antarctic Impulsive Transient Antenna</a:t>
            </a:r>
          </a:p>
          <a:p>
            <a:endParaRPr lang="en-US" sz="4000" dirty="0" smtClean="0"/>
          </a:p>
          <a:p>
            <a:r>
              <a:rPr lang="en-US" sz="4000" dirty="0" smtClean="0"/>
              <a:t>RICE: </a:t>
            </a:r>
            <a:r>
              <a:rPr lang="en-US" sz="4000" dirty="0"/>
              <a:t>Radio Ice Cherenkov </a:t>
            </a:r>
            <a:r>
              <a:rPr lang="en-US" sz="4000" dirty="0" smtClean="0"/>
              <a:t>Experiment</a:t>
            </a:r>
            <a:endParaRPr lang="en-US" sz="4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32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22714</TotalTime>
  <Words>1072</Words>
  <Application>Microsoft Macintosh PowerPoint</Application>
  <PresentationFormat>Widescreen</PresentationFormat>
  <Paragraphs>170</Paragraphs>
  <Slides>18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Apple Chancery</vt:lpstr>
      <vt:lpstr>Apple Color Emoji</vt:lpstr>
      <vt:lpstr>Calibri</vt:lpstr>
      <vt:lpstr>Cambria Math</vt:lpstr>
      <vt:lpstr>Century Gothic</vt:lpstr>
      <vt:lpstr>Wingdings 3</vt:lpstr>
      <vt:lpstr>Arial</vt:lpstr>
      <vt:lpstr>Wisp</vt:lpstr>
      <vt:lpstr>Magnetic Monopole Searches in  Astroparticle Physics</vt:lpstr>
      <vt:lpstr>What is a magnetic monopole and why do we look for them? </vt:lpstr>
      <vt:lpstr>Dirac’s Quantization of Magnetic Charge</vt:lpstr>
      <vt:lpstr>Suppose magnetic charge exists, rewrite Maxwell’s equations with ρm and  Jm    </vt:lpstr>
      <vt:lpstr>Perform a duality transformation of the fields and the sources</vt:lpstr>
      <vt:lpstr>Invariance under duality transformation means that </vt:lpstr>
      <vt:lpstr>Intermediate Mass Monopole (IMM)</vt:lpstr>
      <vt:lpstr>Feynman diagrams</vt:lpstr>
      <vt:lpstr>The experiments and corresponding results we discuss here:</vt:lpstr>
      <vt:lpstr>What is ANITA? </vt:lpstr>
      <vt:lpstr>ANITA simulation for monopoles</vt:lpstr>
      <vt:lpstr>ANITA-2 trigger</vt:lpstr>
      <vt:lpstr>ANITA analysis</vt:lpstr>
      <vt:lpstr>RICE</vt:lpstr>
      <vt:lpstr>Best Limits on Monopole Flux so far </vt:lpstr>
      <vt:lpstr>Thank you Questions?</vt:lpstr>
      <vt:lpstr>Backup slides</vt:lpstr>
      <vt:lpstr>ANITA-2 trigger details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Magnetic Monopole Searches in  Astroparticle Physics</dc:title>
  <dc:creator>Microsoft Office User</dc:creator>
  <cp:lastModifiedBy>Microsoft Office User</cp:lastModifiedBy>
  <cp:revision>85</cp:revision>
  <dcterms:created xsi:type="dcterms:W3CDTF">2016-06-05T01:52:37Z</dcterms:created>
  <dcterms:modified xsi:type="dcterms:W3CDTF">2016-06-20T20:33:57Z</dcterms:modified>
</cp:coreProperties>
</file>