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Slab" panose="020B0604020202020204" charset="0"/>
      <p:regular r:id="rId13"/>
      <p:bold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ianna.ps.uci.edu/" TargetMode="External"/><Relationship Id="rId7" Type="http://schemas.openxmlformats.org/officeDocument/2006/relationships/hyperlink" Target="http://www.sns.ias.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www.quantumdiaries.org" TargetMode="External"/><Relationship Id="rId5" Type="http://schemas.openxmlformats.org/officeDocument/2006/relationships/hyperlink" Target="https://profmattstrassler.com/2011/09/25/how-to-detect-neutrinos/" TargetMode="External"/><Relationship Id="rId4" Type="http://schemas.openxmlformats.org/officeDocument/2006/relationships/hyperlink" Target="http://www.darkmatterneutrin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blip>
          <a:srcRect r="10754"/>
          <a:stretch/>
        </p:blipFill>
        <p:spPr>
          <a:xfrm>
            <a:off x="0" y="0"/>
            <a:ext cx="9143999" cy="5143500"/>
          </a:xfrm>
          <a:prstGeom prst="rect">
            <a:avLst/>
          </a:prstGeom>
          <a:noFill/>
          <a:ln>
            <a:noFill/>
          </a:ln>
        </p:spPr>
      </p:pic>
      <p:sp>
        <p:nvSpPr>
          <p:cNvPr id="64" name="Shape 64"/>
          <p:cNvSpPr txBox="1">
            <a:spLocks noGrp="1"/>
          </p:cNvSpPr>
          <p:nvPr>
            <p:ph type="ctrTitle"/>
          </p:nvPr>
        </p:nvSpPr>
        <p:spPr>
          <a:xfrm>
            <a:off x="4949200" y="1442625"/>
            <a:ext cx="5783400" cy="749100"/>
          </a:xfrm>
          <a:prstGeom prst="rect">
            <a:avLst/>
          </a:prstGeom>
        </p:spPr>
        <p:txBody>
          <a:bodyPr lIns="91425" tIns="91425" rIns="91425" bIns="91425" anchor="b" anchorCtr="0">
            <a:noAutofit/>
          </a:bodyPr>
          <a:lstStyle/>
          <a:p>
            <a:pPr lvl="0">
              <a:spcBef>
                <a:spcPts val="0"/>
              </a:spcBef>
              <a:buNone/>
            </a:pPr>
            <a:r>
              <a:rPr lang="en">
                <a:solidFill>
                  <a:schemeClr val="lt1"/>
                </a:solidFill>
              </a:rPr>
              <a:t>ARIANNA</a:t>
            </a:r>
          </a:p>
        </p:txBody>
      </p:sp>
      <p:sp>
        <p:nvSpPr>
          <p:cNvPr id="65" name="Shape 65"/>
          <p:cNvSpPr txBox="1">
            <a:spLocks noGrp="1"/>
          </p:cNvSpPr>
          <p:nvPr>
            <p:ph type="subTitle" idx="1"/>
          </p:nvPr>
        </p:nvSpPr>
        <p:spPr>
          <a:xfrm rot="535">
            <a:off x="3804296" y="2574590"/>
            <a:ext cx="5783700" cy="908700"/>
          </a:xfrm>
          <a:prstGeom prst="rect">
            <a:avLst/>
          </a:prstGeom>
        </p:spPr>
        <p:txBody>
          <a:bodyPr lIns="91425" tIns="91425" rIns="91425" bIns="91425" anchor="t" anchorCtr="0">
            <a:noAutofit/>
          </a:bodyPr>
          <a:lstStyle/>
          <a:p>
            <a:pPr lvl="0">
              <a:spcBef>
                <a:spcPts val="0"/>
              </a:spcBef>
              <a:buNone/>
            </a:pPr>
            <a:r>
              <a:rPr lang="en"/>
              <a:t>Hannah Hasan &amp; Jude Rajasekera</a:t>
            </a:r>
          </a:p>
        </p:txBody>
      </p:sp>
      <p:sp>
        <p:nvSpPr>
          <p:cNvPr id="66" name="Shape 66"/>
          <p:cNvSpPr txBox="1">
            <a:spLocks noGrp="1"/>
          </p:cNvSpPr>
          <p:nvPr>
            <p:ph type="ctrTitle"/>
          </p:nvPr>
        </p:nvSpPr>
        <p:spPr>
          <a:xfrm>
            <a:off x="5101600" y="433822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000000"/>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Sources </a:t>
            </a:r>
          </a:p>
        </p:txBody>
      </p:sp>
      <p:sp>
        <p:nvSpPr>
          <p:cNvPr id="127" name="Shape 12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lnSpc>
                <a:spcPct val="100000"/>
              </a:lnSpc>
              <a:spcBef>
                <a:spcPts val="0"/>
              </a:spcBef>
              <a:buAutoNum type="arabicPeriod"/>
            </a:pPr>
            <a:r>
              <a:rPr lang="en" u="sng" dirty="0">
                <a:solidFill>
                  <a:schemeClr val="hlink"/>
                </a:solidFill>
                <a:hlinkClick r:id="rId3"/>
              </a:rPr>
              <a:t>http://arianna.ps.uci.edu/</a:t>
            </a:r>
          </a:p>
          <a:p>
            <a:pPr marL="457200" lvl="0" indent="-228600" rtl="0">
              <a:lnSpc>
                <a:spcPct val="100000"/>
              </a:lnSpc>
              <a:spcBef>
                <a:spcPts val="0"/>
              </a:spcBef>
              <a:buAutoNum type="arabicPeriod"/>
            </a:pPr>
            <a:r>
              <a:rPr lang="en" u="sng" dirty="0">
                <a:solidFill>
                  <a:schemeClr val="hlink"/>
                </a:solidFill>
                <a:hlinkClick r:id="rId4"/>
              </a:rPr>
              <a:t>www.darkmatterneutrino.com</a:t>
            </a:r>
          </a:p>
          <a:p>
            <a:pPr marL="457200" lvl="0" indent="-228600" rtl="0">
              <a:lnSpc>
                <a:spcPct val="100000"/>
              </a:lnSpc>
              <a:spcBef>
                <a:spcPts val="0"/>
              </a:spcBef>
              <a:buAutoNum type="arabicPeriod"/>
            </a:pPr>
            <a:r>
              <a:rPr lang="en" u="sng" dirty="0">
                <a:solidFill>
                  <a:schemeClr val="hlink"/>
                </a:solidFill>
                <a:hlinkClick r:id="rId5"/>
              </a:rPr>
              <a:t>https://profmattstrassler.com/2011/09/25/how-to-detect-neutrinos/</a:t>
            </a:r>
          </a:p>
          <a:p>
            <a:pPr marL="457200" lvl="0" indent="-228600" rtl="0">
              <a:lnSpc>
                <a:spcPct val="100000"/>
              </a:lnSpc>
              <a:spcBef>
                <a:spcPts val="0"/>
              </a:spcBef>
              <a:buAutoNum type="arabicPeriod"/>
            </a:pPr>
            <a:r>
              <a:rPr lang="en" u="sng" dirty="0">
                <a:solidFill>
                  <a:schemeClr val="hlink"/>
                </a:solidFill>
                <a:hlinkClick r:id="rId6"/>
              </a:rPr>
              <a:t>www.quantumdiaries.org</a:t>
            </a:r>
          </a:p>
          <a:p>
            <a:pPr marL="457200" lvl="0" indent="-228600" rtl="0">
              <a:lnSpc>
                <a:spcPct val="100000"/>
              </a:lnSpc>
              <a:spcBef>
                <a:spcPts val="0"/>
              </a:spcBef>
              <a:buAutoNum type="arabicPeriod"/>
            </a:pPr>
            <a:r>
              <a:rPr lang="en" u="sng" dirty="0">
                <a:solidFill>
                  <a:schemeClr val="hlink"/>
                </a:solidFill>
                <a:hlinkClick r:id="rId7"/>
              </a:rPr>
              <a:t>http://www.sns.ias.edu/</a:t>
            </a:r>
          </a:p>
          <a:p>
            <a:pPr marL="457200" lvl="0" indent="-228600" rtl="0">
              <a:lnSpc>
                <a:spcPct val="100000"/>
              </a:lnSpc>
              <a:spcBef>
                <a:spcPts val="0"/>
              </a:spcBef>
              <a:buAutoNum type="arabicPeriod"/>
            </a:pPr>
            <a:r>
              <a:rPr lang="en" dirty="0"/>
              <a:t>Connolly, Vieregg. “Radio Detection of High Energy Neutrinos.” (2016). arXiv:1607.08232v1.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ARIANNA</a:t>
            </a:r>
          </a:p>
        </p:txBody>
      </p:sp>
      <p:sp>
        <p:nvSpPr>
          <p:cNvPr id="72" name="Shape 72"/>
          <p:cNvSpPr txBox="1">
            <a:spLocks noGrp="1"/>
          </p:cNvSpPr>
          <p:nvPr>
            <p:ph type="body" idx="1"/>
          </p:nvPr>
        </p:nvSpPr>
        <p:spPr>
          <a:xfrm>
            <a:off x="387900" y="1489825"/>
            <a:ext cx="8226000" cy="17733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ARIANNA (the </a:t>
            </a:r>
            <a:r>
              <a:rPr lang="en" b="1" dirty="0"/>
              <a:t>A</a:t>
            </a:r>
            <a:r>
              <a:rPr lang="en" dirty="0"/>
              <a:t>ntarctic </a:t>
            </a:r>
            <a:r>
              <a:rPr lang="en" b="1" dirty="0"/>
              <a:t>R</a:t>
            </a:r>
            <a:r>
              <a:rPr lang="en" dirty="0"/>
              <a:t>oss Ice-Shelf </a:t>
            </a:r>
            <a:r>
              <a:rPr lang="en" b="1" dirty="0"/>
              <a:t>AN</a:t>
            </a:r>
            <a:r>
              <a:rPr lang="en" dirty="0"/>
              <a:t>tenna </a:t>
            </a:r>
            <a:r>
              <a:rPr lang="en" b="1" dirty="0"/>
              <a:t>N</a:t>
            </a:r>
            <a:r>
              <a:rPr lang="en" dirty="0"/>
              <a:t>eutrino </a:t>
            </a:r>
            <a:r>
              <a:rPr lang="en" b="1" dirty="0"/>
              <a:t>A</a:t>
            </a:r>
            <a:r>
              <a:rPr lang="en" dirty="0"/>
              <a:t>rray) is a neutrino detector that searches for ultra high energy (UHE) cosmic neutrinos</a:t>
            </a:r>
          </a:p>
        </p:txBody>
      </p:sp>
      <p:pic>
        <p:nvPicPr>
          <p:cNvPr id="73" name="Shape 73"/>
          <p:cNvPicPr preferRelativeResize="0"/>
          <p:nvPr/>
        </p:nvPicPr>
        <p:blipFill>
          <a:blip r:embed="rId3">
            <a:alphaModFix/>
          </a:blip>
          <a:stretch>
            <a:fillRect/>
          </a:stretch>
        </p:blipFill>
        <p:spPr>
          <a:xfrm>
            <a:off x="5136425" y="3121699"/>
            <a:ext cx="3702775" cy="1869399"/>
          </a:xfrm>
          <a:prstGeom prst="rect">
            <a:avLst/>
          </a:prstGeom>
          <a:noFill/>
          <a:ln>
            <a:noFill/>
          </a:ln>
        </p:spPr>
      </p:pic>
      <p:sp>
        <p:nvSpPr>
          <p:cNvPr id="74" name="Shape 74"/>
          <p:cNvSpPr txBox="1">
            <a:spLocks noGrp="1"/>
          </p:cNvSpPr>
          <p:nvPr>
            <p:ph type="body" idx="1"/>
          </p:nvPr>
        </p:nvSpPr>
        <p:spPr>
          <a:xfrm>
            <a:off x="382800" y="2720075"/>
            <a:ext cx="4359600" cy="17733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ARIANNA detects the radio pulses emitted when UHE neutrinos interact in Antarctic ice.</a:t>
            </a:r>
            <a:r>
              <a:rPr lang="en" baseline="30000" dirty="0"/>
              <a:t>1</a:t>
            </a:r>
          </a:p>
        </p:txBody>
      </p:sp>
      <p:sp>
        <p:nvSpPr>
          <p:cNvPr id="75" name="Shape 75"/>
          <p:cNvSpPr txBox="1">
            <a:spLocks noGrp="1"/>
          </p:cNvSpPr>
          <p:nvPr>
            <p:ph type="body" idx="1"/>
          </p:nvPr>
        </p:nvSpPr>
        <p:spPr>
          <a:xfrm>
            <a:off x="7822400" y="4645775"/>
            <a:ext cx="1265400" cy="426900"/>
          </a:xfrm>
          <a:prstGeom prst="rect">
            <a:avLst/>
          </a:prstGeom>
        </p:spPr>
        <p:txBody>
          <a:bodyPr lIns="91425" tIns="91425" rIns="91425" bIns="91425" anchor="t" anchorCtr="0">
            <a:noAutofit/>
          </a:bodyPr>
          <a:lstStyle/>
          <a:p>
            <a:pPr lvl="0" algn="r" rtl="0">
              <a:spcBef>
                <a:spcPts val="0"/>
              </a:spcBef>
              <a:buNone/>
            </a:pPr>
            <a:r>
              <a:rPr lang="en"/>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2800"/>
              <a:t>What are neutrinos?</a:t>
            </a:r>
          </a:p>
        </p:txBody>
      </p:sp>
      <p:sp>
        <p:nvSpPr>
          <p:cNvPr id="81" name="Shape 81"/>
          <p:cNvSpPr txBox="1">
            <a:spLocks noGrp="1"/>
          </p:cNvSpPr>
          <p:nvPr>
            <p:ph type="body" idx="1"/>
          </p:nvPr>
        </p:nvSpPr>
        <p:spPr>
          <a:xfrm>
            <a:off x="4041325" y="1642225"/>
            <a:ext cx="4714800" cy="3078900"/>
          </a:xfrm>
          <a:prstGeom prst="rect">
            <a:avLst/>
          </a:prstGeom>
        </p:spPr>
        <p:txBody>
          <a:bodyPr lIns="91425" tIns="91425" rIns="91425" bIns="91425" anchor="t" anchorCtr="0">
            <a:noAutofit/>
          </a:bodyPr>
          <a:lstStyle/>
          <a:p>
            <a:pPr marL="457200" lvl="0" indent="-228600" rtl="0">
              <a:spcBef>
                <a:spcPts val="0"/>
              </a:spcBef>
            </a:pPr>
            <a:r>
              <a:rPr lang="en"/>
              <a:t>Neutrinos are particles that have no charge and almost no mass, and rarely interact with matter.</a:t>
            </a:r>
            <a:r>
              <a:rPr lang="en" baseline="30000"/>
              <a:t>1</a:t>
            </a:r>
          </a:p>
          <a:p>
            <a:pPr marL="457200" lvl="0" indent="-228600" rtl="0">
              <a:spcBef>
                <a:spcPts val="0"/>
              </a:spcBef>
            </a:pPr>
            <a:r>
              <a:rPr lang="en"/>
              <a:t>Trillions of neutrinos are flooding out of the sun, the earth, and through the interactions of cosmic rays in our atmosphere from the universe and they pass through us with no observable effects.</a:t>
            </a:r>
            <a:r>
              <a:rPr lang="en" baseline="30000"/>
              <a:t>3</a:t>
            </a:r>
          </a:p>
          <a:p>
            <a:pPr lvl="0" rtl="0">
              <a:spcBef>
                <a:spcPts val="0"/>
              </a:spcBef>
              <a:buNone/>
            </a:pPr>
            <a:endParaRPr/>
          </a:p>
        </p:txBody>
      </p:sp>
      <p:pic>
        <p:nvPicPr>
          <p:cNvPr id="82" name="Shape 82"/>
          <p:cNvPicPr preferRelativeResize="0"/>
          <p:nvPr/>
        </p:nvPicPr>
        <p:blipFill>
          <a:blip r:embed="rId3">
            <a:alphaModFix/>
          </a:blip>
          <a:stretch>
            <a:fillRect/>
          </a:stretch>
        </p:blipFill>
        <p:spPr>
          <a:xfrm>
            <a:off x="558225" y="1754250"/>
            <a:ext cx="3331249" cy="2821150"/>
          </a:xfrm>
          <a:prstGeom prst="rect">
            <a:avLst/>
          </a:prstGeom>
          <a:noFill/>
          <a:ln>
            <a:noFill/>
          </a:ln>
        </p:spPr>
      </p:pic>
      <p:sp>
        <p:nvSpPr>
          <p:cNvPr id="83" name="Shape 83"/>
          <p:cNvSpPr txBox="1">
            <a:spLocks noGrp="1"/>
          </p:cNvSpPr>
          <p:nvPr>
            <p:ph type="ctrTitle" idx="4294967295"/>
          </p:nvPr>
        </p:nvSpPr>
        <p:spPr>
          <a:xfrm>
            <a:off x="20375" y="383037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000000"/>
                </a:solidFill>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sz="2800"/>
              <a:t>How are they detected?</a:t>
            </a:r>
          </a:p>
        </p:txBody>
      </p:sp>
      <p:sp>
        <p:nvSpPr>
          <p:cNvPr id="89" name="Shape 89"/>
          <p:cNvSpPr txBox="1">
            <a:spLocks noGrp="1"/>
          </p:cNvSpPr>
          <p:nvPr>
            <p:ph type="body" idx="1"/>
          </p:nvPr>
        </p:nvSpPr>
        <p:spPr>
          <a:xfrm>
            <a:off x="387900" y="1410825"/>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600" dirty="0"/>
              <a:t>Neutrinos cannot be detected directly. As such, we must employ other methods of detection</a:t>
            </a:r>
          </a:p>
          <a:p>
            <a:pPr marL="514350" lvl="0" indent="-285750" rtl="0">
              <a:spcBef>
                <a:spcPts val="0"/>
              </a:spcBef>
              <a:buFont typeface="Arial" panose="020B0604020202020204" pitchFamily="34" charset="0"/>
              <a:buChar char="•"/>
            </a:pPr>
            <a:r>
              <a:rPr lang="en" sz="1600" dirty="0"/>
              <a:t>When a neutrino passes through a dielectric –– ice, in our case –– it has a chance of interacting with the medium, producing a cascade of other particles</a:t>
            </a:r>
          </a:p>
          <a:p>
            <a:pPr marL="514350" lvl="0" indent="-285750" rtl="0">
              <a:spcBef>
                <a:spcPts val="0"/>
              </a:spcBef>
              <a:buFont typeface="Arial" panose="020B0604020202020204" pitchFamily="34" charset="0"/>
              <a:buChar char="•"/>
            </a:pPr>
            <a:r>
              <a:rPr lang="en" sz="1600" dirty="0"/>
              <a:t>Some of these particles are charged, and if they move with a velocity greater than the phase velocity of light for the medium, the medium will emit electromagnetic radiation known as Cherenkov radiation.</a:t>
            </a:r>
            <a:r>
              <a:rPr lang="en" sz="1600" baseline="30000" dirty="0"/>
              <a:t>6</a:t>
            </a:r>
          </a:p>
          <a:p>
            <a:pPr marL="514350" lvl="0" indent="-285750" rtl="0">
              <a:spcBef>
                <a:spcPts val="0"/>
              </a:spcBef>
              <a:buFont typeface="Arial" panose="020B0604020202020204" pitchFamily="34" charset="0"/>
              <a:buChar char="•"/>
            </a:pPr>
            <a:r>
              <a:rPr lang="en" sz="1600" dirty="0"/>
              <a:t>By detecting the radiation, we can draw conclusions about the original neutrino</a:t>
            </a:r>
          </a:p>
          <a:p>
            <a:pPr lvl="0" rtl="0">
              <a:spcBef>
                <a:spcPts val="0"/>
              </a:spcBef>
              <a:buNone/>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87900" y="458025"/>
            <a:ext cx="3339000" cy="686100"/>
          </a:xfrm>
          <a:prstGeom prst="rect">
            <a:avLst/>
          </a:prstGeom>
        </p:spPr>
        <p:txBody>
          <a:bodyPr lIns="91425" tIns="91425" rIns="91425" bIns="91425" anchor="b" anchorCtr="0">
            <a:noAutofit/>
          </a:bodyPr>
          <a:lstStyle/>
          <a:p>
            <a:pPr lvl="0">
              <a:spcBef>
                <a:spcPts val="0"/>
              </a:spcBef>
              <a:buNone/>
            </a:pPr>
            <a:r>
              <a:rPr lang="en"/>
              <a:t>The Detector</a:t>
            </a:r>
          </a:p>
        </p:txBody>
      </p:sp>
      <p:sp>
        <p:nvSpPr>
          <p:cNvPr id="95" name="Shape 95"/>
          <p:cNvSpPr txBox="1">
            <a:spLocks noGrp="1"/>
          </p:cNvSpPr>
          <p:nvPr>
            <p:ph type="body" idx="1"/>
          </p:nvPr>
        </p:nvSpPr>
        <p:spPr>
          <a:xfrm>
            <a:off x="76575" y="1489825"/>
            <a:ext cx="45729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600" dirty="0"/>
              <a:t>ARIANNA’s initial design includes 1000 detector stations over a 36 x 36 square kilometer area</a:t>
            </a:r>
          </a:p>
          <a:p>
            <a:pPr marL="514350" lvl="0" indent="-285750" rtl="0">
              <a:spcBef>
                <a:spcPts val="0"/>
              </a:spcBef>
              <a:buFont typeface="Arial" panose="020B0604020202020204" pitchFamily="34" charset="0"/>
              <a:buChar char="•"/>
            </a:pPr>
            <a:r>
              <a:rPr lang="en" sz="1600" dirty="0"/>
              <a:t>A single station has 8 antennas below the ice that detect radio waves</a:t>
            </a:r>
          </a:p>
          <a:p>
            <a:pPr marL="514350" lvl="0" indent="-285750" rtl="0">
              <a:spcBef>
                <a:spcPts val="0"/>
              </a:spcBef>
              <a:buFont typeface="Arial" panose="020B0604020202020204" pitchFamily="34" charset="0"/>
              <a:buChar char="•"/>
            </a:pPr>
            <a:r>
              <a:rPr lang="en" sz="1600" dirty="0"/>
              <a:t>Currently 8 stations are deployed in Moore’s Bay</a:t>
            </a:r>
            <a:r>
              <a:rPr lang="en" sz="1600" baseline="30000" dirty="0"/>
              <a:t>1</a:t>
            </a:r>
            <a:endParaRPr sz="1600" dirty="0"/>
          </a:p>
          <a:p>
            <a:pPr marL="514350" lvl="0" indent="-285750">
              <a:spcBef>
                <a:spcPts val="0"/>
              </a:spcBef>
              <a:buFont typeface="Arial" panose="020B0604020202020204" pitchFamily="34" charset="0"/>
              <a:buChar char="•"/>
            </a:pPr>
            <a:r>
              <a:rPr lang="en" sz="1600" dirty="0"/>
              <a:t>PICTURED: radio waves can reflect off the sea-ice boundary</a:t>
            </a:r>
          </a:p>
        </p:txBody>
      </p:sp>
      <p:pic>
        <p:nvPicPr>
          <p:cNvPr id="96" name="Shape 96"/>
          <p:cNvPicPr preferRelativeResize="0"/>
          <p:nvPr/>
        </p:nvPicPr>
        <p:blipFill>
          <a:blip r:embed="rId3">
            <a:alphaModFix/>
          </a:blip>
          <a:stretch>
            <a:fillRect/>
          </a:stretch>
        </p:blipFill>
        <p:spPr>
          <a:xfrm>
            <a:off x="4801450" y="1361475"/>
            <a:ext cx="4190150" cy="3413025"/>
          </a:xfrm>
          <a:prstGeom prst="rect">
            <a:avLst/>
          </a:prstGeom>
          <a:noFill/>
          <a:ln>
            <a:noFill/>
          </a:ln>
        </p:spPr>
      </p:pic>
      <p:sp>
        <p:nvSpPr>
          <p:cNvPr id="97" name="Shape 97"/>
          <p:cNvSpPr txBox="1">
            <a:spLocks noGrp="1"/>
          </p:cNvSpPr>
          <p:nvPr>
            <p:ph type="ctrTitle" idx="4294967295"/>
          </p:nvPr>
        </p:nvSpPr>
        <p:spPr>
          <a:xfrm>
            <a:off x="5101600" y="4414425"/>
            <a:ext cx="3869100" cy="749100"/>
          </a:xfrm>
          <a:prstGeom prst="rect">
            <a:avLst/>
          </a:prstGeom>
        </p:spPr>
        <p:txBody>
          <a:bodyPr lIns="91425" tIns="91425" rIns="91425" bIns="91425" anchor="b" anchorCtr="0">
            <a:noAutofit/>
          </a:bodyPr>
          <a:lstStyle/>
          <a:p>
            <a:pPr lvl="0" algn="r" rtl="0">
              <a:spcBef>
                <a:spcPts val="0"/>
              </a:spcBef>
              <a:buNone/>
            </a:pPr>
            <a:r>
              <a:rPr lang="en" sz="1800">
                <a:solidFill>
                  <a:srgbClr val="FFFFFF"/>
                </a:solidFill>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sz="2800"/>
              <a:t>Why do we care?</a:t>
            </a:r>
          </a:p>
        </p:txBody>
      </p:sp>
      <p:sp>
        <p:nvSpPr>
          <p:cNvPr id="103" name="Shape 10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Physicists study neutrinos to uncover more about the events and processes that produce the neutrinos </a:t>
            </a:r>
          </a:p>
          <a:p>
            <a:pPr marL="514350" lvl="0" indent="-285750" rtl="0">
              <a:spcBef>
                <a:spcPts val="0"/>
              </a:spcBef>
              <a:buFont typeface="Arial" panose="020B0604020202020204" pitchFamily="34" charset="0"/>
              <a:buChar char="•"/>
            </a:pPr>
            <a:r>
              <a:rPr lang="en" dirty="0"/>
              <a:t>UHE neutrinos are produced in astrophysical events such as Gamma Ray Bursts, and in bodies such as Active Galactic Nuclei.</a:t>
            </a:r>
            <a:r>
              <a:rPr lang="en" baseline="30000" dirty="0"/>
              <a:t>5</a:t>
            </a:r>
          </a:p>
          <a:p>
            <a:pPr marL="514350" lvl="0" indent="-285750" rtl="0">
              <a:spcBef>
                <a:spcPts val="0"/>
              </a:spcBef>
              <a:buFont typeface="Arial" panose="020B0604020202020204" pitchFamily="34" charset="0"/>
              <a:buChar char="•"/>
            </a:pPr>
            <a:r>
              <a:rPr lang="en" dirty="0"/>
              <a:t>Since neutrinos have no charge and very low mass, their paths are more or less unaffected as they travel to earth from their sources. This means we can more easily pinpoint the sources and study the processes that produce some of the most energetic particles in the universe.</a:t>
            </a:r>
            <a:r>
              <a:rPr lang="en" baseline="30000" dirty="0"/>
              <a:t>6</a:t>
            </a:r>
          </a:p>
          <a:p>
            <a:pPr lvl="0" rt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Simulation using ShelfMC</a:t>
            </a:r>
          </a:p>
        </p:txBody>
      </p:sp>
      <p:sp>
        <p:nvSpPr>
          <p:cNvPr id="109" name="Shape 10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Computer simulation is used to recreate neutrino-ice interactions at a low cost and at a high speed in order to optimize the efficacy of our experiments. For example, we can use simulations to determine the optimal depth at which a detector should be placed in the ice</a:t>
            </a:r>
          </a:p>
          <a:p>
            <a:pPr marL="514350" lvl="0" indent="-285750" rtl="0">
              <a:spcBef>
                <a:spcPts val="0"/>
              </a:spcBef>
              <a:buFont typeface="Arial" panose="020B0604020202020204" pitchFamily="34" charset="0"/>
              <a:buChar char="•"/>
            </a:pPr>
            <a:r>
              <a:rPr lang="en" dirty="0"/>
              <a:t> ShelfMC models the detection of UHE neutrinos that interact in the ice and generate signals that propagate to the ARIANNA station</a:t>
            </a:r>
          </a:p>
          <a:p>
            <a:pPr marL="514350" lvl="0" indent="-285750">
              <a:spcBef>
                <a:spcPts val="0"/>
              </a:spcBef>
              <a:buFont typeface="Arial" panose="020B0604020202020204" pitchFamily="34" charset="0"/>
              <a:buChar char="•"/>
            </a:pPr>
            <a:r>
              <a:rPr lang="en" dirty="0"/>
              <a:t>ShelfMC is a Monte Carlo simulation (hence the ‘MC’), which is a simulation technique that relies on repeated random sampling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Our Work with ShelfMC</a:t>
            </a:r>
          </a:p>
        </p:txBody>
      </p:sp>
      <p:sp>
        <p:nvSpPr>
          <p:cNvPr id="115" name="Shape 11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We have been trying to optimize the configuration of the ARIANNA stations using ShelfMC</a:t>
            </a:r>
          </a:p>
          <a:p>
            <a:pPr marL="514350" lvl="0" indent="-285750" rtl="0">
              <a:spcBef>
                <a:spcPts val="0"/>
              </a:spcBef>
              <a:buFont typeface="Arial" panose="020B0604020202020204" pitchFamily="34" charset="0"/>
              <a:buChar char="•"/>
            </a:pPr>
            <a:r>
              <a:rPr lang="en" dirty="0"/>
              <a:t>We are in the process of creating a collection of data from simulation runs with varying parameters for different station configurations and environmental conditions -- Examples include snow depth, attenuation length, and station depth.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Goals</a:t>
            </a:r>
          </a:p>
        </p:txBody>
      </p:sp>
      <p:sp>
        <p:nvSpPr>
          <p:cNvPr id="121" name="Shape 1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marR="0" lvl="0" indent="-342900" algn="l" rtl="0">
              <a:lnSpc>
                <a:spcPct val="115000"/>
              </a:lnSpc>
              <a:spcBef>
                <a:spcPts val="0"/>
              </a:spcBef>
              <a:spcAft>
                <a:spcPts val="1600"/>
              </a:spcAft>
              <a:buClr>
                <a:schemeClr val="dk1"/>
              </a:buClr>
              <a:buSzPct val="100000"/>
              <a:buFont typeface="Arial" panose="020B0604020202020204" pitchFamily="34" charset="0"/>
              <a:buChar char="•"/>
            </a:pPr>
            <a:r>
              <a:rPr lang="en" dirty="0"/>
              <a:t>ShelfMC: use simulations to determine optimal configuration for ARIANNA stations</a:t>
            </a:r>
          </a:p>
          <a:p>
            <a:pPr marL="457200" marR="0" lvl="0" indent="-342900" algn="l" rtl="0">
              <a:lnSpc>
                <a:spcPct val="115000"/>
              </a:lnSpc>
              <a:spcBef>
                <a:spcPts val="0"/>
              </a:spcBef>
              <a:spcAft>
                <a:spcPts val="1600"/>
              </a:spcAft>
              <a:buClr>
                <a:schemeClr val="dk1"/>
              </a:buClr>
              <a:buSzPct val="100000"/>
              <a:buFont typeface="Arial" panose="020B0604020202020204" pitchFamily="34" charset="0"/>
              <a:buChar char="•"/>
            </a:pPr>
            <a:r>
              <a:rPr lang="en" dirty="0"/>
              <a:t>ARIANNA: Detect UHE cosmic neutrinos and trace them back to their source, so that we may learn more about the processes that accelerate particles to such high energies</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On-screen Show (16:9)</PresentationFormat>
  <Paragraphs>43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 Slab</vt:lpstr>
      <vt:lpstr>Roboto</vt:lpstr>
      <vt:lpstr>marina</vt:lpstr>
      <vt:lpstr>ARIANNA</vt:lpstr>
      <vt:lpstr>ARIANNA</vt:lpstr>
      <vt:lpstr>What are neutrinos?</vt:lpstr>
      <vt:lpstr>How are they detected?</vt:lpstr>
      <vt:lpstr>The Detector</vt:lpstr>
      <vt:lpstr>Why do we care?</vt:lpstr>
      <vt:lpstr>Simulation using ShelfMC</vt:lpstr>
      <vt:lpstr>Our Work with ShelfMC</vt:lpstr>
      <vt:lpstr>Goals</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ARIANNA</dc:title>
  <cp:lastModifiedBy>Hannah</cp:lastModifiedBy>
  <cp:revision>1</cp:revision>
  <dcterms:modified xsi:type="dcterms:W3CDTF">2017-03-03T05:40:24Z</dcterms:modified>
</cp:coreProperties>
</file>