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43891200" cy="32918400"/>
  <p:notesSz cx="20104100" cy="15087600"/>
  <p:defaultTextStyle>
    <a:defPPr>
      <a:defRPr lang="en-US"/>
    </a:defPPr>
    <a:lvl1pPr marL="0" algn="l" defTabSz="997734" rtl="0" eaLnBrk="1" latinLnBrk="0" hangingPunct="1">
      <a:defRPr sz="3929" kern="1200">
        <a:solidFill>
          <a:schemeClr val="tx1"/>
        </a:solidFill>
        <a:latin typeface="+mn-lt"/>
        <a:ea typeface="+mn-ea"/>
        <a:cs typeface="+mn-cs"/>
      </a:defRPr>
    </a:lvl1pPr>
    <a:lvl2pPr marL="997734" algn="l" defTabSz="997734" rtl="0" eaLnBrk="1" latinLnBrk="0" hangingPunct="1">
      <a:defRPr sz="3929" kern="1200">
        <a:solidFill>
          <a:schemeClr val="tx1"/>
        </a:solidFill>
        <a:latin typeface="+mn-lt"/>
        <a:ea typeface="+mn-ea"/>
        <a:cs typeface="+mn-cs"/>
      </a:defRPr>
    </a:lvl2pPr>
    <a:lvl3pPr marL="1995468" algn="l" defTabSz="997734" rtl="0" eaLnBrk="1" latinLnBrk="0" hangingPunct="1">
      <a:defRPr sz="3929" kern="1200">
        <a:solidFill>
          <a:schemeClr val="tx1"/>
        </a:solidFill>
        <a:latin typeface="+mn-lt"/>
        <a:ea typeface="+mn-ea"/>
        <a:cs typeface="+mn-cs"/>
      </a:defRPr>
    </a:lvl3pPr>
    <a:lvl4pPr marL="2993202" algn="l" defTabSz="997734" rtl="0" eaLnBrk="1" latinLnBrk="0" hangingPunct="1">
      <a:defRPr sz="3929" kern="1200">
        <a:solidFill>
          <a:schemeClr val="tx1"/>
        </a:solidFill>
        <a:latin typeface="+mn-lt"/>
        <a:ea typeface="+mn-ea"/>
        <a:cs typeface="+mn-cs"/>
      </a:defRPr>
    </a:lvl4pPr>
    <a:lvl5pPr marL="3990936" algn="l" defTabSz="997734" rtl="0" eaLnBrk="1" latinLnBrk="0" hangingPunct="1">
      <a:defRPr sz="3929" kern="1200">
        <a:solidFill>
          <a:schemeClr val="tx1"/>
        </a:solidFill>
        <a:latin typeface="+mn-lt"/>
        <a:ea typeface="+mn-ea"/>
        <a:cs typeface="+mn-cs"/>
      </a:defRPr>
    </a:lvl5pPr>
    <a:lvl6pPr marL="4988671" algn="l" defTabSz="997734" rtl="0" eaLnBrk="1" latinLnBrk="0" hangingPunct="1">
      <a:defRPr sz="3929" kern="1200">
        <a:solidFill>
          <a:schemeClr val="tx1"/>
        </a:solidFill>
        <a:latin typeface="+mn-lt"/>
        <a:ea typeface="+mn-ea"/>
        <a:cs typeface="+mn-cs"/>
      </a:defRPr>
    </a:lvl6pPr>
    <a:lvl7pPr marL="5986405" algn="l" defTabSz="997734" rtl="0" eaLnBrk="1" latinLnBrk="0" hangingPunct="1">
      <a:defRPr sz="3929" kern="1200">
        <a:solidFill>
          <a:schemeClr val="tx1"/>
        </a:solidFill>
        <a:latin typeface="+mn-lt"/>
        <a:ea typeface="+mn-ea"/>
        <a:cs typeface="+mn-cs"/>
      </a:defRPr>
    </a:lvl7pPr>
    <a:lvl8pPr marL="6984139" algn="l" defTabSz="997734" rtl="0" eaLnBrk="1" latinLnBrk="0" hangingPunct="1">
      <a:defRPr sz="3929" kern="1200">
        <a:solidFill>
          <a:schemeClr val="tx1"/>
        </a:solidFill>
        <a:latin typeface="+mn-lt"/>
        <a:ea typeface="+mn-ea"/>
        <a:cs typeface="+mn-cs"/>
      </a:defRPr>
    </a:lvl8pPr>
    <a:lvl9pPr marL="7981873" algn="l" defTabSz="997734" rtl="0" eaLnBrk="1" latinLnBrk="0" hangingPunct="1">
      <a:defRPr sz="392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34" userDrawn="1">
          <p15:clr>
            <a:srgbClr val="A4A3A4"/>
          </p15:clr>
        </p15:guide>
        <p15:guide id="2" pos="276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ren Gourapura" initials="SG" lastIdx="1" clrIdx="0">
    <p:extLst>
      <p:ext uri="{19B8F6BF-5375-455C-9EA6-DF929625EA0E}">
        <p15:presenceInfo xmlns:p15="http://schemas.microsoft.com/office/powerpoint/2012/main" userId="Suren Gourapu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0000"/>
    <a:srgbClr val="414042"/>
    <a:srgbClr val="666666"/>
    <a:srgbClr val="B80012"/>
    <a:srgbClr val="9B002D"/>
    <a:srgbClr val="777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01" autoAdjust="0"/>
    <p:restoredTop sz="99492" autoAdjust="0"/>
  </p:normalViewPr>
  <p:slideViewPr>
    <p:cSldViewPr>
      <p:cViewPr varScale="1">
        <p:scale>
          <a:sx n="36" d="100"/>
          <a:sy n="36" d="100"/>
        </p:scale>
        <p:origin x="1344" y="90"/>
      </p:cViewPr>
      <p:guideLst>
        <p:guide orient="horz" pos="20734"/>
        <p:guide pos="276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C1418-3B4C-420D-B5EF-BA3CBBE684AE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6388" y="1885950"/>
            <a:ext cx="6791325" cy="509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7261225"/>
            <a:ext cx="16084550" cy="5940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3195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433195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AF2A9-7BAE-4992-8283-69A41716F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56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AF2A9-7BAE-4992-8283-69A41716FD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02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91839" y="10204705"/>
            <a:ext cx="37307522" cy="10233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583680" y="18434305"/>
            <a:ext cx="307238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72471" y="2467088"/>
            <a:ext cx="40746253" cy="2232791"/>
          </a:xfrm>
        </p:spPr>
        <p:txBody>
          <a:bodyPr lIns="0" tIns="0" rIns="0" bIns="0"/>
          <a:lstStyle>
            <a:lvl1pPr>
              <a:defRPr sz="14509" b="1">
                <a:solidFill>
                  <a:srgbClr val="4140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72471" y="2467088"/>
            <a:ext cx="40746253" cy="2232791"/>
          </a:xfrm>
        </p:spPr>
        <p:txBody>
          <a:bodyPr lIns="0" tIns="0" rIns="0" bIns="0"/>
          <a:lstStyle>
            <a:lvl1pPr>
              <a:defRPr sz="14509" b="1">
                <a:solidFill>
                  <a:srgbClr val="4140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94560" y="7571233"/>
            <a:ext cx="190926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2603967" y="7571233"/>
            <a:ext cx="190926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72471" y="2467088"/>
            <a:ext cx="40746253" cy="2232791"/>
          </a:xfrm>
        </p:spPr>
        <p:txBody>
          <a:bodyPr lIns="0" tIns="0" rIns="0" bIns="0"/>
          <a:lstStyle>
            <a:lvl1pPr>
              <a:defRPr sz="14509" b="1">
                <a:solidFill>
                  <a:srgbClr val="4140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72471" y="2467088"/>
            <a:ext cx="40746253" cy="10233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50" b="1">
                <a:solidFill>
                  <a:srgbClr val="4140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94560" y="7571233"/>
            <a:ext cx="39502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923008" y="30614113"/>
            <a:ext cx="14045184" cy="604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194561" y="30614113"/>
            <a:ext cx="10094976" cy="604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1601667" y="30614113"/>
            <a:ext cx="10094976" cy="604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97519">
        <a:defRPr>
          <a:latin typeface="+mn-lt"/>
          <a:ea typeface="+mn-ea"/>
          <a:cs typeface="+mn-cs"/>
        </a:defRPr>
      </a:lvl2pPr>
      <a:lvl3pPr marL="1995038">
        <a:defRPr>
          <a:latin typeface="+mn-lt"/>
          <a:ea typeface="+mn-ea"/>
          <a:cs typeface="+mn-cs"/>
        </a:defRPr>
      </a:lvl3pPr>
      <a:lvl4pPr marL="2992557">
        <a:defRPr>
          <a:latin typeface="+mn-lt"/>
          <a:ea typeface="+mn-ea"/>
          <a:cs typeface="+mn-cs"/>
        </a:defRPr>
      </a:lvl4pPr>
      <a:lvl5pPr marL="3990076">
        <a:defRPr>
          <a:latin typeface="+mn-lt"/>
          <a:ea typeface="+mn-ea"/>
          <a:cs typeface="+mn-cs"/>
        </a:defRPr>
      </a:lvl5pPr>
      <a:lvl6pPr marL="4987595">
        <a:defRPr>
          <a:latin typeface="+mn-lt"/>
          <a:ea typeface="+mn-ea"/>
          <a:cs typeface="+mn-cs"/>
        </a:defRPr>
      </a:lvl6pPr>
      <a:lvl7pPr marL="5985114">
        <a:defRPr>
          <a:latin typeface="+mn-lt"/>
          <a:ea typeface="+mn-ea"/>
          <a:cs typeface="+mn-cs"/>
        </a:defRPr>
      </a:lvl7pPr>
      <a:lvl8pPr marL="6982633">
        <a:defRPr>
          <a:latin typeface="+mn-lt"/>
          <a:ea typeface="+mn-ea"/>
          <a:cs typeface="+mn-cs"/>
        </a:defRPr>
      </a:lvl8pPr>
      <a:lvl9pPr marL="798015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97519">
        <a:defRPr>
          <a:latin typeface="+mn-lt"/>
          <a:ea typeface="+mn-ea"/>
          <a:cs typeface="+mn-cs"/>
        </a:defRPr>
      </a:lvl2pPr>
      <a:lvl3pPr marL="1995038">
        <a:defRPr>
          <a:latin typeface="+mn-lt"/>
          <a:ea typeface="+mn-ea"/>
          <a:cs typeface="+mn-cs"/>
        </a:defRPr>
      </a:lvl3pPr>
      <a:lvl4pPr marL="2992557">
        <a:defRPr>
          <a:latin typeface="+mn-lt"/>
          <a:ea typeface="+mn-ea"/>
          <a:cs typeface="+mn-cs"/>
        </a:defRPr>
      </a:lvl4pPr>
      <a:lvl5pPr marL="3990076">
        <a:defRPr>
          <a:latin typeface="+mn-lt"/>
          <a:ea typeface="+mn-ea"/>
          <a:cs typeface="+mn-cs"/>
        </a:defRPr>
      </a:lvl5pPr>
      <a:lvl6pPr marL="4987595">
        <a:defRPr>
          <a:latin typeface="+mn-lt"/>
          <a:ea typeface="+mn-ea"/>
          <a:cs typeface="+mn-cs"/>
        </a:defRPr>
      </a:lvl6pPr>
      <a:lvl7pPr marL="5985114">
        <a:defRPr>
          <a:latin typeface="+mn-lt"/>
          <a:ea typeface="+mn-ea"/>
          <a:cs typeface="+mn-cs"/>
        </a:defRPr>
      </a:lvl7pPr>
      <a:lvl8pPr marL="6982633">
        <a:defRPr>
          <a:latin typeface="+mn-lt"/>
          <a:ea typeface="+mn-ea"/>
          <a:cs typeface="+mn-cs"/>
        </a:defRPr>
      </a:lvl8pPr>
      <a:lvl9pPr marL="798015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"/>
            <a:ext cx="43434000" cy="32461200"/>
          </a:xfrm>
          <a:prstGeom prst="rect">
            <a:avLst/>
          </a:prstGeom>
          <a:solidFill>
            <a:srgbClr val="BB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72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486400"/>
            <a:ext cx="12801600" cy="21031200"/>
          </a:xfrm>
          <a:prstGeom prst="rect">
            <a:avLst/>
          </a:prstGeom>
          <a:solidFill>
            <a:schemeClr val="bg1"/>
          </a:solidFill>
          <a:ln>
            <a:solidFill>
              <a:srgbClr val="BB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72" dirty="0"/>
              <a:t>–</a:t>
            </a:r>
          </a:p>
        </p:txBody>
      </p:sp>
      <p:sp>
        <p:nvSpPr>
          <p:cNvPr id="7" name="Rectangle 6"/>
          <p:cNvSpPr/>
          <p:nvPr/>
        </p:nvSpPr>
        <p:spPr>
          <a:xfrm>
            <a:off x="13944600" y="5486400"/>
            <a:ext cx="13533120" cy="21031200"/>
          </a:xfrm>
          <a:prstGeom prst="rect">
            <a:avLst/>
          </a:prstGeom>
          <a:solidFill>
            <a:schemeClr val="bg1"/>
          </a:solidFill>
          <a:ln>
            <a:solidFill>
              <a:srgbClr val="BB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72"/>
              <a:t>–</a:t>
            </a:r>
            <a:endParaRPr lang="en-US" sz="8572" dirty="0"/>
          </a:p>
        </p:txBody>
      </p:sp>
      <p:sp>
        <p:nvSpPr>
          <p:cNvPr id="8" name="Rectangle 7"/>
          <p:cNvSpPr/>
          <p:nvPr/>
        </p:nvSpPr>
        <p:spPr>
          <a:xfrm>
            <a:off x="685800" y="685800"/>
            <a:ext cx="27660600" cy="4343400"/>
          </a:xfrm>
          <a:prstGeom prst="rect">
            <a:avLst/>
          </a:prstGeom>
          <a:solidFill>
            <a:schemeClr val="bg1"/>
          </a:solidFill>
          <a:ln>
            <a:solidFill>
              <a:srgbClr val="BB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72"/>
              <a:t>–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26974800"/>
            <a:ext cx="21945600" cy="5257800"/>
          </a:xfrm>
          <a:prstGeom prst="rect">
            <a:avLst/>
          </a:prstGeom>
          <a:solidFill>
            <a:schemeClr val="bg1"/>
          </a:solidFill>
          <a:ln>
            <a:solidFill>
              <a:srgbClr val="BB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72" dirty="0"/>
              <a:t>–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3"/>
          </p:nvPr>
        </p:nvSpPr>
        <p:spPr>
          <a:xfrm>
            <a:off x="1002177" y="2057377"/>
            <a:ext cx="27027846" cy="1538883"/>
          </a:xfrm>
        </p:spPr>
        <p:txBody>
          <a:bodyPr/>
          <a:lstStyle/>
          <a:p>
            <a:r>
              <a:rPr lang="en-US" sz="10000" dirty="0">
                <a:solidFill>
                  <a:srgbClr val="414042"/>
                </a:solidFill>
                <a:latin typeface="Capita-Bold"/>
              </a:rPr>
              <a:t>The </a:t>
            </a:r>
            <a:r>
              <a:rPr lang="en-US" sz="10000" dirty="0" err="1">
                <a:solidFill>
                  <a:srgbClr val="414042"/>
                </a:solidFill>
                <a:latin typeface="Capita-Bold"/>
              </a:rPr>
              <a:t>Askaryan</a:t>
            </a:r>
            <a:r>
              <a:rPr lang="en-US" sz="10000" dirty="0">
                <a:solidFill>
                  <a:srgbClr val="414042"/>
                </a:solidFill>
                <a:latin typeface="Capita-Bold"/>
              </a:rPr>
              <a:t> Radio Array: Hardware and Modelling</a:t>
            </a:r>
          </a:p>
        </p:txBody>
      </p:sp>
      <p:pic>
        <p:nvPicPr>
          <p:cNvPr id="10" name="Picture 9" descr="TheOhioStateUniversity-2C-HorizK-PANTON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1860" y="1033150"/>
            <a:ext cx="7371139" cy="10684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8834" y="3784584"/>
            <a:ext cx="26189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414042"/>
                </a:solidFill>
                <a:latin typeface="Capita-Bold"/>
              </a:rPr>
              <a:t>Suren R Gourapura, Brian Clark, Dr. Carl </a:t>
            </a:r>
            <a:r>
              <a:rPr lang="en-US" sz="4400" dirty="0" err="1">
                <a:solidFill>
                  <a:srgbClr val="414042"/>
                </a:solidFill>
                <a:latin typeface="Capita-Bold"/>
              </a:rPr>
              <a:t>Pfendner</a:t>
            </a:r>
            <a:r>
              <a:rPr lang="en-US" sz="4400" dirty="0">
                <a:solidFill>
                  <a:srgbClr val="414042"/>
                </a:solidFill>
                <a:latin typeface="Capita-Bold"/>
              </a:rPr>
              <a:t>, Dr. Patrick Allison, Prof. Amy Connolly</a:t>
            </a:r>
            <a:r>
              <a:rPr lang="en-US" sz="4400" dirty="0">
                <a:latin typeface="Capita-Bold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8834" y="1245251"/>
            <a:ext cx="1455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Capita-Bold"/>
              </a:rPr>
              <a:t>COLLEGE OF ARTS AND SCIENCES - DEPARTMENT OF PHYSICS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803600" y="685800"/>
            <a:ext cx="14401800" cy="4343400"/>
          </a:xfrm>
          <a:prstGeom prst="rect">
            <a:avLst/>
          </a:prstGeom>
          <a:solidFill>
            <a:schemeClr val="bg1"/>
          </a:solidFill>
          <a:ln>
            <a:solidFill>
              <a:srgbClr val="BB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72"/>
              <a:t>–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8903" y="899964"/>
            <a:ext cx="2282197" cy="1889224"/>
          </a:xfrm>
          <a:prstGeom prst="rect">
            <a:avLst/>
          </a:prstGeom>
        </p:spPr>
      </p:pic>
      <p:pic>
        <p:nvPicPr>
          <p:cNvPr id="1026" name="Picture 2" descr="https://www.nsf.gov/images/logos/nsf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57" y="2876210"/>
            <a:ext cx="2053597" cy="206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184600" y="1844576"/>
            <a:ext cx="113957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research is supported by the NSF ARA Grant: 1404266 and NASA Grant: NX15AC20G. Thanks to the Undergraduate Summer Research Program by the OSU Physics Department and the Second-Year Transformational Experience Program for supporting me this summer. I especially thank my STEP Faculty mentor Prof. Sonia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Manjon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guiding me through the program, and Prof. Amy Connolly for allowing me to participate in her research group since October 2016.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28000" y="945505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414042"/>
                </a:solidFill>
                <a:latin typeface="Capita-Bold"/>
              </a:rPr>
              <a:t>Acknowledgements</a:t>
            </a:r>
            <a:endParaRPr lang="en-US" u="sng" dirty="0"/>
          </a:p>
        </p:txBody>
      </p:sp>
      <p:sp>
        <p:nvSpPr>
          <p:cNvPr id="18" name="Rectangle 17"/>
          <p:cNvSpPr/>
          <p:nvPr/>
        </p:nvSpPr>
        <p:spPr>
          <a:xfrm>
            <a:off x="27934920" y="5509617"/>
            <a:ext cx="15270480" cy="21031200"/>
          </a:xfrm>
          <a:prstGeom prst="rect">
            <a:avLst/>
          </a:prstGeom>
          <a:solidFill>
            <a:schemeClr val="bg1"/>
          </a:solidFill>
          <a:ln>
            <a:solidFill>
              <a:srgbClr val="BB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72" dirty="0"/>
              <a:t>–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9689" y="5903240"/>
            <a:ext cx="10653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solidFill>
                  <a:srgbClr val="414042"/>
                </a:solidFill>
                <a:latin typeface="Capita-Bold"/>
              </a:rPr>
              <a:t>Detecting Ultra-High-Energy (UHE) Neutrinos </a:t>
            </a:r>
            <a:endParaRPr lang="en-US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15769835" y="5903240"/>
            <a:ext cx="10904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solidFill>
                  <a:srgbClr val="414042"/>
                </a:solidFill>
                <a:latin typeface="Capita-Bold"/>
              </a:rPr>
              <a:t>ARA Data Acquisition Box (DAQ Box)</a:t>
            </a:r>
            <a:endParaRPr lang="en-US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30408278" y="14164512"/>
            <a:ext cx="10963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solidFill>
                  <a:srgbClr val="414042"/>
                </a:solidFill>
                <a:latin typeface="Capita-Bold"/>
              </a:rPr>
              <a:t>Antenna Simulation using Spherical Harmonics</a:t>
            </a:r>
            <a:endParaRPr lang="en-US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3025131" y="10766230"/>
            <a:ext cx="8122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solidFill>
                  <a:srgbClr val="414042"/>
                </a:solidFill>
                <a:latin typeface="Capita-Bold"/>
              </a:rPr>
              <a:t>Neutrino Detection Experiments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1244961" y="7056896"/>
            <a:ext cx="2638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Why Neutrinos?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44961" y="11848328"/>
            <a:ext cx="11978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past decade, many neutrino detectors have been built with varying energy bandwidths: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35695" y="15923835"/>
            <a:ext cx="6701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err="1">
                <a:solidFill>
                  <a:srgbClr val="414042"/>
                </a:solidFill>
                <a:latin typeface="Capita-Bold"/>
              </a:rPr>
              <a:t>Askaryan</a:t>
            </a:r>
            <a:r>
              <a:rPr lang="en-US" sz="4400" u="sng" dirty="0">
                <a:solidFill>
                  <a:srgbClr val="414042"/>
                </a:solidFill>
                <a:latin typeface="Capita-Bold"/>
              </a:rPr>
              <a:t> Radio Array (ARA)</a:t>
            </a:r>
            <a:endParaRPr lang="en-US" sz="4400" dirty="0"/>
          </a:p>
        </p:txBody>
      </p:sp>
      <p:sp>
        <p:nvSpPr>
          <p:cNvPr id="25" name="TextBox 24"/>
          <p:cNvSpPr txBox="1"/>
          <p:nvPr/>
        </p:nvSpPr>
        <p:spPr>
          <a:xfrm>
            <a:off x="1688063" y="17421867"/>
            <a:ext cx="1064223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Neutrino-ice collision creates a shower of particles that emit broadband Cherenkov radiation through the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Askaryan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effect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Deploys 16 antennas 200m deep in the ice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Hpol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Vpol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 stations by 2018, a planned total of ~37 stations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" t="19149" r="3148" b="3776"/>
          <a:stretch/>
        </p:blipFill>
        <p:spPr>
          <a:xfrm>
            <a:off x="768673" y="20299806"/>
            <a:ext cx="7794479" cy="553311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t="2698" r="4377" b="4255"/>
          <a:stretch/>
        </p:blipFill>
        <p:spPr>
          <a:xfrm>
            <a:off x="22747879" y="6845449"/>
            <a:ext cx="4057108" cy="636096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4493242" y="7204646"/>
            <a:ext cx="784369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Continuous analog signal from antennas enter the ARA Front End (ARAFE)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ARAFE filters and amplifies the signal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Sends signal to the Digitizing Daughter board (DDA)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Also sends signal through the tunnel diodes and into the Triggering Daughter board (TDA)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TDA issues the TDA trigger to the ATRI board when signal power passes a threshold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three antennas of the same polarization send TDA trigger in 120 ns, ATRI board tells DDAs to digitize the signal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DDAs send signal data back to the ATRI board and into storage.</a:t>
            </a:r>
          </a:p>
        </p:txBody>
      </p:sp>
      <p:sp>
        <p:nvSpPr>
          <p:cNvPr id="1027" name="TextBox 1026"/>
          <p:cNvSpPr txBox="1"/>
          <p:nvPr/>
        </p:nvSpPr>
        <p:spPr>
          <a:xfrm>
            <a:off x="17165897" y="12840237"/>
            <a:ext cx="7090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solidFill>
                  <a:srgbClr val="414042"/>
                </a:solidFill>
                <a:latin typeface="Capita-Bold"/>
              </a:rPr>
              <a:t>Contents</a:t>
            </a:r>
            <a:endParaRPr lang="en-US" sz="4000" dirty="0"/>
          </a:p>
        </p:txBody>
      </p:sp>
      <p:sp>
        <p:nvSpPr>
          <p:cNvPr id="1028" name="TextBox 1027"/>
          <p:cNvSpPr txBox="1"/>
          <p:nvPr/>
        </p:nvSpPr>
        <p:spPr>
          <a:xfrm>
            <a:off x="14527677" y="13693922"/>
            <a:ext cx="4695239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16 Tunnel Diodes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 Triggering Daughter Boards (TDA)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 Digitizing Daughter Boards (DDA)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 Quads containing ARA Front Ends (ARAFE)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ARA Triggering and Readout Board (ATRI)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Single Board Computer (SBC)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GPS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Fiber Switch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DAQ Stack Power Module (DSPM)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ARA Smart Power System (ASPS)</a:t>
            </a:r>
          </a:p>
        </p:txBody>
      </p:sp>
      <p:sp>
        <p:nvSpPr>
          <p:cNvPr id="1031" name="TextBox 1030"/>
          <p:cNvSpPr txBox="1"/>
          <p:nvPr/>
        </p:nvSpPr>
        <p:spPr>
          <a:xfrm>
            <a:off x="18678619" y="20414769"/>
            <a:ext cx="5086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414042"/>
                </a:solidFill>
                <a:latin typeface="Capita-Bold"/>
              </a:rPr>
              <a:t>Building and Testing</a:t>
            </a:r>
            <a:endParaRPr lang="en-US" sz="4400" dirty="0"/>
          </a:p>
        </p:txBody>
      </p:sp>
      <p:sp>
        <p:nvSpPr>
          <p:cNvPr id="1033" name="TextBox 1032"/>
          <p:cNvSpPr txBox="1"/>
          <p:nvPr/>
        </p:nvSpPr>
        <p:spPr>
          <a:xfrm>
            <a:off x="22831371" y="21434540"/>
            <a:ext cx="419310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Soldering Components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Cable-making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Shop Work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Assembly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LOTS of Troubleshooting!</a:t>
            </a:r>
          </a:p>
        </p:txBody>
      </p:sp>
      <p:sp>
        <p:nvSpPr>
          <p:cNvPr id="1032" name="TextBox 1031"/>
          <p:cNvSpPr txBox="1"/>
          <p:nvPr/>
        </p:nvSpPr>
        <p:spPr>
          <a:xfrm>
            <a:off x="14448709" y="21237624"/>
            <a:ext cx="7705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6" name="TextBox 1035"/>
          <p:cNvSpPr txBox="1"/>
          <p:nvPr/>
        </p:nvSpPr>
        <p:spPr>
          <a:xfrm>
            <a:off x="30096279" y="5852113"/>
            <a:ext cx="11816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solidFill>
                  <a:srgbClr val="414042"/>
                </a:solidFill>
                <a:latin typeface="Capita-Bold"/>
              </a:rPr>
              <a:t>Antenna Creation using Genetic Programming (GP)</a:t>
            </a:r>
          </a:p>
        </p:txBody>
      </p:sp>
      <p:sp>
        <p:nvSpPr>
          <p:cNvPr id="1037" name="TextBox 1036"/>
          <p:cNvSpPr txBox="1"/>
          <p:nvPr/>
        </p:nvSpPr>
        <p:spPr>
          <a:xfrm>
            <a:off x="28346399" y="7198799"/>
            <a:ext cx="1097280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NASA designed this antenna in 2006 for the Space Technology 5 Mission [1].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Antenna shape determined by genetic algorithm</a:t>
            </a:r>
          </a:p>
        </p:txBody>
      </p:sp>
      <p:sp>
        <p:nvSpPr>
          <p:cNvPr id="1040" name="TextBox 1039"/>
          <p:cNvSpPr txBox="1"/>
          <p:nvPr/>
        </p:nvSpPr>
        <p:spPr>
          <a:xfrm>
            <a:off x="34825642" y="8768726"/>
            <a:ext cx="21291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>
                <a:solidFill>
                  <a:srgbClr val="414042"/>
                </a:solidFill>
                <a:latin typeface="Capita-Bold"/>
              </a:rPr>
              <a:t>The </a:t>
            </a:r>
            <a:r>
              <a:rPr lang="en-US" sz="4400" u="sng" dirty="0">
                <a:solidFill>
                  <a:srgbClr val="414042"/>
                </a:solidFill>
                <a:latin typeface="Capita-Bold"/>
              </a:rPr>
              <a:t>Goal</a:t>
            </a:r>
            <a:endParaRPr lang="en-US" sz="4400" dirty="0"/>
          </a:p>
        </p:txBody>
      </p:sp>
      <p:sp>
        <p:nvSpPr>
          <p:cNvPr id="1041" name="TextBox 1040"/>
          <p:cNvSpPr txBox="1"/>
          <p:nvPr/>
        </p:nvSpPr>
        <p:spPr>
          <a:xfrm>
            <a:off x="28389062" y="10310217"/>
            <a:ext cx="453883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Improving antenna sensitivity, we can increase neutrino detection efficiency</a:t>
            </a:r>
          </a:p>
          <a:p>
            <a:pPr algn="just">
              <a:spcBef>
                <a:spcPts val="60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Genetic programming may help us create such an antenna.</a:t>
            </a:r>
          </a:p>
        </p:txBody>
      </p:sp>
      <p:sp>
        <p:nvSpPr>
          <p:cNvPr id="1042" name="TextBox 1041"/>
          <p:cNvSpPr txBox="1"/>
          <p:nvPr/>
        </p:nvSpPr>
        <p:spPr>
          <a:xfrm>
            <a:off x="28389063" y="15197956"/>
            <a:ext cx="1135434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Convenient to package information in coefficients that GP software can adjust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Spherical harmonics are ideal: the full set in linear combinations span all 2d surfaces 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My goal was to fit the gain and phase pattern of our current antenna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Took excel data that had a gain and phase for 2664 directions, in phi and theta.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Created C++ script to format data into a  Mathematica-friendly format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Interpolated data into a function to allow for plotting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Confirmed that spherical harmonics with non-zero m values did not sufficiently affect model (so rotational symmetry)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Mathematica “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FindFit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  function chose coefficients for the spherical harmonics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Computed the Chi^2 to quantify the agreement between model and data</a:t>
            </a:r>
          </a:p>
        </p:txBody>
      </p:sp>
      <p:sp>
        <p:nvSpPr>
          <p:cNvPr id="1043" name="TextBox 1042"/>
          <p:cNvSpPr txBox="1"/>
          <p:nvPr/>
        </p:nvSpPr>
        <p:spPr>
          <a:xfrm>
            <a:off x="28346399" y="24692775"/>
            <a:ext cx="14230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045" name="Picture 10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3701" y="20633192"/>
            <a:ext cx="14314216" cy="4931320"/>
          </a:xfrm>
          <a:prstGeom prst="rect">
            <a:avLst/>
          </a:prstGeom>
        </p:spPr>
      </p:pic>
      <p:pic>
        <p:nvPicPr>
          <p:cNvPr id="1047" name="Picture 10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203400"/>
            <a:ext cx="4800600" cy="4800600"/>
          </a:xfrm>
          <a:prstGeom prst="rect">
            <a:avLst/>
          </a:prstGeom>
        </p:spPr>
      </p:pic>
      <p:sp>
        <p:nvSpPr>
          <p:cNvPr id="1048" name="TextBox 1047"/>
          <p:cNvSpPr txBox="1"/>
          <p:nvPr/>
        </p:nvSpPr>
        <p:spPr>
          <a:xfrm>
            <a:off x="6677375" y="27104518"/>
            <a:ext cx="91493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solidFill>
                  <a:srgbClr val="414042"/>
                </a:solidFill>
                <a:latin typeface="Capita-Bold"/>
              </a:rPr>
              <a:t>Achieving in Science through Physics Instrumentation, Research and Exploration</a:t>
            </a:r>
            <a:endParaRPr lang="en-US" sz="3600" dirty="0"/>
          </a:p>
        </p:txBody>
      </p:sp>
      <p:sp>
        <p:nvSpPr>
          <p:cNvPr id="1049" name="TextBox 1048"/>
          <p:cNvSpPr txBox="1"/>
          <p:nvPr/>
        </p:nvSpPr>
        <p:spPr>
          <a:xfrm>
            <a:off x="6172200" y="28712865"/>
            <a:ext cx="1127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Workshop to introduce high school women to STEM fields, including physics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Supported by NSF, coordinated by Prof. Connolly’s group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 days from 9 am to 5 pm, approximately twice a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Draws young minds to physics, provides an idea of what our group does, provides a tour of OSU, and supplies students with future projects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This year was my first time volunteering. I ran the Antenna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Pulser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experiment along with Dr. Allison and two other undergraduates. 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3088600" y="26974800"/>
            <a:ext cx="20116800" cy="3470989"/>
          </a:xfrm>
          <a:prstGeom prst="rect">
            <a:avLst/>
          </a:prstGeom>
          <a:solidFill>
            <a:schemeClr val="bg1"/>
          </a:solidFill>
          <a:ln>
            <a:solidFill>
              <a:srgbClr val="BB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72" dirty="0"/>
              <a:t>–</a:t>
            </a:r>
          </a:p>
        </p:txBody>
      </p:sp>
      <p:sp>
        <p:nvSpPr>
          <p:cNvPr id="1050" name="TextBox 1049"/>
          <p:cNvSpPr txBox="1"/>
          <p:nvPr/>
        </p:nvSpPr>
        <p:spPr>
          <a:xfrm>
            <a:off x="31699200" y="26978552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solidFill>
                  <a:srgbClr val="414042"/>
                </a:solidFill>
                <a:latin typeface="Capita-Bold"/>
              </a:rPr>
              <a:t>Future Goals</a:t>
            </a:r>
            <a:endParaRPr lang="en-US" sz="4400" dirty="0"/>
          </a:p>
        </p:txBody>
      </p:sp>
      <p:sp>
        <p:nvSpPr>
          <p:cNvPr id="1051" name="TextBox 1050"/>
          <p:cNvSpPr txBox="1"/>
          <p:nvPr/>
        </p:nvSpPr>
        <p:spPr>
          <a:xfrm>
            <a:off x="23569787" y="27721002"/>
            <a:ext cx="196116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ARA 6 DAQ box will have its parts finished, mounted, cabled, and tested before being sent to the University of Wisconsin (one of our collaborators) for further testing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Completed and tested stations will be deployed this winter (2017-2018)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rest of the antenna frequencies will have their gain and phase fitted to test Spherical Harmonic fitting effectiveness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optimal gain and phase pattern will be found using spherical harmonic fitting before evolving the optimal antenna shape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Detect UHE astrophysical neutrinos!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44961" y="7716939"/>
            <a:ext cx="543241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Probe energies greater than 100 times the Large Hadron Collider</a:t>
            </a:r>
          </a:p>
          <a:p>
            <a:pPr marL="571500" indent="-5715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Travel cosmic distances above 100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Mpc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Light-like travel due to no charge and a low interaction rate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62" y="6861005"/>
            <a:ext cx="6063258" cy="34647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00" y="12742927"/>
            <a:ext cx="11455767" cy="321114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 t="3348" r="4668" b="3936"/>
          <a:stretch/>
        </p:blipFill>
        <p:spPr>
          <a:xfrm>
            <a:off x="8692848" y="20566504"/>
            <a:ext cx="4671990" cy="459898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4448709" y="21313928"/>
            <a:ext cx="803910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Boards arrive as blank PCBs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components are soldered by hand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Cables are made and modified as necessary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Mounting plates are made and modified in the machine shop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Boards are tested individually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DAQ box is cabled up and tested along with the power box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Box is sealed and tested in thermal chamber at -40° 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6700" y="9934353"/>
            <a:ext cx="9794395" cy="392540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665324" y="25801195"/>
            <a:ext cx="11856720" cy="1066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Freq: 83.33 MHz        Orange = Gain Data        Blue = L 0-8 Model        Chi^2: 35.42</a:t>
            </a:r>
          </a:p>
          <a:p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0" r="69797" b="3052"/>
          <a:stretch/>
        </p:blipFill>
        <p:spPr>
          <a:xfrm rot="16200000">
            <a:off x="39510526" y="15876010"/>
            <a:ext cx="4023037" cy="2882820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23088600" y="30906720"/>
            <a:ext cx="20116800" cy="1325880"/>
          </a:xfrm>
          <a:prstGeom prst="rect">
            <a:avLst/>
          </a:prstGeom>
          <a:solidFill>
            <a:schemeClr val="bg1"/>
          </a:solidFill>
          <a:ln>
            <a:solidFill>
              <a:srgbClr val="BB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72" dirty="0"/>
              <a:t>–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1654043" y="30866011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solidFill>
                  <a:srgbClr val="414042"/>
                </a:solidFill>
                <a:latin typeface="Capita-Bold"/>
              </a:rPr>
              <a:t>Sources</a:t>
            </a:r>
            <a:endParaRPr lang="en-US" sz="4400" dirty="0"/>
          </a:p>
        </p:txBody>
      </p:sp>
      <p:sp>
        <p:nvSpPr>
          <p:cNvPr id="35" name="TextBox 34"/>
          <p:cNvSpPr txBox="1"/>
          <p:nvPr/>
        </p:nvSpPr>
        <p:spPr>
          <a:xfrm>
            <a:off x="23614942" y="31567784"/>
            <a:ext cx="19521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Lohn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J. D., Hornby, G. S., &amp; Linden, D. S. (2005). In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Genetic Programming Theory and Practice II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(pp. 301-315). Pg. 11. Springer US.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527677" y="25471911"/>
            <a:ext cx="12496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During my time, I made major contributions to building, testing, and fixing stations that will be deployed in the ice this coming season.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916" y="13828765"/>
            <a:ext cx="8003480" cy="573326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2" r="19424"/>
          <a:stretch/>
        </p:blipFill>
        <p:spPr>
          <a:xfrm>
            <a:off x="17234032" y="27222612"/>
            <a:ext cx="5216624" cy="47813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7802" y="10401612"/>
            <a:ext cx="9810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http://sites.psu.edu/amon/wp-content/uploads/sites/22842/2016/01/astro-web-titel.jpg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806143" y="19456200"/>
            <a:ext cx="3429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https://inspirehep.net/record/</a:t>
            </a:r>
          </a:p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900207/files/Antennas.png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746006" y="25564512"/>
            <a:ext cx="456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https://ara.wipac.wisc.edu/home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1" r="8540" b="3516"/>
          <a:stretch/>
        </p:blipFill>
        <p:spPr>
          <a:xfrm>
            <a:off x="39750970" y="6741216"/>
            <a:ext cx="3028950" cy="248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48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2819</TotalTime>
  <Words>942</Words>
  <Application>Microsoft Office PowerPoint</Application>
  <PresentationFormat>Custom</PresentationFormat>
  <Paragraphs>96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Capita-Bold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Research Study Presenter name, Associates and Collaborators</dc:title>
  <dc:creator>Suren Gourapura</dc:creator>
  <cp:lastModifiedBy>Suren Gourapura</cp:lastModifiedBy>
  <cp:revision>224</cp:revision>
  <dcterms:created xsi:type="dcterms:W3CDTF">2013-07-30T11:46:00Z</dcterms:created>
  <dcterms:modified xsi:type="dcterms:W3CDTF">2017-07-18T23:00:41Z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2013-07-30T00:00:00Z</vt:filetime>
  </property>
  <property fmtid="{D5CDD505-2E9C-101B-9397-08002B2CF9AE}" pid="3" name="LastSaved">
    <vt:filetime>2013-07-30T00:00:00Z</vt:filetime>
  </property>
</Properties>
</file>