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1" r:id="rId5"/>
    <p:sldId id="259" r:id="rId6"/>
    <p:sldId id="265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 snapToGrid="0" snapToObjects="1">
      <p:cViewPr>
        <p:scale>
          <a:sx n="120" d="100"/>
          <a:sy n="120" d="100"/>
        </p:scale>
        <p:origin x="-552" y="-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Machine Learning Using Karoo GP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ASPIRE Workshop</a:t>
            </a:r>
          </a:p>
          <a:p>
            <a:r>
              <a:rPr lang="en-US" dirty="0"/>
              <a:t>SUMMER 2017</a:t>
            </a:r>
          </a:p>
          <a:p>
            <a:r>
              <a:rPr lang="en-US" dirty="0"/>
              <a:t>The </a:t>
            </a:r>
            <a:r>
              <a:rPr lang="en-US" dirty="0" err="1"/>
              <a:t>ohiO</a:t>
            </a:r>
            <a:r>
              <a:rPr lang="en-US" dirty="0"/>
              <a:t>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93849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2200" dirty="0"/>
              <a:t>Machine learning (ML) gives computers the ability</a:t>
            </a:r>
          </a:p>
          <a:p>
            <a:pPr marL="0" indent="0">
              <a:buNone/>
            </a:pPr>
            <a:r>
              <a:rPr lang="en-US" sz="2200" dirty="0"/>
              <a:t>   to learn without explicit programming</a:t>
            </a:r>
          </a:p>
          <a:p>
            <a:pPr>
              <a:buFont typeface="Arial" charset="0"/>
              <a:buChar char="•"/>
            </a:pPr>
            <a:r>
              <a:rPr lang="en-US" sz="2200" dirty="0"/>
              <a:t> The goal is to find a structure that maps a </a:t>
            </a:r>
            <a:br>
              <a:rPr lang="en-US" sz="2200" dirty="0"/>
            </a:br>
            <a:r>
              <a:rPr lang="en-US" sz="2200" dirty="0"/>
              <a:t>given input to a desired output</a:t>
            </a:r>
          </a:p>
          <a:p>
            <a:pPr>
              <a:buFont typeface="Arial" charset="0"/>
              <a:buChar char="•"/>
            </a:pPr>
            <a:r>
              <a:rPr lang="en-US" sz="2200" dirty="0"/>
              <a:t> Examples of problems ML could solve</a:t>
            </a:r>
            <a:r>
              <a:rPr lang="en-US" dirty="0"/>
              <a:t>: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US" dirty="0"/>
              <a:t> </a:t>
            </a:r>
            <a:r>
              <a:rPr lang="en-US" sz="2000" dirty="0"/>
              <a:t>Netflix movie recommendations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 Categorizing images 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 Online advertising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 Fitting data to a function</a:t>
            </a:r>
          </a:p>
          <a:p>
            <a:pPr marL="201168" lvl="1" indent="0">
              <a:buClr>
                <a:schemeClr val="tx1"/>
              </a:buClr>
              <a:buNone/>
            </a:pPr>
            <a:r>
              <a:rPr lang="en-US" sz="2000" dirty="0"/>
              <a:t>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027" y="1867407"/>
            <a:ext cx="3647653" cy="2006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272" y="4204966"/>
            <a:ext cx="1448621" cy="840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08839" y="4417154"/>
            <a:ext cx="15452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Car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08839" y="5193532"/>
            <a:ext cx="15452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Tree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589" y="3174283"/>
            <a:ext cx="909169" cy="993743"/>
          </a:xfrm>
          <a:prstGeom prst="rect">
            <a:avLst/>
          </a:prstGeom>
        </p:spPr>
      </p:pic>
      <p:cxnSp>
        <p:nvCxnSpPr>
          <p:cNvPr id="14" name="Straight Connector 13"/>
          <p:cNvCxnSpPr>
            <a:stCxn id="6" idx="3"/>
            <a:endCxn id="10" idx="1"/>
          </p:cNvCxnSpPr>
          <p:nvPr/>
        </p:nvCxnSpPr>
        <p:spPr>
          <a:xfrm>
            <a:off x="7182023" y="5450509"/>
            <a:ext cx="1426816" cy="66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0" idx="1"/>
          </p:cNvCxnSpPr>
          <p:nvPr/>
        </p:nvCxnSpPr>
        <p:spPr>
          <a:xfrm>
            <a:off x="7091916" y="3813735"/>
            <a:ext cx="1516923" cy="1702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3"/>
            <a:endCxn id="9" idx="1"/>
          </p:cNvCxnSpPr>
          <p:nvPr/>
        </p:nvCxnSpPr>
        <p:spPr>
          <a:xfrm>
            <a:off x="7376893" y="4625018"/>
            <a:ext cx="1231946" cy="115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15977" t="-5099" r="14145"/>
          <a:stretch/>
        </p:blipFill>
        <p:spPr>
          <a:xfrm>
            <a:off x="6092455" y="2093100"/>
            <a:ext cx="1233377" cy="1132942"/>
          </a:xfrm>
          <a:prstGeom prst="rect">
            <a:avLst/>
          </a:prstGeom>
        </p:spPr>
      </p:pic>
      <p:cxnSp>
        <p:nvCxnSpPr>
          <p:cNvPr id="29" name="Straight Connector 28"/>
          <p:cNvCxnSpPr>
            <a:endCxn id="9" idx="1"/>
          </p:cNvCxnSpPr>
          <p:nvPr/>
        </p:nvCxnSpPr>
        <p:spPr>
          <a:xfrm>
            <a:off x="7325832" y="2817353"/>
            <a:ext cx="1283007" cy="1922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589" y="4993517"/>
            <a:ext cx="845434" cy="9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9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258248132"/>
              </p:ext>
            </p:extLst>
          </p:nvPr>
        </p:nvSpPr>
        <p:spPr/>
        <p:txBody>
          <a:bodyPr/>
          <a:lstStyle/>
          <a:p>
            <a:r>
              <a:rPr lang="en-US" dirty="0"/>
              <a:t>Regression vs. Classification</a:t>
            </a:r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866900"/>
            <a:ext cx="8737968" cy="43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3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approaches to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/>
              <a:t>Artificial Neural Networks:</a:t>
            </a:r>
          </a:p>
          <a:p>
            <a:pPr>
              <a:buFont typeface="Arial" charset="0"/>
              <a:buChar char="•"/>
            </a:pPr>
            <a:r>
              <a:rPr lang="en-US" sz="3200" dirty="0"/>
              <a:t> They work like neurons in our </a:t>
            </a:r>
          </a:p>
          <a:p>
            <a:pPr marL="0" indent="0">
              <a:buNone/>
            </a:pPr>
            <a:r>
              <a:rPr lang="en-US" sz="3200" dirty="0"/>
              <a:t>   brains!</a:t>
            </a:r>
          </a:p>
          <a:p>
            <a:pPr>
              <a:buFont typeface="Arial" charset="0"/>
              <a:buChar char="•"/>
            </a:pPr>
            <a:r>
              <a:rPr lang="en-US" sz="3200" dirty="0"/>
              <a:t> The hidden layer uses </a:t>
            </a:r>
          </a:p>
          <a:p>
            <a:pPr marL="0" indent="0">
              <a:buNone/>
            </a:pPr>
            <a:r>
              <a:rPr lang="en-US" sz="3200" dirty="0"/>
              <a:t>   a series of operations to take a </a:t>
            </a:r>
          </a:p>
          <a:p>
            <a:pPr marL="0" indent="0">
              <a:buNone/>
            </a:pPr>
            <a:r>
              <a:rPr lang="en-US" sz="3200" dirty="0"/>
              <a:t>   set of inputs and turn it into</a:t>
            </a:r>
          </a:p>
          <a:p>
            <a:pPr marL="0" indent="0">
              <a:buNone/>
            </a:pPr>
            <a:r>
              <a:rPr lang="en-US" sz="3200" dirty="0"/>
              <a:t>   the desired output, similar to </a:t>
            </a:r>
          </a:p>
          <a:p>
            <a:pPr marL="0" indent="0">
              <a:buNone/>
            </a:pPr>
            <a:r>
              <a:rPr lang="en-US" sz="3200" dirty="0"/>
              <a:t>   how a brain processes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4" y="2015069"/>
            <a:ext cx="5272261" cy="33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1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39815" y="4645205"/>
            <a:ext cx="644770" cy="2667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48708" y="4290645"/>
            <a:ext cx="140677" cy="164123"/>
          </a:xfrm>
          <a:prstGeom prst="rect">
            <a:avLst/>
          </a:prstGeom>
          <a:solidFill>
            <a:srgbClr val="FF5E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9815" y="4290646"/>
            <a:ext cx="644770" cy="246185"/>
          </a:xfrm>
          <a:prstGeom prst="rect">
            <a:avLst/>
          </a:prstGeom>
          <a:solidFill>
            <a:srgbClr val="FF5E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Programming (GP)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bg1"/>
              </a:solidFill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sz="3400" dirty="0"/>
                  <a:t>What would happen if we applied evolution </a:t>
                </a:r>
              </a:p>
              <a:p>
                <a:pPr marL="0" indent="0">
                  <a:buNone/>
                </a:pPr>
                <a:r>
                  <a:rPr lang="en-US" sz="3400" dirty="0"/>
                  <a:t> to a Regression Problem?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sz="2400" dirty="0"/>
                  <a:t>Genetic programming approach: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sz="2400" dirty="0"/>
                  <a:t> Create a group of random solutions</a:t>
                </a:r>
              </a:p>
              <a:p>
                <a:pPr marL="0" indent="0">
                  <a:buNone/>
                </a:pPr>
                <a:r>
                  <a:rPr lang="en-US" sz="2400" dirty="0"/>
                  <a:t>   Ex: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𝑠𝑡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</a:rPr>
                      <m:t>solution</m:t>
                    </m:r>
                    <m:r>
                      <a:rPr lang="en-US" sz="2400" b="0" i="1" smtClean="0">
                        <a:latin typeface="Cambria Math" charset="0"/>
                      </a:rPr>
                      <m:t> =2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𝑦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2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𝑛𝑑</m:t>
                        </m:r>
                      </m:sup>
                    </m:sSup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</a:rPr>
                      <m:t>solution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r>
                      <a:rPr lang="en-US" sz="2400" b="0" i="1" smtClean="0">
                        <a:latin typeface="Cambria Math" charset="0"/>
                      </a:rPr>
                      <m:t>𝑒𝑡𝑐</m:t>
                    </m:r>
                    <m:r>
                      <a:rPr lang="en-US" sz="2400" b="0" i="1" smtClean="0">
                        <a:latin typeface="Cambria Math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>
                  <a:buFont typeface="Arial" charset="0"/>
                  <a:buChar char="•"/>
                </a:pPr>
                <a:r>
                  <a:rPr lang="en-US" sz="2400" dirty="0"/>
                  <a:t> Test and evaluate each solution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sz="2400" dirty="0"/>
                  <a:t> Keep the best solutions and “kill" the rest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sz="2400" dirty="0"/>
                  <a:t> Mutate the best solutions to produce even better ones</a:t>
                </a:r>
              </a:p>
              <a:p>
                <a:pPr marL="0" indent="0">
                  <a:buNone/>
                </a:pPr>
                <a:r>
                  <a:rPr lang="en-US" sz="2400" dirty="0"/>
                  <a:t>  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97" t="-4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946" y="2023110"/>
            <a:ext cx="1945734" cy="29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65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Programming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71159134"/>
              </p:ext>
            </p:extLst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Each solution is tested based on a fitness function</a:t>
            </a:r>
          </a:p>
          <a:p>
            <a:pPr marL="383540" lvl="1">
              <a:buFont typeface="Arial" charset="0"/>
              <a:buChar char="•"/>
            </a:pPr>
            <a:r>
              <a:rPr lang="en-US" dirty="0"/>
              <a:t>For Regression: Uses a least squares method</a:t>
            </a:r>
          </a:p>
          <a:p>
            <a:pPr marL="383540" lvl="1">
              <a:buFont typeface="Arial" charset="0"/>
              <a:buChar char="•"/>
            </a:pPr>
            <a:r>
              <a:rPr lang="en-US" dirty="0"/>
              <a:t>For Classification: Uses a relative absolute error</a:t>
            </a:r>
          </a:p>
          <a:p>
            <a:pPr>
              <a:buFont typeface="Arial" charset="0"/>
              <a:buChar char="•"/>
            </a:pPr>
            <a:r>
              <a:rPr lang="en-US" dirty="0"/>
              <a:t>The best solutions are chosen through a tournament selection</a:t>
            </a:r>
          </a:p>
          <a:p>
            <a:pPr>
              <a:buFont typeface="Arial" charset="0"/>
              <a:buChar char="•"/>
            </a:pPr>
            <a:r>
              <a:rPr lang="en-US" dirty="0"/>
              <a:t>The mutation process works like the following:</a:t>
            </a:r>
            <a:endParaRPr lang="en-US" dirty="0">
              <a:solidFill>
                <a:srgbClr val="404040"/>
              </a:solidFill>
            </a:endParaRPr>
          </a:p>
          <a:p>
            <a:pPr marL="383540" lvl="1">
              <a:buFont typeface="Arial" charset="0"/>
              <a:buChar char="•"/>
            </a:pPr>
            <a:r>
              <a:rPr lang="en-US" dirty="0"/>
              <a:t>Reproduction: The function is copied to the next generation</a:t>
            </a:r>
          </a:p>
          <a:p>
            <a:pPr marL="383540" lvl="1">
              <a:buFont typeface="Arial" charset="0"/>
              <a:buChar char="•"/>
            </a:pPr>
            <a:r>
              <a:rPr lang="en-US" dirty="0"/>
              <a:t>Point Mutation: One thing is change ex: 2*t/(</a:t>
            </a:r>
            <a:r>
              <a:rPr lang="en-US" dirty="0" err="1"/>
              <a:t>x+y</a:t>
            </a:r>
            <a:r>
              <a:rPr lang="en-US" dirty="0"/>
              <a:t>) to 2*t/(</a:t>
            </a:r>
            <a:r>
              <a:rPr lang="en-US" dirty="0" err="1"/>
              <a:t>x+t</a:t>
            </a:r>
            <a:r>
              <a:rPr lang="en-US" dirty="0"/>
              <a:t>)</a:t>
            </a:r>
          </a:p>
          <a:p>
            <a:pPr marL="383540" lvl="1">
              <a:buFont typeface="Arial" charset="0"/>
              <a:buChar char="•"/>
            </a:pPr>
            <a:r>
              <a:rPr lang="en-US" dirty="0"/>
              <a:t>Branch Mutation: A full branch is changed ex: 2*t/(</a:t>
            </a:r>
            <a:r>
              <a:rPr lang="en-US" dirty="0" err="1"/>
              <a:t>x+y</a:t>
            </a:r>
            <a:r>
              <a:rPr lang="en-US" dirty="0"/>
              <a:t>) to 2*t/(y^2*t)</a:t>
            </a:r>
          </a:p>
          <a:p>
            <a:pPr marL="383540" lvl="1">
              <a:buFont typeface="Arial" charset="0"/>
              <a:buChar char="•"/>
            </a:pPr>
            <a:r>
              <a:rPr lang="en-US" dirty="0"/>
              <a:t>Crossover: 2 parents combine to produce offspring (see picture) </a:t>
            </a:r>
          </a:p>
          <a:p>
            <a:pPr marL="383540" lvl="1">
              <a:buFont typeface="Arial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2992438"/>
            <a:ext cx="4101692" cy="3025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717" y="1971675"/>
            <a:ext cx="1914315" cy="10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Karoo GP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97280" y="1824997"/>
            <a:ext cx="10058400" cy="4023360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400" dirty="0"/>
              <a:t>Kai </a:t>
            </a:r>
            <a:r>
              <a:rPr lang="en-US" sz="2400" dirty="0" err="1"/>
              <a:t>Staats</a:t>
            </a:r>
            <a:r>
              <a:rPr lang="en-US" sz="2400" dirty="0"/>
              <a:t> created a GP software</a:t>
            </a:r>
            <a:br>
              <a:rPr lang="en-US" sz="2400" dirty="0"/>
            </a:br>
            <a:r>
              <a:rPr lang="en-US" sz="2400" dirty="0"/>
              <a:t>called Karoo GP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Karoo was Kai’s master’s thesis</a:t>
            </a:r>
            <a:br>
              <a:rPr lang="en-US" sz="2400" dirty="0"/>
            </a:br>
            <a:r>
              <a:rPr lang="en-US" sz="2400" dirty="0"/>
              <a:t>at the University of Cape Town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Karoo is used to mitigate backgrounds </a:t>
            </a:r>
            <a:br>
              <a:rPr lang="en-US" sz="2400" dirty="0"/>
            </a:br>
            <a:r>
              <a:rPr lang="en-US" sz="2400" dirty="0"/>
              <a:t>for the LIGO gravitational wave observatory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In addition to Genetic Programming Kai also</a:t>
            </a:r>
            <a:br>
              <a:rPr lang="en-US" sz="2400" dirty="0"/>
            </a:br>
            <a:r>
              <a:rPr lang="en-US" sz="2400" dirty="0"/>
              <a:t>enjoys rock climbing, making documentaries,</a:t>
            </a:r>
            <a:br>
              <a:rPr lang="en-US" sz="2400" dirty="0"/>
            </a:br>
            <a:r>
              <a:rPr lang="en-US" sz="2400" dirty="0"/>
              <a:t>creating radio telescopes and attending Space University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856" y="1824997"/>
            <a:ext cx="4547639" cy="25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62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Karoo GP Cont.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8" t="35968" r="1" b="9564"/>
          <a:stretch/>
        </p:blipFill>
        <p:spPr>
          <a:xfrm>
            <a:off x="6386623" y="1737360"/>
            <a:ext cx="5213498" cy="4089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97280" y="1917700"/>
                <a:ext cx="5146358" cy="3908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Karoo GP is used to perform various tasks:</a:t>
                </a:r>
                <a:endParaRPr lang="en-US" sz="2000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/>
                  <a:t>Regression: Find a relationship           between two or more variables</a:t>
                </a:r>
              </a:p>
              <a:p>
                <a:r>
                  <a:rPr lang="en-US" sz="2000" dirty="0"/>
                  <a:t>      Ex: s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+5</m:t>
                    </m:r>
                    <m:r>
                      <a:rPr lang="en-US" sz="2000" b="0" i="1" smtClean="0">
                        <a:latin typeface="Cambria Math" charset="0"/>
                      </a:rPr>
                      <m:t>𝑦</m:t>
                    </m:r>
                    <m:r>
                      <a:rPr lang="en-US" sz="2000" b="0" i="1" smtClean="0">
                        <a:latin typeface="Cambria Math" charset="0"/>
                      </a:rPr>
                      <m:t>+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𝑧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000" b="0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/>
                  <a:t>Classification: Assign variables to different categories</a:t>
                </a:r>
              </a:p>
              <a:p>
                <a:r>
                  <a:rPr lang="en-US" sz="2000" dirty="0"/>
                  <a:t>      Ex: Distinguish between pictures of roses,</a:t>
                </a:r>
                <a:br>
                  <a:rPr lang="en-US" sz="2000" dirty="0"/>
                </a:br>
                <a:r>
                  <a:rPr lang="en-US" sz="2000" dirty="0"/>
                  <a:t>      sunflowers and a peonies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/>
                  <a:t>Matching: Find a solution that matches</a:t>
                </a:r>
              </a:p>
              <a:p>
                <a:r>
                  <a:rPr lang="en-US" sz="2000" dirty="0"/>
                  <a:t>      the output with the inputs</a:t>
                </a:r>
              </a:p>
              <a:p>
                <a:r>
                  <a:rPr lang="en-US" sz="2000" dirty="0"/>
                  <a:t>      Ex: </a:t>
                </a:r>
                <a:r>
                  <a:rPr lang="en-US" sz="2000" dirty="0" err="1"/>
                  <a:t>a+b+c</a:t>
                </a:r>
                <a:r>
                  <a:rPr lang="en-US" sz="2000" dirty="0"/>
                  <a:t> = s.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1917700"/>
                <a:ext cx="5146358" cy="3908762"/>
              </a:xfrm>
              <a:prstGeom prst="rect">
                <a:avLst/>
              </a:prstGeom>
              <a:blipFill rotWithShape="0">
                <a:blip r:embed="rId3"/>
                <a:stretch>
                  <a:fillRect l="-1777" t="-1248" b="-1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-315" b="78900"/>
          <a:stretch/>
        </p:blipFill>
        <p:spPr>
          <a:xfrm>
            <a:off x="6375990" y="847651"/>
            <a:ext cx="5213498" cy="8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14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3919</TotalTime>
  <Words>306</Words>
  <Application>Microsoft Office PowerPoint</Application>
  <PresentationFormat>Widescreen</PresentationFormat>
  <Paragraphs>56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Retrospect</vt:lpstr>
      <vt:lpstr>Machine Learning Using Karoo GP</vt:lpstr>
      <vt:lpstr>What is machine learning?</vt:lpstr>
      <vt:lpstr>Regression vs. Classification</vt:lpstr>
      <vt:lpstr>Some approaches to machine learning</vt:lpstr>
      <vt:lpstr>Genetic Programming (GP)</vt:lpstr>
      <vt:lpstr>Genetic Programming (Cont.)</vt:lpstr>
      <vt:lpstr>Karoo GP</vt:lpstr>
      <vt:lpstr>Karoo GP Cont.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Using Karoo GP</dc:title>
  <dc:creator>Spoorthi Nagasamudram</dc:creator>
  <cp:lastModifiedBy>Microsoft Office User</cp:lastModifiedBy>
  <cp:revision>131</cp:revision>
  <dcterms:created xsi:type="dcterms:W3CDTF">2017-05-31T15:00:55Z</dcterms:created>
  <dcterms:modified xsi:type="dcterms:W3CDTF">2017-08-02T14:08:34Z</dcterms:modified>
</cp:coreProperties>
</file>