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4" r:id="rId8"/>
    <p:sldId id="265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24001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17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152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7887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48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3242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91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021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8551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5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3533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8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3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29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0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1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51F3CFE-C14E-4223-B16F-770D010B0B2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64E454C-438A-47E3-965D-E3213DFD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069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060EF-F948-4629-8801-D37803E023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Lorentz Invariance Violation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2E844D-8278-4328-8D9B-BABAE5E11D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Hannah Hasan</a:t>
            </a:r>
          </a:p>
        </p:txBody>
      </p:sp>
    </p:spTree>
    <p:extLst>
      <p:ext uri="{BB962C8B-B14F-4D97-AF65-F5344CB8AC3E}">
        <p14:creationId xmlns:p14="http://schemas.microsoft.com/office/powerpoint/2010/main" val="1889152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A98C-7FD0-4C1B-9708-1543A33EC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/>
              <a:t>Where are the neutrinos?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DFFAB-D3A1-414C-A227-0FE31F4A8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608868"/>
            <a:ext cx="8534400" cy="3615267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It is believed that UHE cosmogenic neutrinos (10</a:t>
            </a:r>
            <a:r>
              <a:rPr lang="en-US" baseline="30000" dirty="0">
                <a:solidFill>
                  <a:schemeClr val="tx1">
                    <a:lumMod val="85000"/>
                  </a:schemeClr>
                </a:solidFill>
              </a:rPr>
              <a:t>17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eV and above) are produced in astrophysical processes such as the GZK effect, in which UHECRs interact with the CMB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These particles will afford us the chance to test relativity at energies higher than ever before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However, we have yet to observe UHE neutrinos!</a:t>
            </a:r>
          </a:p>
        </p:txBody>
      </p:sp>
    </p:spTree>
    <p:extLst>
      <p:ext uri="{BB962C8B-B14F-4D97-AF65-F5344CB8AC3E}">
        <p14:creationId xmlns:p14="http://schemas.microsoft.com/office/powerpoint/2010/main" val="3155912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A98C-7FD0-4C1B-9708-1543A33EC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855714" cy="1507067"/>
          </a:xfrm>
        </p:spPr>
        <p:txBody>
          <a:bodyPr/>
          <a:lstStyle/>
          <a:p>
            <a:r>
              <a:rPr lang="en-US" dirty="0"/>
              <a:t>Lorentz Invariance violation (LIV)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DFFAB-D3A1-414C-A227-0FE31F4A8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608868"/>
            <a:ext cx="8534400" cy="3615267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One possible reason for this absence is that the neutrinos may be violating Lorentz Invariance (principles of relativity should hold)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Violation has not been previously observed; however, even small violations will greatly reduce UHE neutrino flux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Why test it? Reconcile GR with quantum</a:t>
            </a:r>
          </a:p>
        </p:txBody>
      </p:sp>
    </p:spTree>
    <p:extLst>
      <p:ext uri="{BB962C8B-B14F-4D97-AF65-F5344CB8AC3E}">
        <p14:creationId xmlns:p14="http://schemas.microsoft.com/office/powerpoint/2010/main" val="415472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CB0F8415-0C41-4ED9-9D08-45F455FD397B}"/>
              </a:ext>
            </a:extLst>
          </p:cNvPr>
          <p:cNvSpPr/>
          <p:nvPr/>
        </p:nvSpPr>
        <p:spPr>
          <a:xfrm flipH="1">
            <a:off x="486005" y="3695826"/>
            <a:ext cx="2346177" cy="2331183"/>
          </a:xfrm>
          <a:prstGeom prst="rtTriangle">
            <a:avLst/>
          </a:prstGeom>
          <a:solidFill>
            <a:schemeClr val="tx1">
              <a:lumMod val="7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Tachyons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9BA98C-7FD0-4C1B-9708-1543A33EC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/>
              <a:t>Superluminal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DFFAB-D3A1-414C-A227-0FE31F4A8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1674" y="2608868"/>
            <a:ext cx="7071256" cy="3615267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Coleman and Glashow have calculated that the maximum attainable velocity for a particle depends on the particle, and the velocity may exceed c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If neutrinos exhibit non-tachyonic superluminal behavior, this would violate relativity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Tachyons are particles that permanently travel faster than c (they live in the shaded area at left)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Non-tachyonic superluminal neutrinos would be accelerated above c then slow back down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CE83ABA-6280-4EF9-8D67-0A13BC241228}"/>
              </a:ext>
            </a:extLst>
          </p:cNvPr>
          <p:cNvGrpSpPr/>
          <p:nvPr/>
        </p:nvGrpSpPr>
        <p:grpSpPr>
          <a:xfrm>
            <a:off x="282806" y="3422802"/>
            <a:ext cx="2635315" cy="2801333"/>
            <a:chOff x="9653047" y="1178351"/>
            <a:chExt cx="1976486" cy="2009481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1054EE87-B290-49A2-9D61-405473873BA1}"/>
                </a:ext>
              </a:extLst>
            </p:cNvPr>
            <p:cNvCxnSpPr>
              <a:cxnSpLocks/>
            </p:cNvCxnSpPr>
            <p:nvPr/>
          </p:nvCxnSpPr>
          <p:spPr>
            <a:xfrm>
              <a:off x="9653047" y="3035431"/>
              <a:ext cx="197648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B43BAB7E-5E62-44A2-9382-509C1FE119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05447" y="1178351"/>
              <a:ext cx="0" cy="200948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50CFA171-65FD-4872-9F0F-4112A8BC1A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05447" y="1291472"/>
              <a:ext cx="1817802" cy="175495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952DD6A7-9359-47DD-A158-3A85940DC1E4}"/>
              </a:ext>
            </a:extLst>
          </p:cNvPr>
          <p:cNvSpPr txBox="1"/>
          <p:nvPr/>
        </p:nvSpPr>
        <p:spPr>
          <a:xfrm>
            <a:off x="209484" y="3211167"/>
            <a:ext cx="1480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Bahnschrift Light" panose="020B0502040204020203" pitchFamily="34" charset="0"/>
              </a:rPr>
              <a:t>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F458184-02A9-4301-A3F0-4727E35CA214}"/>
              </a:ext>
            </a:extLst>
          </p:cNvPr>
          <p:cNvSpPr txBox="1"/>
          <p:nvPr/>
        </p:nvSpPr>
        <p:spPr>
          <a:xfrm>
            <a:off x="2694491" y="5993303"/>
            <a:ext cx="1480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Bahnschrift Light" panose="020B0502040204020203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473220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A98C-7FD0-4C1B-9708-1543A33EC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685800"/>
            <a:ext cx="10618527" cy="1507067"/>
          </a:xfrm>
        </p:spPr>
        <p:txBody>
          <a:bodyPr>
            <a:normAutofit/>
          </a:bodyPr>
          <a:lstStyle/>
          <a:p>
            <a:r>
              <a:rPr lang="en-US" dirty="0"/>
              <a:t>Is this liv?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DFFAB-D3A1-414C-A227-0FE31F4A8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608868"/>
            <a:ext cx="8534400" cy="1906571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If neutrinos were to travel above c, they would need to somehow lose energy to return to velocities below c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Energy loss might be possible if the neutrino were to decay into other particles, or radiate photons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B940689-ED54-4C06-B048-A5EEF9475F1D}"/>
              </a:ext>
            </a:extLst>
          </p:cNvPr>
          <p:cNvCxnSpPr/>
          <p:nvPr/>
        </p:nvCxnSpPr>
        <p:spPr>
          <a:xfrm>
            <a:off x="1593129" y="5190066"/>
            <a:ext cx="1800520" cy="1414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35710A4-8706-48C8-8222-A089C31B8639}"/>
                  </a:ext>
                </a:extLst>
              </p:cNvPr>
              <p:cNvSpPr txBox="1"/>
              <p:nvPr/>
            </p:nvSpPr>
            <p:spPr>
              <a:xfrm>
                <a:off x="1211344" y="4853755"/>
                <a:ext cx="306372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35710A4-8706-48C8-8222-A089C31B86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344" y="4853755"/>
                <a:ext cx="306372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3C5694-BB9C-463B-876D-DDE5D8AAE5E1}"/>
              </a:ext>
            </a:extLst>
          </p:cNvPr>
          <p:cNvCxnSpPr>
            <a:cxnSpLocks/>
          </p:cNvCxnSpPr>
          <p:nvPr/>
        </p:nvCxnSpPr>
        <p:spPr>
          <a:xfrm>
            <a:off x="3659172" y="5407753"/>
            <a:ext cx="1846082" cy="5643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6B33F86-3152-4BC1-9B4F-14E7E98D271B}"/>
                  </a:ext>
                </a:extLst>
              </p:cNvPr>
              <p:cNvSpPr txBox="1"/>
              <p:nvPr/>
            </p:nvSpPr>
            <p:spPr>
              <a:xfrm>
                <a:off x="5615233" y="5826287"/>
                <a:ext cx="306372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6B33F86-3152-4BC1-9B4F-14E7E98D27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5233" y="5826287"/>
                <a:ext cx="306372" cy="553998"/>
              </a:xfrm>
              <a:prstGeom prst="rect">
                <a:avLst/>
              </a:prstGeom>
              <a:blipFill>
                <a:blip r:embed="rId3"/>
                <a:stretch>
                  <a:fillRect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C15BFD8-D18C-470C-B3DD-9FF3AC47C65A}"/>
              </a:ext>
            </a:extLst>
          </p:cNvPr>
          <p:cNvSpPr/>
          <p:nvPr/>
        </p:nvSpPr>
        <p:spPr>
          <a:xfrm rot="20193837">
            <a:off x="3534852" y="4851885"/>
            <a:ext cx="1568147" cy="72665"/>
          </a:xfrm>
          <a:custGeom>
            <a:avLst/>
            <a:gdLst>
              <a:gd name="connsiteX0" fmla="*/ 0 w 707010"/>
              <a:gd name="connsiteY0" fmla="*/ 282838 h 282838"/>
              <a:gd name="connsiteX1" fmla="*/ 47134 w 707010"/>
              <a:gd name="connsiteY1" fmla="*/ 9461 h 282838"/>
              <a:gd name="connsiteX2" fmla="*/ 131975 w 707010"/>
              <a:gd name="connsiteY2" fmla="*/ 245131 h 282838"/>
              <a:gd name="connsiteX3" fmla="*/ 197963 w 707010"/>
              <a:gd name="connsiteY3" fmla="*/ 9461 h 282838"/>
              <a:gd name="connsiteX4" fmla="*/ 273377 w 707010"/>
              <a:gd name="connsiteY4" fmla="*/ 226277 h 282838"/>
              <a:gd name="connsiteX5" fmla="*/ 339365 w 707010"/>
              <a:gd name="connsiteY5" fmla="*/ 34 h 282838"/>
              <a:gd name="connsiteX6" fmla="*/ 433633 w 707010"/>
              <a:gd name="connsiteY6" fmla="*/ 226277 h 282838"/>
              <a:gd name="connsiteX7" fmla="*/ 490194 w 707010"/>
              <a:gd name="connsiteY7" fmla="*/ 34 h 282838"/>
              <a:gd name="connsiteX8" fmla="*/ 565608 w 707010"/>
              <a:gd name="connsiteY8" fmla="*/ 207423 h 282838"/>
              <a:gd name="connsiteX9" fmla="*/ 650449 w 707010"/>
              <a:gd name="connsiteY9" fmla="*/ 34 h 282838"/>
              <a:gd name="connsiteX10" fmla="*/ 707010 w 707010"/>
              <a:gd name="connsiteY10" fmla="*/ 197997 h 282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7010" h="282838">
                <a:moveTo>
                  <a:pt x="0" y="282838"/>
                </a:moveTo>
                <a:cubicBezTo>
                  <a:pt x="12569" y="149291"/>
                  <a:pt x="25138" y="15745"/>
                  <a:pt x="47134" y="9461"/>
                </a:cubicBezTo>
                <a:cubicBezTo>
                  <a:pt x="69130" y="3177"/>
                  <a:pt x="106837" y="245131"/>
                  <a:pt x="131975" y="245131"/>
                </a:cubicBezTo>
                <a:cubicBezTo>
                  <a:pt x="157113" y="245131"/>
                  <a:pt x="174396" y="12603"/>
                  <a:pt x="197963" y="9461"/>
                </a:cubicBezTo>
                <a:cubicBezTo>
                  <a:pt x="221530" y="6319"/>
                  <a:pt x="249810" y="227848"/>
                  <a:pt x="273377" y="226277"/>
                </a:cubicBezTo>
                <a:cubicBezTo>
                  <a:pt x="296944" y="224706"/>
                  <a:pt x="312656" y="34"/>
                  <a:pt x="339365" y="34"/>
                </a:cubicBezTo>
                <a:cubicBezTo>
                  <a:pt x="366074" y="34"/>
                  <a:pt x="408495" y="226277"/>
                  <a:pt x="433633" y="226277"/>
                </a:cubicBezTo>
                <a:cubicBezTo>
                  <a:pt x="458771" y="226277"/>
                  <a:pt x="468198" y="3176"/>
                  <a:pt x="490194" y="34"/>
                </a:cubicBezTo>
                <a:cubicBezTo>
                  <a:pt x="512190" y="-3108"/>
                  <a:pt x="538899" y="207423"/>
                  <a:pt x="565608" y="207423"/>
                </a:cubicBezTo>
                <a:cubicBezTo>
                  <a:pt x="592317" y="207423"/>
                  <a:pt x="626882" y="1605"/>
                  <a:pt x="650449" y="34"/>
                </a:cubicBezTo>
                <a:cubicBezTo>
                  <a:pt x="674016" y="-1537"/>
                  <a:pt x="690513" y="98230"/>
                  <a:pt x="707010" y="197997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C507DA3-FE71-4286-B847-0F75C1BA7DE2}"/>
                  </a:ext>
                </a:extLst>
              </p:cNvPr>
              <p:cNvSpPr/>
              <p:nvPr/>
            </p:nvSpPr>
            <p:spPr>
              <a:xfrm>
                <a:off x="5132409" y="4229109"/>
                <a:ext cx="52591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C507DA3-FE71-4286-B847-0F75C1BA7D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409" y="4229109"/>
                <a:ext cx="52591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0483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A98C-7FD0-4C1B-9708-1543A33EC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685800"/>
            <a:ext cx="10618527" cy="1507067"/>
          </a:xfrm>
        </p:spPr>
        <p:txBody>
          <a:bodyPr>
            <a:normAutofit/>
          </a:bodyPr>
          <a:lstStyle/>
          <a:p>
            <a:r>
              <a:rPr lang="en-US" dirty="0"/>
              <a:t>superluminal neutrinos are rule breakers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DFFAB-D3A1-414C-A227-0FE31F4A8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608868"/>
            <a:ext cx="8534400" cy="36152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However, neutrinos have mass, so we can view interactions in their frame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If we move to a frame where the neutrino is initially at rest, then photon emission appears as a system with no kinetic energy that gains kinetic energy without any change in the rest mass energy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Similarly, a stationary neutrino cannot decay into other particles (such as an electron-positron pair) because it has a very small rest mass</a:t>
            </a:r>
          </a:p>
        </p:txBody>
      </p:sp>
    </p:spTree>
    <p:extLst>
      <p:ext uri="{BB962C8B-B14F-4D97-AF65-F5344CB8AC3E}">
        <p14:creationId xmlns:p14="http://schemas.microsoft.com/office/powerpoint/2010/main" val="2658001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A98C-7FD0-4C1B-9708-1543A33EC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685800"/>
            <a:ext cx="10618527" cy="1507067"/>
          </a:xfrm>
        </p:spPr>
        <p:txBody>
          <a:bodyPr>
            <a:normAutofit/>
          </a:bodyPr>
          <a:lstStyle/>
          <a:p>
            <a:r>
              <a:rPr lang="en-US" dirty="0"/>
              <a:t>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DFFAB-D3A1-414C-A227-0FE31F4A8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608868"/>
            <a:ext cx="5094419" cy="36152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If neutrinos do indeed violate relativity through superluminal behavior, we expect to see a pileup of lower-energy neutrinos, and a sharper cutoff on higher-energy ones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385882-11A5-431F-99A8-2BEC96023B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7377" y="2266852"/>
            <a:ext cx="5734050" cy="460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331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A98C-7FD0-4C1B-9708-1543A33EC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685800"/>
            <a:ext cx="10618527" cy="1507067"/>
          </a:xfrm>
        </p:spPr>
        <p:txBody>
          <a:bodyPr>
            <a:normAutofit/>
          </a:bodyPr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DFFAB-D3A1-414C-A227-0FE31F4A8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608868"/>
            <a:ext cx="8534400" cy="36152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We haven’t seen UHE neutrinos yet!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 possible explanation is that SR might </a:t>
            </a:r>
            <a:r>
              <a:rPr lang="en-US">
                <a:solidFill>
                  <a:schemeClr val="tx1">
                    <a:lumMod val="85000"/>
                  </a:schemeClr>
                </a:solidFill>
              </a:rPr>
              <a:t>be violated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448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19E33-6457-43A2-8D35-DF3E9BE1A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382C7-8182-4F7C-968A-DFEC4CB8F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344917"/>
            <a:ext cx="8534400" cy="3615267"/>
          </a:xfrm>
        </p:spPr>
        <p:txBody>
          <a:bodyPr/>
          <a:lstStyle/>
          <a:p>
            <a:r>
              <a:rPr lang="en-US" dirty="0"/>
              <a:t>Gorham, P.W.; et al. Implications of ultrahigh energy neutrino flux constraints for Lorentz-invariance violating cosmogenic neutrinos,arXiv:1207.6425</a:t>
            </a:r>
          </a:p>
          <a:p>
            <a:r>
              <a:rPr lang="en-US" dirty="0"/>
              <a:t>F. W. </a:t>
            </a:r>
            <a:r>
              <a:rPr lang="en-US" dirty="0" err="1"/>
              <a:t>Stecker</a:t>
            </a:r>
            <a:r>
              <a:rPr lang="en-US" dirty="0"/>
              <a:t>, Testing Lorentz symmetry using high energy astrophysics observations, arXiv:1708.05672</a:t>
            </a:r>
          </a:p>
          <a:p>
            <a:r>
              <a:rPr lang="en-US" dirty="0"/>
              <a:t>Coleman, S.R.; Glashow, S.L. High-energy tests of Lorentz invariance, </a:t>
            </a:r>
            <a:r>
              <a:rPr lang="en-US" dirty="0" err="1"/>
              <a:t>arXiv:hep-ph</a:t>
            </a:r>
            <a:r>
              <a:rPr lang="en-US" dirty="0"/>
              <a:t>/9812418</a:t>
            </a:r>
          </a:p>
        </p:txBody>
      </p:sp>
    </p:spTree>
    <p:extLst>
      <p:ext uri="{BB962C8B-B14F-4D97-AF65-F5344CB8AC3E}">
        <p14:creationId xmlns:p14="http://schemas.microsoft.com/office/powerpoint/2010/main" val="126494958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2539</TotalTime>
  <Words>432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Bahnschrift Light</vt:lpstr>
      <vt:lpstr>Cambria Math</vt:lpstr>
      <vt:lpstr>Century Gothic</vt:lpstr>
      <vt:lpstr>Wingdings 3</vt:lpstr>
      <vt:lpstr>Slice</vt:lpstr>
      <vt:lpstr>Lorentz Invariance Violation</vt:lpstr>
      <vt:lpstr>Where are the neutrinos?</vt:lpstr>
      <vt:lpstr>Lorentz Invariance violation (LIV)</vt:lpstr>
      <vt:lpstr>Superluminal behavior</vt:lpstr>
      <vt:lpstr>Is this liv?</vt:lpstr>
      <vt:lpstr>superluminal neutrinos are rule breakers</vt:lpstr>
      <vt:lpstr>Effects</vt:lpstr>
      <vt:lpstr>conclusion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Lorentz Invariance Violation</dc:title>
  <dc:creator>Hasan, Hannah C.</dc:creator>
  <cp:lastModifiedBy>Hasan, Hannah C.</cp:lastModifiedBy>
  <cp:revision>28</cp:revision>
  <dcterms:created xsi:type="dcterms:W3CDTF">2018-02-28T00:19:00Z</dcterms:created>
  <dcterms:modified xsi:type="dcterms:W3CDTF">2018-03-01T19:04:19Z</dcterms:modified>
</cp:coreProperties>
</file>