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0104100" cy="15087600"/>
  <p:notesSz cx="20104100" cy="15087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03">
          <p15:clr>
            <a:srgbClr val="A4A3A4"/>
          </p15:clr>
        </p15:guide>
        <p15:guide id="2" pos="126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042"/>
    <a:srgbClr val="9B002D"/>
    <a:srgbClr val="B80012"/>
    <a:srgbClr val="666666"/>
    <a:srgbClr val="777877"/>
    <a:srgbClr val="B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492" autoAdjust="0"/>
  </p:normalViewPr>
  <p:slideViewPr>
    <p:cSldViewPr>
      <p:cViewPr>
        <p:scale>
          <a:sx n="200" d="100"/>
          <a:sy n="200" d="100"/>
        </p:scale>
        <p:origin x="-11720" y="-10584"/>
      </p:cViewPr>
      <p:guideLst>
        <p:guide orient="horz" pos="9503"/>
        <p:guide pos="126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677156"/>
            <a:ext cx="17088486" cy="31683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8449056"/>
            <a:ext cx="1407287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1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1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3470148"/>
            <a:ext cx="8745284" cy="99578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3470148"/>
            <a:ext cx="8745284" cy="99578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1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0261" y="1130748"/>
            <a:ext cx="18663576" cy="1339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50" b="1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3470148"/>
            <a:ext cx="18093690" cy="99578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4031468"/>
            <a:ext cx="6433312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4031468"/>
            <a:ext cx="4623943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4031468"/>
            <a:ext cx="4623943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8.jpe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emf"/><Relationship Id="rId25" Type="http://schemas.openxmlformats.org/officeDocument/2006/relationships/image" Target="../media/image23.emf"/><Relationship Id="rId26" Type="http://schemas.openxmlformats.org/officeDocument/2006/relationships/image" Target="../media/image24.emf"/><Relationship Id="rId27" Type="http://schemas.openxmlformats.org/officeDocument/2006/relationships/image" Target="../media/image25.tiff"/><Relationship Id="rId28" Type="http://schemas.openxmlformats.org/officeDocument/2006/relationships/image" Target="../media/image26.tiff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hyperlink" Target="mailto:connolly@physics.osu.edu)" TargetMode="External"/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30" Type="http://schemas.openxmlformats.org/officeDocument/2006/relationships/image" Target="../media/image28.png"/><Relationship Id="rId31" Type="http://schemas.openxmlformats.org/officeDocument/2006/relationships/image" Target="../media/image29.jpeg"/><Relationship Id="rId32" Type="http://schemas.openxmlformats.org/officeDocument/2006/relationships/image" Target="../media/image30.png"/><Relationship Id="rId9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33" Type="http://schemas.openxmlformats.org/officeDocument/2006/relationships/image" Target="../media/image31.png"/><Relationship Id="rId34" Type="http://schemas.openxmlformats.org/officeDocument/2006/relationships/image" Target="../media/image32.emf"/><Relationship Id="rId35" Type="http://schemas.openxmlformats.org/officeDocument/2006/relationships/hyperlink" Target="http://u.osu.edu/aspire/" TargetMode="External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jpg"/><Relationship Id="rId13" Type="http://schemas.openxmlformats.org/officeDocument/2006/relationships/image" Target="../media/image11.png"/><Relationship Id="rId14" Type="http://schemas.openxmlformats.org/officeDocument/2006/relationships/image" Target="../media/image12.emf"/><Relationship Id="rId15" Type="http://schemas.openxmlformats.org/officeDocument/2006/relationships/image" Target="../media/image13.emf"/><Relationship Id="rId16" Type="http://schemas.openxmlformats.org/officeDocument/2006/relationships/image" Target="../media/image14.emf"/><Relationship Id="rId17" Type="http://schemas.openxmlformats.org/officeDocument/2006/relationships/image" Target="../media/image15.emf"/><Relationship Id="rId18" Type="http://schemas.openxmlformats.org/officeDocument/2006/relationships/image" Target="../media/image16.emf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20104100" cy="15087600"/>
          </a:xfrm>
          <a:prstGeom prst="rect">
            <a:avLst/>
          </a:prstGeom>
          <a:solidFill>
            <a:srgbClr val="9B002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74650" y="304800"/>
            <a:ext cx="19354800" cy="14325600"/>
          </a:xfrm>
          <a:prstGeom prst="rect">
            <a:avLst/>
          </a:prstGeom>
          <a:solidFill>
            <a:schemeClr val="bg1"/>
          </a:solidFill>
          <a:ln>
            <a:solidFill>
              <a:srgbClr val="B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–</a:t>
            </a:r>
            <a:endParaRPr lang="en-US"/>
          </a:p>
        </p:txBody>
      </p:sp>
      <p:sp>
        <p:nvSpPr>
          <p:cNvPr id="40" name="object 6"/>
          <p:cNvSpPr/>
          <p:nvPr/>
        </p:nvSpPr>
        <p:spPr>
          <a:xfrm>
            <a:off x="372298" y="13389231"/>
            <a:ext cx="19357152" cy="1317369"/>
          </a:xfrm>
          <a:custGeom>
            <a:avLst/>
            <a:gdLst/>
            <a:ahLst/>
            <a:cxnLst/>
            <a:rect l="l" t="t" r="r" b="b"/>
            <a:pathLst>
              <a:path w="19266428" h="1317369">
                <a:moveTo>
                  <a:pt x="0" y="1317369"/>
                </a:moveTo>
                <a:lnTo>
                  <a:pt x="19266428" y="1317369"/>
                </a:lnTo>
                <a:lnTo>
                  <a:pt x="19266428" y="0"/>
                </a:lnTo>
                <a:lnTo>
                  <a:pt x="0" y="0"/>
                </a:lnTo>
                <a:lnTo>
                  <a:pt x="0" y="13173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0261" y="1130748"/>
            <a:ext cx="18663576" cy="1470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895"/>
              </a:lnSpc>
              <a:spcAft>
                <a:spcPts val="600"/>
              </a:spcAft>
            </a:pPr>
            <a:r>
              <a:rPr lang="en-US" sz="6600" b="0" spc="-235" dirty="0" smtClean="0">
                <a:latin typeface="Capita-Bold"/>
                <a:cs typeface="Capita-Bold"/>
              </a:rPr>
              <a:t>Astroparticle Experiments at OSU</a:t>
            </a:r>
            <a:endParaRPr sz="6600" b="0" spc="-40" dirty="0">
              <a:latin typeface="Capita-Bold"/>
              <a:cs typeface="Capita-Bold"/>
            </a:endParaRPr>
          </a:p>
          <a:p>
            <a:pPr marL="12700">
              <a:lnSpc>
                <a:spcPts val="2650"/>
              </a:lnSpc>
            </a:pPr>
            <a:r>
              <a:rPr lang="en-US" sz="2400" b="0" spc="-80" dirty="0" smtClean="0"/>
              <a:t>Prof. </a:t>
            </a:r>
            <a:r>
              <a:rPr lang="en-US" sz="2400" b="0" spc="-80" dirty="0"/>
              <a:t>Amy Connolly (</a:t>
            </a:r>
            <a:r>
              <a:rPr lang="en-US" sz="2400" b="0" spc="-80" dirty="0" smtClean="0">
                <a:hlinkClick r:id="rId2"/>
              </a:rPr>
              <a:t>connolly@physics.osu.edu)</a:t>
            </a:r>
            <a:r>
              <a:rPr lang="en-US" sz="2400" b="0" spc="-80" dirty="0" smtClean="0"/>
              <a:t> and Prof. Jim Beatty (</a:t>
            </a:r>
            <a:r>
              <a:rPr lang="en-US" sz="2400" b="0" u="sng" dirty="0" smtClean="0"/>
              <a:t>beatty.85@osu.edu</a:t>
            </a:r>
            <a:r>
              <a:rPr lang="en-US" sz="2400" b="0" dirty="0" smtClean="0"/>
              <a:t>)</a:t>
            </a:r>
            <a:endParaRPr sz="2400" b="0" dirty="0"/>
          </a:p>
        </p:txBody>
      </p:sp>
      <p:sp>
        <p:nvSpPr>
          <p:cNvPr id="30" name="object 30"/>
          <p:cNvSpPr txBox="1"/>
          <p:nvPr/>
        </p:nvSpPr>
        <p:spPr>
          <a:xfrm>
            <a:off x="720260" y="813777"/>
            <a:ext cx="17713789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lang="en-US" sz="2300" spc="-35" dirty="0" smtClean="0">
                <a:solidFill>
                  <a:srgbClr val="CD1445"/>
                </a:solidFill>
                <a:latin typeface="Arial"/>
                <a:cs typeface="Arial"/>
              </a:rPr>
              <a:t>COLLEGE OF ARTS AND SCIENCES | </a:t>
            </a:r>
            <a:r>
              <a:rPr lang="en-US" sz="2300" spc="-35" dirty="0" smtClean="0">
                <a:solidFill>
                  <a:srgbClr val="CD1445"/>
                </a:solidFill>
                <a:latin typeface="Arial"/>
                <a:cs typeface="Arial"/>
              </a:rPr>
              <a:t>CENTER OF COSMOLOGY AND ASTROPARTICLE PHYSICS</a:t>
            </a:r>
            <a:r>
              <a:rPr lang="en-US" sz="2300" spc="-35" dirty="0">
                <a:solidFill>
                  <a:srgbClr val="CD1445"/>
                </a:solidFill>
                <a:latin typeface="Arial"/>
                <a:cs typeface="Arial"/>
              </a:rPr>
              <a:t> </a:t>
            </a:r>
            <a:r>
              <a:rPr lang="en-US" sz="2300" spc="-35" dirty="0" smtClean="0">
                <a:solidFill>
                  <a:srgbClr val="CD1445"/>
                </a:solidFill>
                <a:latin typeface="Arial"/>
                <a:cs typeface="Arial"/>
              </a:rPr>
              <a:t>| </a:t>
            </a:r>
            <a:r>
              <a:rPr lang="en-US" sz="2300" spc="-35" dirty="0" smtClean="0">
                <a:solidFill>
                  <a:srgbClr val="CD1445"/>
                </a:solidFill>
                <a:latin typeface="Arial"/>
                <a:cs typeface="Arial"/>
              </a:rPr>
              <a:t>DEPARTMENT OF PHYSICS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72298" y="372297"/>
            <a:ext cx="19359504" cy="14333479"/>
          </a:xfrm>
          <a:custGeom>
            <a:avLst/>
            <a:gdLst/>
            <a:ahLst/>
            <a:cxnLst/>
            <a:rect l="l" t="t" r="r" b="b"/>
            <a:pathLst>
              <a:path w="19359504" h="14333479">
                <a:moveTo>
                  <a:pt x="0" y="14333479"/>
                </a:moveTo>
                <a:lnTo>
                  <a:pt x="19359504" y="14333479"/>
                </a:lnTo>
                <a:lnTo>
                  <a:pt x="19359504" y="0"/>
                </a:lnTo>
                <a:lnTo>
                  <a:pt x="0" y="0"/>
                </a:lnTo>
                <a:lnTo>
                  <a:pt x="0" y="14333479"/>
                </a:lnTo>
                <a:close/>
              </a:path>
            </a:pathLst>
          </a:custGeom>
          <a:ln w="76200">
            <a:solidFill>
              <a:schemeClr val="tx1"/>
            </a:solidFill>
            <a:miter lim="800000"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43" name="Picture 42" descr="TheOhioStateUniversity-2C-HorizK-PANTO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8" y="13702210"/>
            <a:ext cx="3774922" cy="547190"/>
          </a:xfrm>
          <a:prstGeom prst="rect">
            <a:avLst/>
          </a:prstGeom>
        </p:spPr>
      </p:pic>
      <p:sp>
        <p:nvSpPr>
          <p:cNvPr id="44" name="object 17"/>
          <p:cNvSpPr/>
          <p:nvPr/>
        </p:nvSpPr>
        <p:spPr>
          <a:xfrm>
            <a:off x="731520" y="2971800"/>
            <a:ext cx="18608040" cy="0"/>
          </a:xfrm>
          <a:custGeom>
            <a:avLst/>
            <a:gdLst/>
            <a:ahLst/>
            <a:cxnLst/>
            <a:rect l="l" t="t" r="r" b="b"/>
            <a:pathLst>
              <a:path w="18149533">
                <a:moveTo>
                  <a:pt x="0" y="0"/>
                </a:moveTo>
                <a:lnTo>
                  <a:pt x="18149533" y="0"/>
                </a:lnTo>
              </a:path>
            </a:pathLst>
          </a:custGeom>
          <a:ln w="9602">
            <a:solidFill>
              <a:srgbClr val="717272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618" y="1395445"/>
            <a:ext cx="1588832" cy="1315250"/>
          </a:xfrm>
          <a:prstGeom prst="rect">
            <a:avLst/>
          </a:prstGeom>
        </p:spPr>
      </p:pic>
      <p:pic>
        <p:nvPicPr>
          <p:cNvPr id="41" name="Picture 7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505" y="1350080"/>
            <a:ext cx="1373145" cy="137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117" y="1365233"/>
            <a:ext cx="1440133" cy="144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8" name="Group 67"/>
          <p:cNvGrpSpPr/>
          <p:nvPr/>
        </p:nvGrpSpPr>
        <p:grpSpPr>
          <a:xfrm>
            <a:off x="13557250" y="3045778"/>
            <a:ext cx="6248025" cy="3202622"/>
            <a:chOff x="13366206" y="2966247"/>
            <a:chExt cx="5842693" cy="289362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3382" y="3581400"/>
              <a:ext cx="5205967" cy="166656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 rot="10800000" flipV="1">
              <a:off x="14089665" y="5275097"/>
              <a:ext cx="472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sz="1600" b="1" dirty="0" smtClean="0"/>
                <a:t>From </a:t>
              </a:r>
              <a:r>
                <a:rPr lang="en-US" sz="1600" b="1" dirty="0"/>
                <a:t>left to right, Bert, Ernie and Big Bird, with energies of 1.0, 1.1 and </a:t>
              </a:r>
              <a:r>
                <a:rPr lang="en-US" sz="1600" b="1" dirty="0" smtClean="0"/>
                <a:t>2.2PeV. </a:t>
              </a:r>
              <a:endParaRPr lang="en-US" altLang="en-US" sz="1600" b="1" dirty="0"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10800000" flipV="1">
              <a:off x="13366206" y="2966247"/>
              <a:ext cx="5842693" cy="583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b="1" dirty="0" smtClean="0">
                  <a:solidFill>
                    <a:srgbClr val="C00000"/>
                  </a:solidFill>
                </a:rPr>
                <a:t>IceCube, </a:t>
              </a:r>
              <a:r>
                <a:rPr lang="en-US" altLang="en-US" b="1" dirty="0">
                  <a:solidFill>
                    <a:srgbClr val="C00000"/>
                  </a:solidFill>
                  <a:ea typeface="Arial" charset="0"/>
                  <a:cs typeface="Arial" charset="0"/>
                  <a:sym typeface="Arial" charset="0"/>
                </a:rPr>
                <a:t>1 km</a:t>
              </a:r>
              <a:r>
                <a:rPr lang="en-US" altLang="en-US" b="1" baseline="30000" dirty="0">
                  <a:solidFill>
                    <a:srgbClr val="C00000"/>
                  </a:solidFill>
                  <a:ea typeface="Arial" charset="0"/>
                  <a:cs typeface="Arial" charset="0"/>
                  <a:sym typeface="Arial" charset="0"/>
                </a:rPr>
                <a:t>3</a:t>
              </a:r>
              <a:r>
                <a:rPr lang="en-US" altLang="en-US" b="1" dirty="0">
                  <a:solidFill>
                    <a:srgbClr val="C00000"/>
                  </a:solidFill>
                  <a:ea typeface="Arial" charset="0"/>
                  <a:cs typeface="Arial" charset="0"/>
                  <a:sym typeface="Arial" charset="0"/>
                </a:rPr>
                <a:t> neutrino observatory at the South </a:t>
              </a:r>
              <a:r>
                <a:rPr lang="en-US" altLang="en-US" b="1" dirty="0" smtClean="0">
                  <a:solidFill>
                    <a:srgbClr val="C00000"/>
                  </a:solidFill>
                  <a:ea typeface="Arial" charset="0"/>
                  <a:cs typeface="Arial" charset="0"/>
                  <a:sym typeface="Arial" charset="0"/>
                </a:rPr>
                <a:t>Pole, </a:t>
              </a:r>
              <a:r>
                <a:rPr lang="en-US" b="1" dirty="0" smtClean="0">
                  <a:solidFill>
                    <a:srgbClr val="C00000"/>
                  </a:solidFill>
                </a:rPr>
                <a:t>observes astrophysical neutrinos for the first time!</a:t>
              </a:r>
              <a:endParaRPr lang="en-US" alt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</p:grpSp>
      <p:sp>
        <p:nvSpPr>
          <p:cNvPr id="66" name="object 3"/>
          <p:cNvSpPr txBox="1"/>
          <p:nvPr/>
        </p:nvSpPr>
        <p:spPr>
          <a:xfrm>
            <a:off x="532199" y="8270557"/>
            <a:ext cx="449065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Aft>
                <a:spcPts val="600"/>
              </a:spcAft>
            </a:pPr>
            <a:r>
              <a:rPr lang="en-US" altLang="en-US" sz="1600" b="1" dirty="0" smtClean="0">
                <a:sym typeface="Arial" charset="0"/>
              </a:rPr>
              <a:t>Above is a cartoon showing Askaryan radio detection of theorized ultra-high-energy (UHE) neutrinos</a:t>
            </a:r>
          </a:p>
        </p:txBody>
      </p:sp>
      <p:sp>
        <p:nvSpPr>
          <p:cNvPr id="67" name="object 3"/>
          <p:cNvSpPr txBox="1"/>
          <p:nvPr/>
        </p:nvSpPr>
        <p:spPr>
          <a:xfrm>
            <a:off x="527050" y="8763000"/>
            <a:ext cx="4252935" cy="37856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  <a:spcAft>
                <a:spcPts val="600"/>
              </a:spcAft>
            </a:pPr>
            <a:r>
              <a:rPr lang="en-US" altLang="en-US" b="1" dirty="0" smtClean="0">
                <a:solidFill>
                  <a:srgbClr val="C00000"/>
                </a:solidFill>
                <a:sym typeface="Arial" charset="0"/>
              </a:rPr>
              <a:t>Why Antarctica?</a:t>
            </a:r>
          </a:p>
          <a:p>
            <a:pPr marL="298450" indent="-285750" algn="just">
              <a:lnSpc>
                <a:spcPct val="10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1600" b="1" dirty="0" smtClean="0">
                <a:sym typeface="Arial" charset="0"/>
              </a:rPr>
              <a:t>Has lots </a:t>
            </a:r>
            <a:r>
              <a:rPr lang="en-US" altLang="en-US" sz="1600" b="1" dirty="0">
                <a:sym typeface="Arial" charset="0"/>
              </a:rPr>
              <a:t>of </a:t>
            </a:r>
            <a:r>
              <a:rPr lang="en-US" altLang="en-US" sz="1600" b="1" dirty="0" smtClean="0">
                <a:sym typeface="Arial" charset="0"/>
              </a:rPr>
              <a:t>ice (dielectric target medium) for neutrinos to interact in and produce optical Cherenkov (IceCube) and radio Cherenkov (ANITA, ARA, ARIANNA) light. </a:t>
            </a:r>
          </a:p>
          <a:p>
            <a:pPr marL="298450" indent="-285750" algn="just">
              <a:lnSpc>
                <a:spcPct val="10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1600" b="1" dirty="0" smtClean="0">
                <a:sym typeface="Arial" charset="0"/>
              </a:rPr>
              <a:t>It is radio-quiet compared to rest of the world so less noisy for radio experiments.</a:t>
            </a:r>
          </a:p>
          <a:p>
            <a:pPr marL="298450" indent="-285750" algn="just">
              <a:lnSpc>
                <a:spcPct val="10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1600" b="1" dirty="0" smtClean="0">
                <a:sym typeface="Arial" charset="0"/>
              </a:rPr>
              <a:t>Earth’s </a:t>
            </a:r>
            <a:r>
              <a:rPr lang="en-US" altLang="en-US" sz="1600" b="1" dirty="0">
                <a:sym typeface="Arial" charset="0"/>
              </a:rPr>
              <a:t>magnetic field points straight </a:t>
            </a:r>
            <a:r>
              <a:rPr lang="en-US" altLang="en-US" sz="1600" b="1" dirty="0" smtClean="0">
                <a:sym typeface="Arial" charset="0"/>
              </a:rPr>
              <a:t>down </a:t>
            </a:r>
            <a:r>
              <a:rPr lang="en-US" altLang="en-US" sz="1600" b="1" dirty="0">
                <a:sym typeface="Arial" charset="0"/>
              </a:rPr>
              <a:t>giving cosmic-ray signals a distinctive </a:t>
            </a:r>
            <a:r>
              <a:rPr lang="en-US" altLang="en-US" sz="1600" b="1" dirty="0" smtClean="0">
                <a:sym typeface="Arial" charset="0"/>
              </a:rPr>
              <a:t>polarization.</a:t>
            </a:r>
          </a:p>
          <a:p>
            <a:pPr marL="298450" indent="-285750" algn="just">
              <a:lnSpc>
                <a:spcPct val="10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sz="1600" b="1" spc="-5" dirty="0" smtClean="0">
                <a:solidFill>
                  <a:srgbClr val="231F20"/>
                </a:solidFill>
                <a:cs typeface="Arial"/>
                <a:sym typeface="Arial" charset="0"/>
              </a:rPr>
              <a:t>Summer polar vortex allows balloon-borne ANITA to fly in circles over the continent observing ~ </a:t>
            </a:r>
            <a:r>
              <a:rPr lang="en-US" sz="1600" b="1" spc="-5" dirty="0" smtClean="0">
                <a:solidFill>
                  <a:srgbClr val="C00000"/>
                </a:solidFill>
                <a:cs typeface="Arial"/>
                <a:sym typeface="Arial" charset="0"/>
              </a:rPr>
              <a:t>1 million km</a:t>
            </a:r>
            <a:r>
              <a:rPr lang="en-US" sz="1600" b="1" spc="-5" baseline="30000" dirty="0" smtClean="0">
                <a:solidFill>
                  <a:srgbClr val="C00000"/>
                </a:solidFill>
                <a:cs typeface="Arial"/>
                <a:sym typeface="Arial" charset="0"/>
              </a:rPr>
              <a:t>3</a:t>
            </a:r>
            <a:r>
              <a:rPr lang="en-US" sz="1600" b="1" spc="-5" dirty="0" smtClean="0">
                <a:solidFill>
                  <a:srgbClr val="231F20"/>
                </a:solidFill>
                <a:cs typeface="Arial"/>
                <a:sym typeface="Arial" charset="0"/>
              </a:rPr>
              <a:t> of Antarctic ice for UHE neutrinos.</a:t>
            </a:r>
            <a:endParaRPr lang="en-US" sz="1600" b="1" spc="-5" dirty="0" smtClean="0">
              <a:solidFill>
                <a:srgbClr val="231F20"/>
              </a:solidFill>
              <a:cs typeface="Arial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8299450" y="2971800"/>
            <a:ext cx="6031168" cy="2358244"/>
            <a:chOff x="4848850" y="2402706"/>
            <a:chExt cx="7740691" cy="3210702"/>
          </a:xfrm>
        </p:grpSpPr>
        <p:grpSp>
          <p:nvGrpSpPr>
            <p:cNvPr id="80" name="Group 79"/>
            <p:cNvGrpSpPr/>
            <p:nvPr/>
          </p:nvGrpSpPr>
          <p:grpSpPr>
            <a:xfrm>
              <a:off x="4848850" y="2917389"/>
              <a:ext cx="7183233" cy="2696019"/>
              <a:chOff x="4848850" y="2985260"/>
              <a:chExt cx="7183233" cy="2696019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8065446" y="2985260"/>
                <a:ext cx="3966637" cy="2696019"/>
                <a:chOff x="8065446" y="2909060"/>
                <a:chExt cx="3966637" cy="2696019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8065446" y="2909060"/>
                  <a:ext cx="3939074" cy="2696019"/>
                  <a:chOff x="8065446" y="2918734"/>
                  <a:chExt cx="3939074" cy="2696019"/>
                </a:xfrm>
              </p:grpSpPr>
              <p:pic>
                <p:nvPicPr>
                  <p:cNvPr id="73" name="Picture 7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8467405" y="3026519"/>
                    <a:ext cx="3537115" cy="25882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5" name="Rectangle 74"/>
                  <p:cNvSpPr/>
                  <p:nvPr/>
                </p:nvSpPr>
                <p:spPr>
                  <a:xfrm rot="2237191">
                    <a:off x="8065446" y="2918734"/>
                    <a:ext cx="877748" cy="9614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4" name="Rectangle 73"/>
                <p:cNvSpPr/>
                <p:nvPr/>
              </p:nvSpPr>
              <p:spPr>
                <a:xfrm>
                  <a:off x="10434990" y="3388162"/>
                  <a:ext cx="1597093" cy="7542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1" algn="ctr">
                    <a:spcBef>
                      <a:spcPts val="0"/>
                    </a:spcBef>
                  </a:pPr>
                  <a:r>
                    <a:rPr lang="en-US" sz="1000" b="1" dirty="0" smtClean="0">
                      <a:cs typeface="Franklin Gothic Medium"/>
                    </a:rPr>
                    <a:t>will </a:t>
                  </a:r>
                  <a:r>
                    <a:rPr lang="en-US" sz="1000" b="1" dirty="0" smtClean="0">
                      <a:cs typeface="Franklin Gothic Medium"/>
                    </a:rPr>
                    <a:t>cover </a:t>
                  </a:r>
                  <a:r>
                    <a:rPr lang="en-US" sz="1000" b="1" dirty="0" smtClean="0">
                      <a:cs typeface="Franklin Gothic Medium"/>
                    </a:rPr>
                    <a:t>~ </a:t>
                  </a:r>
                  <a:r>
                    <a:rPr lang="en-US" sz="1000" b="1" dirty="0" smtClean="0">
                      <a:solidFill>
                        <a:srgbClr val="C00000"/>
                      </a:solidFill>
                      <a:cs typeface="Franklin Gothic Medium"/>
                    </a:rPr>
                    <a:t>100 </a:t>
                  </a:r>
                  <a:r>
                    <a:rPr lang="en-US" sz="1000" b="1" dirty="0">
                      <a:solidFill>
                        <a:srgbClr val="C00000"/>
                      </a:solidFill>
                      <a:cs typeface="Franklin Gothic Medium"/>
                    </a:rPr>
                    <a:t>km</a:t>
                  </a:r>
                  <a:r>
                    <a:rPr lang="en-US" sz="1000" b="1" baseline="30000" dirty="0">
                      <a:solidFill>
                        <a:srgbClr val="C00000"/>
                      </a:solidFill>
                      <a:cs typeface="Franklin Gothic Medium"/>
                    </a:rPr>
                    <a:t>2</a:t>
                  </a:r>
                  <a:r>
                    <a:rPr lang="en-US" sz="1000" b="1" dirty="0">
                      <a:cs typeface="Franklin Gothic Medium"/>
                    </a:rPr>
                    <a:t> ice</a:t>
                  </a:r>
                </a:p>
              </p:txBody>
            </p:sp>
          </p:grpSp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8850" y="2989300"/>
                <a:ext cx="3560349" cy="2675330"/>
              </a:xfrm>
              <a:prstGeom prst="rect">
                <a:avLst/>
              </a:prstGeom>
            </p:spPr>
          </p:pic>
        </p:grpSp>
        <p:sp>
          <p:nvSpPr>
            <p:cNvPr id="79" name="TextBox 78"/>
            <p:cNvSpPr txBox="1"/>
            <p:nvPr/>
          </p:nvSpPr>
          <p:spPr>
            <a:xfrm>
              <a:off x="4848850" y="2402706"/>
              <a:ext cx="7740691" cy="502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b="1" dirty="0">
                  <a:solidFill>
                    <a:srgbClr val="C00000"/>
                  </a:solidFill>
                </a:rPr>
                <a:t>Askaryan Radio Array (ARA</a:t>
              </a:r>
              <a:r>
                <a:rPr lang="en-US" b="1" dirty="0" smtClean="0">
                  <a:solidFill>
                    <a:srgbClr val="C00000"/>
                  </a:solidFill>
                </a:rPr>
                <a:t>)</a:t>
              </a:r>
              <a:endParaRPr lang="en-US" alt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5556250" y="13506271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CURRENT GRAD STUDENTS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CONNOLLY GROUP</a:t>
            </a:r>
            <a:r>
              <a:rPr lang="en-US" b="1" dirty="0" smtClean="0"/>
              <a:t>: </a:t>
            </a:r>
            <a:r>
              <a:rPr lang="en-US" b="1" dirty="0" smtClean="0">
                <a:solidFill>
                  <a:srgbClr val="7030A0"/>
                </a:solidFill>
              </a:rPr>
              <a:t>Brian </a:t>
            </a:r>
            <a:r>
              <a:rPr lang="en-US" b="1" dirty="0">
                <a:solidFill>
                  <a:srgbClr val="7030A0"/>
                </a:solidFill>
              </a:rPr>
              <a:t>Clark, Oindree Banerjee, Jorge Torres </a:t>
            </a:r>
            <a:r>
              <a:rPr lang="en-US" b="1" dirty="0" smtClean="0">
                <a:solidFill>
                  <a:srgbClr val="7030A0"/>
                </a:solidFill>
              </a:rPr>
              <a:t>Espinosa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BEATTY GROUP</a:t>
            </a:r>
            <a:r>
              <a:rPr lang="en-US" b="1" dirty="0" smtClean="0"/>
              <a:t>:  </a:t>
            </a:r>
            <a:r>
              <a:rPr lang="en-US" b="1" dirty="0">
                <a:solidFill>
                  <a:srgbClr val="0070C0"/>
                </a:solidFill>
              </a:rPr>
              <a:t>Sam Stafford, Jacob Gordon, Keith McBride, Alex Klepinger, Andres Medina</a:t>
            </a:r>
          </a:p>
          <a:p>
            <a:endParaRPr lang="en-US" b="1" dirty="0"/>
          </a:p>
        </p:txBody>
      </p:sp>
      <p:grpSp>
        <p:nvGrpSpPr>
          <p:cNvPr id="99" name="Group 98"/>
          <p:cNvGrpSpPr/>
          <p:nvPr/>
        </p:nvGrpSpPr>
        <p:grpSpPr>
          <a:xfrm>
            <a:off x="566714" y="5639624"/>
            <a:ext cx="4102126" cy="2589975"/>
            <a:chOff x="566713" y="5564132"/>
            <a:chExt cx="4119535" cy="266546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13" y="5564132"/>
              <a:ext cx="4119535" cy="2665468"/>
            </a:xfrm>
            <a:prstGeom prst="rect">
              <a:avLst/>
            </a:prstGeom>
          </p:spPr>
        </p:pic>
        <p:sp>
          <p:nvSpPr>
            <p:cNvPr id="97" name="Rectangle 56"/>
            <p:cNvSpPr>
              <a:spLocks/>
            </p:cNvSpPr>
            <p:nvPr/>
          </p:nvSpPr>
          <p:spPr bwMode="auto">
            <a:xfrm>
              <a:off x="641709" y="6172200"/>
              <a:ext cx="1637941" cy="588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charset="0"/>
                </a:defRPr>
              </a:lvl4pPr>
              <a:lvl5pPr marL="1754188">
                <a:defRPr sz="1200">
                  <a:solidFill>
                    <a:schemeClr val="tx1"/>
                  </a:solidFill>
                  <a:latin typeface="Times New Roman" charset="0"/>
                </a:defRPr>
              </a:lvl5pPr>
              <a:lvl6pPr marL="22113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</a:defRPr>
              </a:lvl6pPr>
              <a:lvl7pPr marL="2668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</a:defRPr>
              </a:lvl7pPr>
              <a:lvl8pPr marL="3125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</a:defRPr>
              </a:lvl8pPr>
              <a:lvl9pPr marL="3582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/>
              <a:r>
                <a:rPr lang="en-US" altLang="en-US" sz="1600" b="1" dirty="0">
                  <a:latin typeface="+mn-lt"/>
                  <a:ea typeface="Arial" charset="0"/>
                  <a:cs typeface="Arial" charset="0"/>
                  <a:sym typeface="Arial" charset="0"/>
                </a:rPr>
                <a:t>p + </a:t>
              </a:r>
              <a:r>
                <a:rPr lang="en-US" altLang="en-US" sz="1600" b="1" dirty="0">
                  <a:latin typeface="+mn-lt"/>
                  <a:ea typeface="Times New Roman" charset="0"/>
                  <a:cs typeface="Times New Roman" charset="0"/>
                </a:rPr>
                <a:t>γ → </a:t>
              </a:r>
              <a:r>
                <a:rPr lang="en-US" altLang="en-US" sz="1600" b="1" dirty="0" err="1">
                  <a:latin typeface="+mn-lt"/>
                  <a:ea typeface="Cambria" charset="0"/>
                  <a:cs typeface="Cambria" charset="0"/>
                  <a:sym typeface="Cambria" charset="0"/>
                </a:rPr>
                <a:t>Δ</a:t>
              </a:r>
              <a:r>
                <a:rPr lang="en-US" altLang="en-US" sz="1600" b="1" baseline="32000" dirty="0">
                  <a:latin typeface="+mn-lt"/>
                  <a:ea typeface="Cambria" charset="0"/>
                  <a:cs typeface="Cambria" charset="0"/>
                  <a:sym typeface="Cambria" charset="0"/>
                </a:rPr>
                <a:t>* </a:t>
              </a:r>
              <a:r>
                <a:rPr lang="en-US" altLang="en-US" sz="1600" b="1" dirty="0">
                  <a:latin typeface="+mn-lt"/>
                  <a:ea typeface="Times New Roman" charset="0"/>
                  <a:cs typeface="Times New Roman" charset="0"/>
                </a:rPr>
                <a:t>→ </a:t>
              </a:r>
              <a:r>
                <a:rPr lang="en-US" altLang="en-US" sz="1600" b="1" dirty="0">
                  <a:latin typeface="+mn-lt"/>
                  <a:ea typeface="Cambria" charset="0"/>
                  <a:cs typeface="Cambria" charset="0"/>
                  <a:sym typeface="Cambria" charset="0"/>
                </a:rPr>
                <a:t>π</a:t>
              </a:r>
              <a:r>
                <a:rPr lang="en-US" altLang="en-US" sz="1600" b="1" baseline="32000" dirty="0">
                  <a:latin typeface="+mn-lt"/>
                  <a:ea typeface="Cambria" charset="0"/>
                  <a:cs typeface="Cambria" charset="0"/>
                  <a:sym typeface="Cambria" charset="0"/>
                </a:rPr>
                <a:t>+ </a:t>
              </a:r>
              <a:r>
                <a:rPr lang="en-US" altLang="en-US" sz="1600" b="1" dirty="0" smtClean="0">
                  <a:latin typeface="+mn-lt"/>
                  <a:ea typeface="Cambria" charset="0"/>
                  <a:cs typeface="Cambria" charset="0"/>
                  <a:sym typeface="Cambria" charset="0"/>
                </a:rPr>
                <a:t>π</a:t>
              </a:r>
              <a:r>
                <a:rPr lang="en-US" altLang="en-US" sz="1600" b="1" baseline="32000" dirty="0" smtClean="0">
                  <a:latin typeface="+mn-lt"/>
                  <a:ea typeface="Cambria" charset="0"/>
                  <a:cs typeface="Cambria" charset="0"/>
                  <a:sym typeface="Cambria" charset="0"/>
                </a:rPr>
                <a:t>0</a:t>
              </a:r>
              <a:r>
                <a:rPr lang="en-US" altLang="en-US" sz="1600" b="1" dirty="0" smtClean="0">
                  <a:latin typeface="+mn-lt"/>
                  <a:ea typeface="Cambria" charset="0"/>
                  <a:cs typeface="Cambria" charset="0"/>
                  <a:sym typeface="Cambria" charset="0"/>
                </a:rPr>
                <a:t> </a:t>
              </a:r>
              <a:r>
                <a:rPr lang="en-US" altLang="en-US" sz="1600" b="1" dirty="0" smtClean="0">
                  <a:latin typeface="+mn-lt"/>
                  <a:ea typeface="Times New Roman" charset="0"/>
                  <a:cs typeface="Times New Roman" charset="0"/>
                </a:rPr>
                <a:t>→</a:t>
              </a:r>
              <a:r>
                <a:rPr lang="en-US" altLang="en-US" sz="1600" b="1" dirty="0">
                  <a:latin typeface="+mn-lt"/>
                  <a:ea typeface="Arial" charset="0"/>
                  <a:cs typeface="Arial" charset="0"/>
                  <a:sym typeface="Arial" charset="0"/>
                </a:rPr>
                <a:t>e</a:t>
              </a:r>
              <a:r>
                <a:rPr lang="en-US" altLang="en-US" sz="1600" b="1" baseline="32000" dirty="0">
                  <a:latin typeface="+mn-lt"/>
                  <a:ea typeface="Arial" charset="0"/>
                  <a:cs typeface="Arial" charset="0"/>
                  <a:sym typeface="Arial" charset="0"/>
                </a:rPr>
                <a:t>+ </a:t>
              </a:r>
              <a:r>
                <a:rPr lang="en-US" altLang="en-US" sz="1600" b="1" dirty="0">
                  <a:solidFill>
                    <a:srgbClr val="C00000"/>
                  </a:solidFill>
                  <a:latin typeface="+mn-lt"/>
                  <a:ea typeface="Times New Roman" charset="0"/>
                  <a:cs typeface="Times New Roman" charset="0"/>
                </a:rPr>
                <a:t>ν</a:t>
              </a:r>
              <a:r>
                <a:rPr lang="en-US" altLang="en-US" sz="1600" b="1" baseline="-6000" dirty="0">
                  <a:solidFill>
                    <a:srgbClr val="C00000"/>
                  </a:solidFill>
                  <a:latin typeface="+mn-lt"/>
                  <a:ea typeface="Times New Roman" charset="0"/>
                  <a:cs typeface="Times New Roman" charset="0"/>
                </a:rPr>
                <a:t>μ </a:t>
              </a:r>
              <a:r>
                <a:rPr lang="en-US" altLang="en-US" sz="1600" b="1" dirty="0">
                  <a:solidFill>
                    <a:srgbClr val="C00000"/>
                  </a:solidFill>
                  <a:latin typeface="+mn-lt"/>
                  <a:ea typeface="Times New Roman" charset="0"/>
                  <a:cs typeface="Times New Roman" charset="0"/>
                </a:rPr>
                <a:t>ν</a:t>
              </a:r>
              <a:r>
                <a:rPr lang="en-US" altLang="en-US" sz="1600" b="1" baseline="-6000" dirty="0">
                  <a:solidFill>
                    <a:srgbClr val="C00000"/>
                  </a:solidFill>
                  <a:latin typeface="+mn-lt"/>
                  <a:ea typeface="Arial" charset="0"/>
                  <a:cs typeface="Arial" charset="0"/>
                  <a:sym typeface="Arial" charset="0"/>
                </a:rPr>
                <a:t>e </a:t>
              </a:r>
              <a:r>
                <a:rPr lang="en-US" altLang="en-US" sz="1600" b="1" dirty="0">
                  <a:solidFill>
                    <a:srgbClr val="C00000"/>
                  </a:solidFill>
                  <a:latin typeface="+mn-lt"/>
                  <a:ea typeface="Times New Roman" charset="0"/>
                  <a:cs typeface="Times New Roman" charset="0"/>
                </a:rPr>
                <a:t>ν</a:t>
              </a:r>
              <a:r>
                <a:rPr lang="en-US" altLang="en-US" sz="1600" b="1" baseline="-6000" dirty="0">
                  <a:solidFill>
                    <a:srgbClr val="C00000"/>
                  </a:solidFill>
                  <a:latin typeface="+mn-lt"/>
                  <a:ea typeface="Times New Roman" charset="0"/>
                  <a:cs typeface="Times New Roman" charset="0"/>
                </a:rPr>
                <a:t>μ</a:t>
              </a:r>
              <a:r>
                <a:rPr lang="en-US" altLang="en-US" sz="1600" b="1" dirty="0">
                  <a:solidFill>
                    <a:srgbClr val="C00000"/>
                  </a:solidFill>
                  <a:latin typeface="+mn-lt"/>
                  <a:ea typeface="Times New Roman" charset="0"/>
                  <a:cs typeface="Times New Roman" charset="0"/>
                </a:rPr>
                <a:t> </a:t>
              </a:r>
              <a:r>
                <a:rPr lang="en-US" altLang="en-US" sz="1600" b="1" dirty="0">
                  <a:latin typeface="+mn-lt"/>
                  <a:ea typeface="Times New Roman" charset="0"/>
                  <a:cs typeface="Times New Roman" charset="0"/>
                </a:rPr>
                <a:t>γ γ</a:t>
              </a:r>
            </a:p>
          </p:txBody>
        </p:sp>
      </p:grpSp>
      <p:sp>
        <p:nvSpPr>
          <p:cNvPr id="3" name="object 3"/>
          <p:cNvSpPr txBox="1"/>
          <p:nvPr/>
        </p:nvSpPr>
        <p:spPr>
          <a:xfrm>
            <a:off x="527050" y="3048000"/>
            <a:ext cx="4269552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  <a:spcAft>
                <a:spcPts val="600"/>
              </a:spcAft>
            </a:pPr>
            <a:r>
              <a:rPr lang="en-US" sz="1600" b="1" spc="-5" dirty="0" smtClean="0">
                <a:solidFill>
                  <a:srgbClr val="231F20"/>
                </a:solidFill>
                <a:cs typeface="Arial"/>
              </a:rPr>
              <a:t>Welcome! </a:t>
            </a:r>
            <a:r>
              <a:rPr lang="en-US" sz="1600" b="1" spc="-5" dirty="0" smtClean="0">
                <a:solidFill>
                  <a:srgbClr val="C00000"/>
                </a:solidFill>
                <a:cs typeface="Arial"/>
              </a:rPr>
              <a:t>Interested in Multi-Messenger Astroparticle Physics? </a:t>
            </a:r>
            <a:r>
              <a:rPr lang="en-US" sz="1600" b="1" spc="-5" dirty="0" smtClean="0">
                <a:solidFill>
                  <a:srgbClr val="231F20"/>
                </a:solidFill>
                <a:cs typeface="Arial"/>
              </a:rPr>
              <a:t>At OSU we work on several Astroparticle Experiment projects including </a:t>
            </a:r>
            <a:r>
              <a:rPr lang="en-US" sz="1600" b="1" spc="-5" dirty="0" smtClean="0">
                <a:solidFill>
                  <a:srgbClr val="C00000"/>
                </a:solidFill>
                <a:cs typeface="Arial"/>
              </a:rPr>
              <a:t>IceCube, AUGER, ANITA, ARA, ARIANNA and BuckArray</a:t>
            </a:r>
            <a:r>
              <a:rPr lang="en-US" sz="1600" b="1" spc="-5" dirty="0" smtClean="0">
                <a:solidFill>
                  <a:srgbClr val="231F20"/>
                </a:solidFill>
                <a:cs typeface="Arial"/>
              </a:rPr>
              <a:t>! They all look for high-energy particles of astrophysical or cosmogenic origins. IceCube has observed the first astrophysical neutrinos! Others have observed cosmic-rays (CR). All of these projects are highly collaborative efforts. Here at OSU, we are involved in multiple aspects of each one, including hardware, electronics, simulation and analysis. 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5157450" y="13506271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CURRENT POSTDOCS/STAFF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Carl </a:t>
            </a:r>
            <a:r>
              <a:rPr lang="en-US" b="1" dirty="0" err="1" smtClean="0">
                <a:solidFill>
                  <a:srgbClr val="7030A0"/>
                </a:solidFill>
              </a:rPr>
              <a:t>Pfendner</a:t>
            </a:r>
            <a:r>
              <a:rPr lang="en-US" b="1" dirty="0" smtClean="0">
                <a:solidFill>
                  <a:srgbClr val="7030A0"/>
                </a:solidFill>
              </a:rPr>
              <a:t>, Jordan Hansen, Brian Dailey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Michael </a:t>
            </a:r>
            <a:r>
              <a:rPr lang="en-US" b="1" dirty="0" smtClean="0">
                <a:solidFill>
                  <a:srgbClr val="7030A0"/>
                </a:solidFill>
              </a:rPr>
              <a:t>Sutherland</a:t>
            </a:r>
            <a:r>
              <a:rPr lang="en-US" b="1" dirty="0" smtClean="0">
                <a:solidFill>
                  <a:srgbClr val="0070C0"/>
                </a:solidFill>
              </a:rPr>
              <a:t>, Patrick </a:t>
            </a:r>
            <a:r>
              <a:rPr lang="en-US" b="1" dirty="0" smtClean="0">
                <a:solidFill>
                  <a:srgbClr val="7030A0"/>
                </a:solidFill>
              </a:rPr>
              <a:t>Allison</a:t>
            </a:r>
            <a:endParaRPr lang="en-US" b="1" dirty="0">
              <a:solidFill>
                <a:srgbClr val="7030A0"/>
              </a:solidFill>
            </a:endParaRPr>
          </a:p>
          <a:p>
            <a:endParaRPr lang="en-US" b="1" dirty="0"/>
          </a:p>
        </p:txBody>
      </p:sp>
      <p:grpSp>
        <p:nvGrpSpPr>
          <p:cNvPr id="132" name="Group 131"/>
          <p:cNvGrpSpPr/>
          <p:nvPr/>
        </p:nvGrpSpPr>
        <p:grpSpPr>
          <a:xfrm>
            <a:off x="8117453" y="5333322"/>
            <a:ext cx="5896997" cy="2461354"/>
            <a:chOff x="5125160" y="6217160"/>
            <a:chExt cx="6511557" cy="2130484"/>
          </a:xfrm>
        </p:grpSpPr>
        <p:grpSp>
          <p:nvGrpSpPr>
            <p:cNvPr id="116" name="Group 115"/>
            <p:cNvGrpSpPr/>
            <p:nvPr/>
          </p:nvGrpSpPr>
          <p:grpSpPr>
            <a:xfrm>
              <a:off x="5125160" y="6217160"/>
              <a:ext cx="6511557" cy="2130484"/>
              <a:chOff x="15465978" y="10415907"/>
              <a:chExt cx="6511557" cy="2130484"/>
            </a:xfrm>
          </p:grpSpPr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26238" y="10704465"/>
                <a:ext cx="1972001" cy="1841924"/>
              </a:xfrm>
              <a:prstGeom prst="rect">
                <a:avLst/>
              </a:prstGeom>
            </p:spPr>
          </p:pic>
          <p:grpSp>
            <p:nvGrpSpPr>
              <p:cNvPr id="104" name="Group 103"/>
              <p:cNvGrpSpPr/>
              <p:nvPr/>
            </p:nvGrpSpPr>
            <p:grpSpPr>
              <a:xfrm>
                <a:off x="15465978" y="10415907"/>
                <a:ext cx="6511557" cy="2130484"/>
                <a:chOff x="11934176" y="8827337"/>
                <a:chExt cx="6511557" cy="2130484"/>
              </a:xfrm>
            </p:grpSpPr>
            <p:sp>
              <p:nvSpPr>
                <p:cNvPr id="102" name="TextBox 101"/>
                <p:cNvSpPr txBox="1"/>
                <p:nvPr/>
              </p:nvSpPr>
              <p:spPr>
                <a:xfrm>
                  <a:off x="11934176" y="8827337"/>
                  <a:ext cx="6511557" cy="3196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Clr>
                      <a:srgbClr val="000000"/>
                    </a:buClr>
                    <a:buSzPct val="100000"/>
                  </a:pPr>
                  <a:r>
                    <a:rPr lang="en" b="1" dirty="0">
                      <a:solidFill>
                        <a:srgbClr val="C00000"/>
                      </a:solidFill>
                    </a:rPr>
                    <a:t>Antarctic Ross Ice-Shelf ANtenna Neutrino </a:t>
                  </a:r>
                  <a:r>
                    <a:rPr lang="en" b="1" dirty="0" smtClean="0">
                      <a:solidFill>
                        <a:srgbClr val="C00000"/>
                      </a:solidFill>
                    </a:rPr>
                    <a:t>Array</a:t>
                  </a:r>
                  <a:r>
                    <a:rPr lang="en-US" b="1" dirty="0" smtClean="0">
                      <a:solidFill>
                        <a:srgbClr val="C00000"/>
                      </a:solidFill>
                    </a:rPr>
                    <a:t> (ARIANNA)</a:t>
                  </a:r>
                  <a:endParaRPr lang="en-US" altLang="en-US" b="1" dirty="0">
                    <a:solidFill>
                      <a:srgbClr val="C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endParaRPr>
                </a:p>
              </p:txBody>
            </p:sp>
            <p:pic>
              <p:nvPicPr>
                <p:cNvPr id="101" name="Picture 100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59127" y="9117316"/>
                  <a:ext cx="3666286" cy="1840505"/>
                </a:xfrm>
                <a:prstGeom prst="rect">
                  <a:avLst/>
                </a:prstGeom>
              </p:spPr>
            </p:pic>
          </p:grpSp>
        </p:grpSp>
        <p:sp>
          <p:nvSpPr>
            <p:cNvPr id="103" name="TextBox 102"/>
            <p:cNvSpPr txBox="1"/>
            <p:nvPr/>
          </p:nvSpPr>
          <p:spPr>
            <a:xfrm rot="10800000" flipV="1">
              <a:off x="8069823" y="6583195"/>
              <a:ext cx="2637707" cy="1420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altLang="en-US" sz="1600" b="1" dirty="0" smtClean="0">
                  <a:ea typeface="Arial" charset="0"/>
                  <a:cs typeface="Arial" charset="0"/>
                  <a:sym typeface="Arial" charset="0"/>
                </a:rPr>
                <a:t>ARIANNA looks for radio neutrino signal reflected off sea-ice boundary</a:t>
              </a:r>
            </a:p>
            <a:p>
              <a:pPr marL="285750" indent="-285750" algn="ctr">
                <a:buClr>
                  <a:srgbClr val="000000"/>
                </a:buClr>
                <a:buSzPct val="100000"/>
                <a:buFont typeface="Wingdings" charset="2"/>
                <a:buChar char="q"/>
              </a:pPr>
              <a:endParaRPr lang="en-US" altLang="en-US" sz="1600" b="1" dirty="0">
                <a:ea typeface="Arial" charset="0"/>
                <a:cs typeface="Arial" charset="0"/>
                <a:sym typeface="Arial" charset="0"/>
              </a:endParaRPr>
            </a:p>
          </p:txBody>
        </p:sp>
      </p:grpSp>
      <p:pic>
        <p:nvPicPr>
          <p:cNvPr id="137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3615795"/>
            <a:ext cx="3141978" cy="400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0" name="TextBox 139"/>
          <p:cNvSpPr txBox="1"/>
          <p:nvPr/>
        </p:nvSpPr>
        <p:spPr>
          <a:xfrm>
            <a:off x="4565650" y="2996106"/>
            <a:ext cx="398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b="1" dirty="0" smtClean="0">
                <a:solidFill>
                  <a:srgbClr val="C00000"/>
                </a:solidFill>
              </a:rPr>
              <a:t>AUGER: Water Optical Cherenkov experiment in Argentina</a:t>
            </a:r>
            <a:endParaRPr lang="en-US" altLang="en-US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048391" y="7665206"/>
            <a:ext cx="8432659" cy="2558989"/>
            <a:chOff x="5048391" y="7665206"/>
            <a:chExt cx="8432659" cy="2558989"/>
          </a:xfrm>
        </p:grpSpPr>
        <p:grpSp>
          <p:nvGrpSpPr>
            <p:cNvPr id="133" name="Group 132"/>
            <p:cNvGrpSpPr/>
            <p:nvPr/>
          </p:nvGrpSpPr>
          <p:grpSpPr>
            <a:xfrm>
              <a:off x="5048391" y="7665206"/>
              <a:ext cx="8432659" cy="2464887"/>
              <a:chOff x="7774852" y="5388786"/>
              <a:chExt cx="8432659" cy="2464887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93682" y="5388786"/>
                <a:ext cx="2136938" cy="1203663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230646" y="5871186"/>
                <a:ext cx="1976865" cy="1678981"/>
              </a:xfrm>
              <a:prstGeom prst="rect">
                <a:avLst/>
              </a:prstGeom>
            </p:spPr>
          </p:pic>
          <p:grpSp>
            <p:nvGrpSpPr>
              <p:cNvPr id="127" name="Group 126"/>
              <p:cNvGrpSpPr/>
              <p:nvPr/>
            </p:nvGrpSpPr>
            <p:grpSpPr>
              <a:xfrm>
                <a:off x="7774852" y="5877521"/>
                <a:ext cx="6413070" cy="1976152"/>
                <a:chOff x="8217734" y="7662264"/>
                <a:chExt cx="6413070" cy="1976152"/>
              </a:xfrm>
            </p:grpSpPr>
            <p:pic>
              <p:nvPicPr>
                <p:cNvPr id="119" name="Picture 118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586595" y="7665473"/>
                  <a:ext cx="2140610" cy="1549801"/>
                </a:xfrm>
                <a:prstGeom prst="rect">
                  <a:avLst/>
                </a:prstGeom>
              </p:spPr>
            </p:pic>
            <p:pic>
              <p:nvPicPr>
                <p:cNvPr id="120" name="Picture 119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2770144" y="7662264"/>
                  <a:ext cx="1860660" cy="1589507"/>
                </a:xfrm>
                <a:prstGeom prst="rect">
                  <a:avLst/>
                </a:prstGeom>
              </p:spPr>
            </p:pic>
            <p:pic>
              <p:nvPicPr>
                <p:cNvPr id="121" name="Picture 120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217734" y="8026864"/>
                  <a:ext cx="1650859" cy="1611552"/>
                </a:xfrm>
                <a:prstGeom prst="rect">
                  <a:avLst/>
                </a:prstGeom>
              </p:spPr>
            </p:pic>
          </p:grpSp>
        </p:grpSp>
        <p:sp>
          <p:nvSpPr>
            <p:cNvPr id="142" name="Rectangle 141"/>
            <p:cNvSpPr/>
            <p:nvPr/>
          </p:nvSpPr>
          <p:spPr>
            <a:xfrm>
              <a:off x="11540419" y="9601200"/>
              <a:ext cx="178823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Mill machine for </a:t>
              </a:r>
              <a:r>
                <a:rPr lang="en-US" sz="1400" b="1" dirty="0" smtClean="0"/>
                <a:t>Radio </a:t>
              </a:r>
              <a:r>
                <a:rPr lang="en-US" sz="1400" b="1" dirty="0"/>
                <a:t>circuit boards</a:t>
              </a:r>
              <a:endParaRPr lang="en-US" sz="1400" b="1" dirty="0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7613650" y="9631382"/>
              <a:ext cx="19584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Pick &amp; Place Machine for rapid mass assembly</a:t>
              </a:r>
              <a:endParaRPr lang="en-US" sz="1400" b="1" dirty="0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9614846" y="9663648"/>
              <a:ext cx="189821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Radio (to </a:t>
              </a:r>
              <a:r>
                <a:rPr lang="en-US" sz="1400" b="1" dirty="0"/>
                <a:t>be Anechoic) Chamber</a:t>
              </a:r>
              <a:endParaRPr lang="en-US" sz="1400" b="1" dirty="0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547096" y="8839200"/>
              <a:ext cx="914153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Large thermal </a:t>
              </a:r>
              <a:r>
                <a:rPr lang="en-US" sz="1400" b="1" dirty="0" smtClean="0"/>
                <a:t>chamber </a:t>
              </a:r>
              <a:r>
                <a:rPr lang="en-US" sz="1400" b="1" smtClean="0"/>
                <a:t>for rapid thermal testing</a:t>
              </a:r>
              <a:endParaRPr lang="en-US" sz="1400" b="1" dirty="0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870450" y="10286486"/>
            <a:ext cx="6618030" cy="3048514"/>
            <a:chOff x="4897821" y="10210800"/>
            <a:chExt cx="6618030" cy="3048514"/>
          </a:xfrm>
        </p:grpSpPr>
        <p:grpSp>
          <p:nvGrpSpPr>
            <p:cNvPr id="93" name="Group 92"/>
            <p:cNvGrpSpPr/>
            <p:nvPr/>
          </p:nvGrpSpPr>
          <p:grpSpPr>
            <a:xfrm>
              <a:off x="4897821" y="10210800"/>
              <a:ext cx="6618030" cy="3048514"/>
              <a:chOff x="4897821" y="10210800"/>
              <a:chExt cx="6618030" cy="3048514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4923098" y="10210800"/>
                <a:ext cx="6592753" cy="3048514"/>
                <a:chOff x="4886371" y="10227421"/>
                <a:chExt cx="6592753" cy="3048514"/>
              </a:xfrm>
            </p:grpSpPr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6371" y="10582109"/>
                  <a:ext cx="4747952" cy="2693312"/>
                </a:xfrm>
                <a:prstGeom prst="rect">
                  <a:avLst/>
                </a:prstGeom>
              </p:spPr>
            </p:pic>
            <p:sp>
              <p:nvSpPr>
                <p:cNvPr id="85" name="TextBox 84"/>
                <p:cNvSpPr txBox="1"/>
                <p:nvPr/>
              </p:nvSpPr>
              <p:spPr>
                <a:xfrm>
                  <a:off x="5214723" y="10227421"/>
                  <a:ext cx="5791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Clr>
                      <a:srgbClr val="000000"/>
                    </a:buClr>
                    <a:buSzPct val="100000"/>
                  </a:pPr>
                  <a:r>
                    <a:rPr lang="en-US" b="1" dirty="0" err="1" smtClean="0">
                      <a:solidFill>
                        <a:srgbClr val="C00000"/>
                      </a:solidFill>
                    </a:rPr>
                    <a:t>ANtarctic</a:t>
                  </a:r>
                  <a:r>
                    <a:rPr lang="en-US" b="1" dirty="0" smtClean="0">
                      <a:solidFill>
                        <a:srgbClr val="C00000"/>
                      </a:solidFill>
                    </a:rPr>
                    <a:t> Impulsive Transient Antenna (ANITA)</a:t>
                  </a:r>
                  <a:endParaRPr lang="en-US" altLang="en-US" b="1" dirty="0">
                    <a:solidFill>
                      <a:srgbClr val="C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endParaRPr>
                </a:p>
              </p:txBody>
            </p:sp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43407" y="10577941"/>
                  <a:ext cx="1008885" cy="2697994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24923" y="10577941"/>
                  <a:ext cx="854201" cy="2697480"/>
                </a:xfrm>
                <a:prstGeom prst="rect">
                  <a:avLst/>
                </a:prstGeom>
              </p:spPr>
            </p:pic>
          </p:grpSp>
          <p:sp>
            <p:nvSpPr>
              <p:cNvPr id="92" name="TextBox 91"/>
              <p:cNvSpPr txBox="1"/>
              <p:nvPr/>
            </p:nvSpPr>
            <p:spPr>
              <a:xfrm>
                <a:off x="4897821" y="10551037"/>
                <a:ext cx="10854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SzPct val="100000"/>
                </a:pPr>
                <a:r>
                  <a:rPr lang="en-US" b="1" dirty="0" smtClean="0">
                    <a:solidFill>
                      <a:schemeClr val="bg1"/>
                    </a:solidFill>
                  </a:rPr>
                  <a:t>ANITA-4</a:t>
                </a:r>
                <a:endParaRPr lang="en-US" alt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endParaRPr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 rot="10800000" flipV="1">
              <a:off x="7461251" y="10591800"/>
              <a:ext cx="247891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altLang="en-US" sz="1000" b="1" dirty="0" smtClean="0">
                  <a:solidFill>
                    <a:schemeClr val="bg1"/>
                  </a:solidFill>
                  <a:ea typeface="Arial" charset="0"/>
                  <a:cs typeface="Arial" charset="0"/>
                  <a:sym typeface="Arial" charset="0"/>
                </a:rPr>
                <a:t>ANITA-1: 06-07 | ANITA-2: 08-09</a:t>
              </a:r>
            </a:p>
            <a:p>
              <a:pPr algn="ctr">
                <a:buClr>
                  <a:srgbClr val="000000"/>
                </a:buClr>
                <a:buSzPct val="100000"/>
              </a:pPr>
              <a:r>
                <a:rPr lang="en-US" altLang="en-US" sz="1000" b="1" dirty="0" smtClean="0">
                  <a:solidFill>
                    <a:schemeClr val="bg1"/>
                  </a:solidFill>
                  <a:ea typeface="Arial" charset="0"/>
                  <a:cs typeface="Arial" charset="0"/>
                  <a:sym typeface="Arial" charset="0"/>
                </a:rPr>
                <a:t>ANITA-3: 14-15 | ANITA-4: 2016!</a:t>
              </a:r>
            </a:p>
            <a:p>
              <a:pPr algn="ctr">
                <a:buClr>
                  <a:srgbClr val="000000"/>
                </a:buClr>
                <a:buSzPct val="100000"/>
              </a:pPr>
              <a:r>
                <a:rPr lang="en-US" altLang="en-US" sz="1000" b="1" dirty="0" smtClean="0">
                  <a:solidFill>
                    <a:schemeClr val="bg1"/>
                  </a:solidFill>
                  <a:ea typeface="Arial" charset="0"/>
                  <a:cs typeface="Arial" charset="0"/>
                  <a:sym typeface="Arial" charset="0"/>
                </a:rPr>
                <a:t>ANITA-5: 2018? </a:t>
              </a:r>
              <a:endParaRPr lang="en-US" altLang="en-US" sz="1000" b="1" dirty="0">
                <a:solidFill>
                  <a:schemeClr val="bg1"/>
                </a:solidFill>
                <a:ea typeface="Arial" charset="0"/>
                <a:cs typeface="Arial" charset="0"/>
                <a:sym typeface="Arial" charset="0"/>
              </a:endParaRPr>
            </a:p>
          </p:txBody>
        </p:sp>
      </p:grpSp>
      <p:sp>
        <p:nvSpPr>
          <p:cNvPr id="148" name="TextBox 147"/>
          <p:cNvSpPr txBox="1"/>
          <p:nvPr/>
        </p:nvSpPr>
        <p:spPr>
          <a:xfrm>
            <a:off x="7461250" y="7772400"/>
            <a:ext cx="565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b="1" dirty="0" smtClean="0">
                <a:solidFill>
                  <a:srgbClr val="C00000"/>
                </a:solidFill>
              </a:rPr>
              <a:t>We are well-equipped to build</a:t>
            </a:r>
            <a:r>
              <a:rPr lang="en-US" b="1" smtClean="0">
                <a:solidFill>
                  <a:srgbClr val="C00000"/>
                </a:solidFill>
              </a:rPr>
              <a:t>, test and deploy!</a:t>
            </a:r>
            <a:endParaRPr lang="en-US" altLang="en-US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450850" y="12440720"/>
            <a:ext cx="5553033" cy="894280"/>
            <a:chOff x="499406" y="12344400"/>
            <a:chExt cx="5553033" cy="894280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06" y="12422191"/>
              <a:ext cx="5010875" cy="816489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2679006" y="12344400"/>
              <a:ext cx="3373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b="1" dirty="0" smtClean="0">
                  <a:solidFill>
                    <a:srgbClr val="C00000"/>
                  </a:solidFill>
                </a:rPr>
                <a:t>ANITA-4 </a:t>
              </a:r>
              <a:r>
                <a:rPr lang="en-US" b="1" smtClean="0">
                  <a:solidFill>
                    <a:srgbClr val="C00000"/>
                  </a:solidFill>
                </a:rPr>
                <a:t>before launch</a:t>
              </a:r>
              <a:endParaRPr lang="en-US" alt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12167204" y="8380783"/>
            <a:ext cx="5791200" cy="1677617"/>
            <a:chOff x="12167204" y="8493401"/>
            <a:chExt cx="5791200" cy="1677617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3898" y="8721265"/>
              <a:ext cx="1567142" cy="1449753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3497465" y="8718217"/>
              <a:ext cx="1644682" cy="1435359"/>
            </a:xfrm>
            <a:prstGeom prst="rect">
              <a:avLst/>
            </a:prstGeom>
          </p:spPr>
        </p:pic>
        <p:sp>
          <p:nvSpPr>
            <p:cNvPr id="152" name="TextBox 151"/>
            <p:cNvSpPr txBox="1"/>
            <p:nvPr/>
          </p:nvSpPr>
          <p:spPr>
            <a:xfrm>
              <a:off x="12167204" y="8493401"/>
              <a:ext cx="579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b="1" dirty="0" smtClean="0">
                  <a:solidFill>
                    <a:srgbClr val="C00000"/>
                  </a:solidFill>
                </a:rPr>
                <a:t>Plans for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ExaVolt</a:t>
              </a:r>
              <a:r>
                <a:rPr lang="en-US" b="1" dirty="0" smtClean="0">
                  <a:solidFill>
                    <a:srgbClr val="C00000"/>
                  </a:solidFill>
                </a:rPr>
                <a:t> Antenna (EVA)</a:t>
              </a:r>
              <a:endParaRPr lang="en-US" alt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12533068" y="6096000"/>
            <a:ext cx="7348782" cy="3657600"/>
            <a:chOff x="12533068" y="6096000"/>
            <a:chExt cx="7348782" cy="3657600"/>
          </a:xfrm>
        </p:grpSpPr>
        <p:grpSp>
          <p:nvGrpSpPr>
            <p:cNvPr id="135" name="Group 134"/>
            <p:cNvGrpSpPr/>
            <p:nvPr/>
          </p:nvGrpSpPr>
          <p:grpSpPr>
            <a:xfrm>
              <a:off x="12533068" y="6096000"/>
              <a:ext cx="7348782" cy="2321252"/>
              <a:chOff x="11639156" y="5825216"/>
              <a:chExt cx="8120790" cy="2348025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11639156" y="5825216"/>
                <a:ext cx="5342025" cy="2348025"/>
                <a:chOff x="12300329" y="6027264"/>
                <a:chExt cx="5342025" cy="2348025"/>
              </a:xfrm>
            </p:grpSpPr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48437" y="6182691"/>
                  <a:ext cx="4012077" cy="2192598"/>
                </a:xfrm>
                <a:prstGeom prst="rect">
                  <a:avLst/>
                </a:prstGeom>
              </p:spPr>
            </p:pic>
            <p:sp>
              <p:nvSpPr>
                <p:cNvPr id="56" name="TextBox 55"/>
                <p:cNvSpPr txBox="1"/>
                <p:nvPr/>
              </p:nvSpPr>
              <p:spPr>
                <a:xfrm rot="10800000" flipV="1">
                  <a:off x="12300329" y="6027264"/>
                  <a:ext cx="53420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Clr>
                      <a:srgbClr val="000000"/>
                    </a:buClr>
                    <a:buSzPct val="100000"/>
                  </a:pPr>
                  <a:r>
                    <a:rPr lang="en-US" b="1" dirty="0" smtClean="0">
                      <a:solidFill>
                        <a:srgbClr val="C00000"/>
                      </a:solidFill>
                    </a:rPr>
                    <a:t>ARA observes Solar Flares! </a:t>
                  </a:r>
                  <a:endParaRPr lang="en-US" altLang="en-US" b="1" dirty="0">
                    <a:solidFill>
                      <a:srgbClr val="C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endParaRPr>
                </a:p>
              </p:txBody>
            </p:sp>
          </p:grpSp>
          <p:sp>
            <p:nvSpPr>
              <p:cNvPr id="122" name="TextBox 121"/>
              <p:cNvSpPr txBox="1"/>
              <p:nvPr/>
            </p:nvSpPr>
            <p:spPr>
              <a:xfrm rot="10800000" flipV="1">
                <a:off x="15814703" y="5872594"/>
                <a:ext cx="39452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SzPct val="100000"/>
                </a:pPr>
                <a:r>
                  <a:rPr lang="en-US" altLang="en-US" b="1" dirty="0" smtClean="0">
                    <a:solidFill>
                      <a:srgbClr val="C00000"/>
                    </a:solidFill>
                    <a:sym typeface="Arial" charset="0"/>
                  </a:rPr>
                  <a:t>ANITA dominates </a:t>
                </a:r>
                <a:r>
                  <a:rPr lang="en-US" altLang="en-US" b="1" smtClean="0">
                    <a:solidFill>
                      <a:srgbClr val="C00000"/>
                    </a:solidFill>
                    <a:sym typeface="Arial" charset="0"/>
                  </a:rPr>
                  <a:t>Neutrino Astronomy at </a:t>
                </a:r>
                <a:r>
                  <a:rPr lang="en-US" altLang="en-US" b="1" dirty="0" smtClean="0">
                    <a:solidFill>
                      <a:srgbClr val="C00000"/>
                    </a:solidFill>
                    <a:sym typeface="Arial" charset="0"/>
                  </a:rPr>
                  <a:t>energies &gt; 10</a:t>
                </a:r>
                <a:r>
                  <a:rPr lang="en-US" altLang="en-US" b="1" baseline="30000" dirty="0" smtClean="0">
                    <a:solidFill>
                      <a:srgbClr val="C00000"/>
                    </a:solidFill>
                    <a:sym typeface="Arial" charset="0"/>
                  </a:rPr>
                  <a:t>19</a:t>
                </a:r>
                <a:r>
                  <a:rPr lang="en-US" altLang="en-US" b="1" dirty="0" smtClean="0">
                    <a:solidFill>
                      <a:srgbClr val="C00000"/>
                    </a:solidFill>
                    <a:sym typeface="Arial" charset="0"/>
                  </a:rPr>
                  <a:t> eV</a:t>
                </a:r>
                <a:endParaRPr lang="en-US" altLang="en-US" b="1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endParaRPr>
              </a:p>
            </p:txBody>
          </p:sp>
        </p:grpSp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6591986" y="6744369"/>
              <a:ext cx="3061264" cy="3009231"/>
            </a:xfrm>
            <a:prstGeom prst="rect">
              <a:avLst/>
            </a:prstGeom>
          </p:spPr>
        </p:pic>
      </p:grpSp>
      <p:pic>
        <p:nvPicPr>
          <p:cNvPr id="155" name="Picture 15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763036" y="10292548"/>
            <a:ext cx="1419229" cy="1061252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338725" y="10355131"/>
            <a:ext cx="1359789" cy="1013202"/>
          </a:xfrm>
          <a:prstGeom prst="rect">
            <a:avLst/>
          </a:prstGeom>
        </p:spPr>
      </p:pic>
      <p:sp>
        <p:nvSpPr>
          <p:cNvPr id="157" name="TextBox 156"/>
          <p:cNvSpPr txBox="1"/>
          <p:nvPr/>
        </p:nvSpPr>
        <p:spPr>
          <a:xfrm>
            <a:off x="16861097" y="9596028"/>
            <a:ext cx="263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altLang="en-US" b="1" dirty="0" smtClean="0">
                <a:solidFill>
                  <a:srgbClr val="C00000"/>
                </a:solidFill>
                <a:sym typeface="Arial" charset="0"/>
              </a:rPr>
              <a:t>Plans </a:t>
            </a:r>
            <a:r>
              <a:rPr lang="en-US" altLang="en-US" b="1" smtClean="0">
                <a:solidFill>
                  <a:srgbClr val="C00000"/>
                </a:solidFill>
                <a:sym typeface="Arial" charset="0"/>
              </a:rPr>
              <a:t>for BuckArray</a:t>
            </a:r>
            <a:endParaRPr lang="en-US" altLang="en-US" b="1" dirty="0" smtClean="0">
              <a:solidFill>
                <a:srgbClr val="C00000"/>
              </a:solidFill>
              <a:sym typeface="Arial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7200430" y="10234771"/>
            <a:ext cx="108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</a:rPr>
              <a:t>P</a:t>
            </a:r>
            <a:r>
              <a:rPr lang="en-US" sz="1000" b="1" dirty="0" smtClean="0">
                <a:solidFill>
                  <a:srgbClr val="C00000"/>
                </a:solidFill>
              </a:rPr>
              <a:t>rototype array in Wooster, OH </a:t>
            </a:r>
            <a:endParaRPr lang="en-US" sz="1000" b="1" dirty="0">
              <a:solidFill>
                <a:srgbClr val="C00000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18184617" y="10851114"/>
            <a:ext cx="1267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Detect cosmic-ray extensive air showers </a:t>
            </a:r>
            <a:endParaRPr lang="en-US" sz="1000" b="1" dirty="0"/>
          </a:p>
        </p:txBody>
      </p:sp>
      <p:sp>
        <p:nvSpPr>
          <p:cNvPr id="160" name="TextBox 159"/>
          <p:cNvSpPr txBox="1"/>
          <p:nvPr/>
        </p:nvSpPr>
        <p:spPr>
          <a:xfrm>
            <a:off x="16681451" y="9906000"/>
            <a:ext cx="294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altLang="en-US" sz="1100" b="1" dirty="0" smtClean="0">
                <a:sym typeface="Arial" charset="0"/>
              </a:rPr>
              <a:t>Array of 143 smartphones + 200-400 MHz Radio Antennas</a:t>
            </a:r>
            <a:endParaRPr lang="en-US" altLang="en-US" sz="1100" b="1" dirty="0">
              <a:sym typeface="Arial" charset="0"/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50" y="10298419"/>
            <a:ext cx="731801" cy="292200"/>
          </a:xfrm>
          <a:prstGeom prst="rect">
            <a:avLst/>
          </a:prstGeom>
        </p:spPr>
      </p:pic>
      <p:grpSp>
        <p:nvGrpSpPr>
          <p:cNvPr id="169" name="Group 168"/>
          <p:cNvGrpSpPr/>
          <p:nvPr/>
        </p:nvGrpSpPr>
        <p:grpSpPr>
          <a:xfrm>
            <a:off x="13023850" y="9982200"/>
            <a:ext cx="3726379" cy="1475706"/>
            <a:chOff x="13023850" y="9982200"/>
            <a:chExt cx="3726379" cy="1475706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5331549" y="10262822"/>
              <a:ext cx="1418680" cy="1195084"/>
            </a:xfrm>
            <a:prstGeom prst="rect">
              <a:avLst/>
            </a:prstGeom>
          </p:spPr>
        </p:pic>
        <p:sp>
          <p:nvSpPr>
            <p:cNvPr id="165" name="TextBox 164"/>
            <p:cNvSpPr txBox="1"/>
            <p:nvPr/>
          </p:nvSpPr>
          <p:spPr>
            <a:xfrm>
              <a:off x="13023850" y="9982200"/>
              <a:ext cx="29815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altLang="en-US" sz="1600" b="1" dirty="0" smtClean="0">
                  <a:solidFill>
                    <a:srgbClr val="C00000"/>
                  </a:solidFill>
                  <a:sym typeface="Arial" charset="0"/>
                </a:rPr>
                <a:t>Exploring Machine Learning</a:t>
              </a:r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13328650" y="10304830"/>
              <a:ext cx="2133600" cy="1125170"/>
              <a:chOff x="13328650" y="10304830"/>
              <a:chExt cx="2133600" cy="1125170"/>
            </a:xfrm>
          </p:grpSpPr>
          <p:pic>
            <p:nvPicPr>
              <p:cNvPr id="166" name="Picture 165"/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328650" y="10304830"/>
                <a:ext cx="2002899" cy="1060121"/>
              </a:xfrm>
              <a:prstGeom prst="rect">
                <a:avLst/>
              </a:prstGeom>
            </p:spPr>
          </p:pic>
          <p:sp>
            <p:nvSpPr>
              <p:cNvPr id="167" name="TextBox 166"/>
              <p:cNvSpPr txBox="1"/>
              <p:nvPr/>
            </p:nvSpPr>
            <p:spPr>
              <a:xfrm>
                <a:off x="14304222" y="11153001"/>
                <a:ext cx="11580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</a:rPr>
                  <a:t>CHEAPR 2016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750314" y="10363200"/>
            <a:ext cx="1290449" cy="1138632"/>
          </a:xfrm>
          <a:prstGeom prst="rect">
            <a:avLst/>
          </a:prstGeom>
        </p:spPr>
      </p:pic>
      <p:sp>
        <p:nvSpPr>
          <p:cNvPr id="171" name="TextBox 170"/>
          <p:cNvSpPr txBox="1"/>
          <p:nvPr/>
        </p:nvSpPr>
        <p:spPr>
          <a:xfrm>
            <a:off x="10899218" y="10153706"/>
            <a:ext cx="2981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altLang="en-US" sz="1600" b="1" smtClean="0">
                <a:solidFill>
                  <a:srgbClr val="C00000"/>
                </a:solidFill>
                <a:sym typeface="Arial" charset="0"/>
              </a:rPr>
              <a:t>ANITA-2 Re-analysis</a:t>
            </a:r>
            <a:endParaRPr lang="en-US" altLang="en-US" sz="1600" b="1" dirty="0" smtClean="0">
              <a:solidFill>
                <a:srgbClr val="C00000"/>
              </a:solidFill>
              <a:sym typeface="Arial" charset="0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11361520" y="11353800"/>
            <a:ext cx="8406769" cy="1956248"/>
            <a:chOff x="11361520" y="11353800"/>
            <a:chExt cx="8406769" cy="1956248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541685" y="11694391"/>
              <a:ext cx="8136683" cy="1488209"/>
              <a:chOff x="11541685" y="11817208"/>
              <a:chExt cx="8136683" cy="1488209"/>
            </a:xfrm>
          </p:grpSpPr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52450" y="11817208"/>
                <a:ext cx="6425918" cy="1442119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541685" y="11895192"/>
                <a:ext cx="1710765" cy="1410225"/>
              </a:xfrm>
              <a:prstGeom prst="rect">
                <a:avLst/>
              </a:prstGeom>
            </p:spPr>
          </p:pic>
        </p:grpSp>
        <p:sp>
          <p:nvSpPr>
            <p:cNvPr id="124" name="Rectangle 123"/>
            <p:cNvSpPr/>
            <p:nvPr/>
          </p:nvSpPr>
          <p:spPr>
            <a:xfrm>
              <a:off x="13454593" y="12893460"/>
              <a:ext cx="160821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/>
                <a:t>Oscilloscopes: perform radio interferometry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7854939" y="12900471"/>
              <a:ext cx="15991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/>
                <a:t>Mathematica:  Learn ANITA analysis techniques</a:t>
              </a: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5462250" y="12909938"/>
              <a:ext cx="201583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/>
                <a:t>Arduino microcontroller: build and program radios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1361520" y="13023582"/>
              <a:ext cx="213967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algn="ctr">
                <a:lnSpc>
                  <a:spcPct val="120000"/>
                </a:lnSpc>
              </a:pPr>
              <a:r>
                <a:rPr lang="en-US" sz="1000" dirty="0">
                  <a:solidFill>
                    <a:srgbClr val="C00000"/>
                  </a:solidFill>
                  <a:latin typeface="Arial"/>
                  <a:cs typeface="Arial"/>
                  <a:hlinkClick r:id="rId35"/>
                </a:rPr>
                <a:t>http://u.osu.edu/aspire/</a:t>
              </a:r>
              <a:endParaRPr lang="en-US" sz="1000" dirty="0">
                <a:solidFill>
                  <a:srgbClr val="C00000"/>
                </a:solidFill>
                <a:latin typeface="Arial"/>
                <a:cs typeface="Arial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1423650" y="11353800"/>
              <a:ext cx="8344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Our science workshop for high school women funded by NSF  |  Hands on projects!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1962</TotalTime>
  <Words>530</Words>
  <Application>Microsoft Macintosh PowerPoint</Application>
  <PresentationFormat>Custom</PresentationFormat>
  <Paragraphs>51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Calibri</vt:lpstr>
      <vt:lpstr>Capita-Bold</vt:lpstr>
      <vt:lpstr>Franklin Gothic Medium</vt:lpstr>
      <vt:lpstr>Wingdings</vt:lpstr>
      <vt:lpstr>Arial</vt:lpstr>
      <vt:lpstr>Cambria</vt:lpstr>
      <vt:lpstr>Times New Roman</vt:lpstr>
      <vt:lpstr>Office Theme</vt:lpstr>
      <vt:lpstr>Astroparticle Experiments at OSU Prof. Amy Connolly (connolly@physics.osu.edu) and Prof. Jim Beatty (beatty.85@osu.edu)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Research Study Presenter name, Associates and Collaborators</dc:title>
  <cp:lastModifiedBy>Microsoft Office User</cp:lastModifiedBy>
  <cp:revision>126</cp:revision>
  <dcterms:created xsi:type="dcterms:W3CDTF">2013-07-30T11:46:00Z</dcterms:created>
  <dcterms:modified xsi:type="dcterms:W3CDTF">2017-03-06T04:18:39Z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2013-07-30T00:00:00Z</vt:filetime>
  </property>
  <property fmtid="{D5CDD505-2E9C-101B-9397-08002B2CF9AE}" pid="3" name="LastSaved">
    <vt:filetime>2013-07-30T00:00:00Z</vt:filetime>
  </property>
</Properties>
</file>