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3" r:id="rId1"/>
  </p:sldMasterIdLst>
  <p:sldIdLst>
    <p:sldId id="256" r:id="rId2"/>
    <p:sldId id="258" r:id="rId3"/>
    <p:sldId id="268" r:id="rId4"/>
    <p:sldId id="259" r:id="rId5"/>
    <p:sldId id="260" r:id="rId6"/>
    <p:sldId id="261" r:id="rId7"/>
    <p:sldId id="262" r:id="rId8"/>
    <p:sldId id="264" r:id="rId9"/>
    <p:sldId id="263"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83" d="100"/>
          <a:sy n="83" d="100"/>
        </p:scale>
        <p:origin x="50" y="8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7288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1454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947443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4397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30192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33740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16607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38763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83480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85005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27406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53120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63185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3/22/2018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58330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23264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6927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3/22/2018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4342315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7AEA9-CAB6-4ED5-BD10-3BC74492F77B}"/>
              </a:ext>
            </a:extLst>
          </p:cNvPr>
          <p:cNvSpPr>
            <a:spLocks noGrp="1"/>
          </p:cNvSpPr>
          <p:nvPr>
            <p:ph type="ctrTitle"/>
          </p:nvPr>
        </p:nvSpPr>
        <p:spPr/>
        <p:txBody>
          <a:bodyPr/>
          <a:lstStyle/>
          <a:p>
            <a:pPr algn="l"/>
            <a:r>
              <a:rPr lang="en-US" dirty="0"/>
              <a:t>Convolutional Neural Networks (CNN)</a:t>
            </a:r>
          </a:p>
        </p:txBody>
      </p:sp>
      <p:sp>
        <p:nvSpPr>
          <p:cNvPr id="3" name="Subtitle 2">
            <a:extLst>
              <a:ext uri="{FF2B5EF4-FFF2-40B4-BE49-F238E27FC236}">
                <a16:creationId xmlns:a16="http://schemas.microsoft.com/office/drawing/2014/main" id="{F951DDE3-03B5-4267-9411-82B7CAD064B3}"/>
              </a:ext>
            </a:extLst>
          </p:cNvPr>
          <p:cNvSpPr>
            <a:spLocks noGrp="1"/>
          </p:cNvSpPr>
          <p:nvPr>
            <p:ph type="subTitle" idx="1"/>
          </p:nvPr>
        </p:nvSpPr>
        <p:spPr/>
        <p:txBody>
          <a:bodyPr/>
          <a:lstStyle/>
          <a:p>
            <a:pPr algn="l"/>
            <a:r>
              <a:rPr lang="en-US" dirty="0"/>
              <a:t>By Abdullah </a:t>
            </a:r>
            <a:r>
              <a:rPr lang="en-US" dirty="0" err="1"/>
              <a:t>Alhag</a:t>
            </a:r>
            <a:endParaRPr lang="en-US" dirty="0"/>
          </a:p>
        </p:txBody>
      </p:sp>
    </p:spTree>
    <p:extLst>
      <p:ext uri="{BB962C8B-B14F-4D97-AF65-F5344CB8AC3E}">
        <p14:creationId xmlns:p14="http://schemas.microsoft.com/office/powerpoint/2010/main" val="2925435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A2C45-C534-4625-B1E0-10A80ECC5C92}"/>
              </a:ext>
            </a:extLst>
          </p:cNvPr>
          <p:cNvSpPr>
            <a:spLocks noGrp="1"/>
          </p:cNvSpPr>
          <p:nvPr>
            <p:ph type="title"/>
          </p:nvPr>
        </p:nvSpPr>
        <p:spPr>
          <a:xfrm>
            <a:off x="0" y="0"/>
            <a:ext cx="8596668" cy="694765"/>
          </a:xfrm>
        </p:spPr>
        <p:txBody>
          <a:bodyPr>
            <a:normAutofit/>
          </a:bodyPr>
          <a:lstStyle/>
          <a:p>
            <a:r>
              <a:rPr lang="en-US" sz="2800" dirty="0"/>
              <a:t>Heat-map</a:t>
            </a:r>
          </a:p>
        </p:txBody>
      </p:sp>
      <p:sp>
        <p:nvSpPr>
          <p:cNvPr id="3" name="Content Placeholder 2">
            <a:extLst>
              <a:ext uri="{FF2B5EF4-FFF2-40B4-BE49-F238E27FC236}">
                <a16:creationId xmlns:a16="http://schemas.microsoft.com/office/drawing/2014/main" id="{7F547F07-B232-4419-834D-53324936A1FA}"/>
              </a:ext>
            </a:extLst>
          </p:cNvPr>
          <p:cNvSpPr>
            <a:spLocks noGrp="1"/>
          </p:cNvSpPr>
          <p:nvPr>
            <p:ph idx="1"/>
          </p:nvPr>
        </p:nvSpPr>
        <p:spPr>
          <a:xfrm>
            <a:off x="-102596" y="806824"/>
            <a:ext cx="9784477" cy="5662901"/>
          </a:xfrm>
        </p:spPr>
        <p:txBody>
          <a:bodyPr>
            <a:normAutofit/>
          </a:bodyPr>
          <a:lstStyle/>
          <a:p>
            <a:r>
              <a:rPr lang="en-US" dirty="0"/>
              <a:t>We could take this further and actually visualize our filters.</a:t>
            </a:r>
          </a:p>
          <a:p>
            <a:r>
              <a:rPr lang="en-US" dirty="0"/>
              <a:t>This can be used in many applications. For example we could use it to get a target coordinates and determine how far from the camera it is by taking a second picture.</a:t>
            </a:r>
          </a:p>
          <a:p>
            <a:r>
              <a:rPr lang="en-US" dirty="0"/>
              <a:t>For us, it could be used to verify our classifier, something which caused me pain last term when I was trying to come up with a regression model to describe the background noise. This time I made sure to have this taking care of from the start.</a:t>
            </a:r>
          </a:p>
          <a:p>
            <a:endParaRPr lang="en-US" dirty="0"/>
          </a:p>
          <a:p>
            <a:endParaRPr lang="en-US" dirty="0"/>
          </a:p>
        </p:txBody>
      </p:sp>
      <p:pic>
        <p:nvPicPr>
          <p:cNvPr id="12" name="Picture 11">
            <a:extLst>
              <a:ext uri="{FF2B5EF4-FFF2-40B4-BE49-F238E27FC236}">
                <a16:creationId xmlns:a16="http://schemas.microsoft.com/office/drawing/2014/main" id="{8E959966-E2E0-42FD-AF7E-4A8BAE4A618C}"/>
              </a:ext>
            </a:extLst>
          </p:cNvPr>
          <p:cNvPicPr>
            <a:picLocks noChangeAspect="1"/>
          </p:cNvPicPr>
          <p:nvPr/>
        </p:nvPicPr>
        <p:blipFill rotWithShape="1">
          <a:blip r:embed="rId2"/>
          <a:srcRect l="1909" t="11045" r="1988" b="4789"/>
          <a:stretch/>
        </p:blipFill>
        <p:spPr>
          <a:xfrm>
            <a:off x="228600" y="2855258"/>
            <a:ext cx="4334435" cy="2277635"/>
          </a:xfrm>
          <a:prstGeom prst="rect">
            <a:avLst/>
          </a:prstGeom>
        </p:spPr>
      </p:pic>
      <p:pic>
        <p:nvPicPr>
          <p:cNvPr id="14" name="Picture 13">
            <a:extLst>
              <a:ext uri="{FF2B5EF4-FFF2-40B4-BE49-F238E27FC236}">
                <a16:creationId xmlns:a16="http://schemas.microsoft.com/office/drawing/2014/main" id="{BF9D5947-0F20-4907-A63D-85377D08FF4A}"/>
              </a:ext>
            </a:extLst>
          </p:cNvPr>
          <p:cNvPicPr>
            <a:picLocks noChangeAspect="1"/>
          </p:cNvPicPr>
          <p:nvPr/>
        </p:nvPicPr>
        <p:blipFill rotWithShape="1">
          <a:blip r:embed="rId3"/>
          <a:srcRect l="12776" t="24495" r="9711" b="23550"/>
          <a:stretch/>
        </p:blipFill>
        <p:spPr>
          <a:xfrm>
            <a:off x="5141256" y="2852531"/>
            <a:ext cx="4576483" cy="2280362"/>
          </a:xfrm>
          <a:prstGeom prst="rect">
            <a:avLst/>
          </a:prstGeom>
        </p:spPr>
      </p:pic>
    </p:spTree>
    <p:extLst>
      <p:ext uri="{BB962C8B-B14F-4D97-AF65-F5344CB8AC3E}">
        <p14:creationId xmlns:p14="http://schemas.microsoft.com/office/powerpoint/2010/main" val="2037702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A2C45-C534-4625-B1E0-10A80ECC5C92}"/>
              </a:ext>
            </a:extLst>
          </p:cNvPr>
          <p:cNvSpPr>
            <a:spLocks noGrp="1"/>
          </p:cNvSpPr>
          <p:nvPr>
            <p:ph type="title"/>
          </p:nvPr>
        </p:nvSpPr>
        <p:spPr>
          <a:xfrm>
            <a:off x="0" y="0"/>
            <a:ext cx="8596668" cy="694765"/>
          </a:xfrm>
        </p:spPr>
        <p:txBody>
          <a:bodyPr>
            <a:normAutofit/>
          </a:bodyPr>
          <a:lstStyle/>
          <a:p>
            <a:r>
              <a:rPr lang="en-US" sz="2800" dirty="0"/>
              <a:t>Demonstration</a:t>
            </a:r>
          </a:p>
        </p:txBody>
      </p:sp>
      <p:sp>
        <p:nvSpPr>
          <p:cNvPr id="3" name="Content Placeholder 2">
            <a:extLst>
              <a:ext uri="{FF2B5EF4-FFF2-40B4-BE49-F238E27FC236}">
                <a16:creationId xmlns:a16="http://schemas.microsoft.com/office/drawing/2014/main" id="{7F547F07-B232-4419-834D-53324936A1FA}"/>
              </a:ext>
            </a:extLst>
          </p:cNvPr>
          <p:cNvSpPr>
            <a:spLocks noGrp="1"/>
          </p:cNvSpPr>
          <p:nvPr>
            <p:ph idx="1"/>
          </p:nvPr>
        </p:nvSpPr>
        <p:spPr>
          <a:xfrm>
            <a:off x="-102596" y="806824"/>
            <a:ext cx="9784477" cy="5662901"/>
          </a:xfrm>
        </p:spPr>
        <p:txBody>
          <a:bodyPr>
            <a:normAutofit/>
          </a:bodyPr>
          <a:lstStyle/>
          <a:p>
            <a:endParaRPr lang="en-US" dirty="0"/>
          </a:p>
          <a:p>
            <a:r>
              <a:rPr lang="en-US" dirty="0"/>
              <a:t>Let us pick a class and see how well we could classify it?</a:t>
            </a:r>
          </a:p>
          <a:p>
            <a:endParaRPr lang="en-US" dirty="0"/>
          </a:p>
          <a:p>
            <a:endParaRPr lang="en-US" dirty="0"/>
          </a:p>
          <a:p>
            <a:r>
              <a:rPr lang="en-US" dirty="0"/>
              <a:t>Let us go further and apply the heat-map to visualize the active layer.</a:t>
            </a:r>
          </a:p>
          <a:p>
            <a:endParaRPr lang="en-US" dirty="0"/>
          </a:p>
        </p:txBody>
      </p:sp>
    </p:spTree>
    <p:extLst>
      <p:ext uri="{BB962C8B-B14F-4D97-AF65-F5344CB8AC3E}">
        <p14:creationId xmlns:p14="http://schemas.microsoft.com/office/powerpoint/2010/main" val="3964234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A2C45-C534-4625-B1E0-10A80ECC5C92}"/>
              </a:ext>
            </a:extLst>
          </p:cNvPr>
          <p:cNvSpPr>
            <a:spLocks noGrp="1"/>
          </p:cNvSpPr>
          <p:nvPr>
            <p:ph type="title"/>
          </p:nvPr>
        </p:nvSpPr>
        <p:spPr>
          <a:xfrm>
            <a:off x="0" y="0"/>
            <a:ext cx="8596668" cy="694765"/>
          </a:xfrm>
        </p:spPr>
        <p:txBody>
          <a:bodyPr>
            <a:normAutofit/>
          </a:bodyPr>
          <a:lstStyle/>
          <a:p>
            <a:r>
              <a:rPr lang="en-US" sz="2800" dirty="0"/>
              <a:t>References:</a:t>
            </a:r>
          </a:p>
        </p:txBody>
      </p:sp>
      <p:sp>
        <p:nvSpPr>
          <p:cNvPr id="3" name="Content Placeholder 2">
            <a:extLst>
              <a:ext uri="{FF2B5EF4-FFF2-40B4-BE49-F238E27FC236}">
                <a16:creationId xmlns:a16="http://schemas.microsoft.com/office/drawing/2014/main" id="{7F547F07-B232-4419-834D-53324936A1FA}"/>
              </a:ext>
            </a:extLst>
          </p:cNvPr>
          <p:cNvSpPr>
            <a:spLocks noGrp="1"/>
          </p:cNvSpPr>
          <p:nvPr>
            <p:ph idx="1"/>
          </p:nvPr>
        </p:nvSpPr>
        <p:spPr>
          <a:xfrm>
            <a:off x="-102596" y="806824"/>
            <a:ext cx="9784477" cy="5662901"/>
          </a:xfrm>
        </p:spPr>
        <p:txBody>
          <a:bodyPr>
            <a:normAutofit/>
          </a:bodyPr>
          <a:lstStyle/>
          <a:p>
            <a:endParaRPr lang="en-US" sz="2400" dirty="0"/>
          </a:p>
          <a:p>
            <a:r>
              <a:rPr lang="en-US" sz="2400" dirty="0"/>
              <a:t>Convolutional Neural Networks: https://www.youtube.com/watch?v=2-Ol7ZB0MmU</a:t>
            </a:r>
          </a:p>
          <a:p>
            <a:r>
              <a:rPr lang="en-US" sz="2400" dirty="0" err="1"/>
              <a:t>Keras</a:t>
            </a:r>
            <a:r>
              <a:rPr lang="en-US" sz="2400" dirty="0"/>
              <a:t>: https://keras.io/applications/</a:t>
            </a:r>
          </a:p>
          <a:p>
            <a:r>
              <a:rPr lang="en-US" sz="2400" dirty="0"/>
              <a:t>Heat-map: https://github.com/gabrieldemarmiesse/heatmaps</a:t>
            </a:r>
          </a:p>
        </p:txBody>
      </p:sp>
    </p:spTree>
    <p:extLst>
      <p:ext uri="{BB962C8B-B14F-4D97-AF65-F5344CB8AC3E}">
        <p14:creationId xmlns:p14="http://schemas.microsoft.com/office/powerpoint/2010/main" val="4126821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A2C45-C534-4625-B1E0-10A80ECC5C92}"/>
              </a:ext>
            </a:extLst>
          </p:cNvPr>
          <p:cNvSpPr>
            <a:spLocks noGrp="1"/>
          </p:cNvSpPr>
          <p:nvPr>
            <p:ph type="title"/>
          </p:nvPr>
        </p:nvSpPr>
        <p:spPr>
          <a:xfrm>
            <a:off x="0" y="0"/>
            <a:ext cx="8596668" cy="726141"/>
          </a:xfrm>
        </p:spPr>
        <p:txBody>
          <a:bodyPr>
            <a:normAutofit/>
          </a:bodyPr>
          <a:lstStyle/>
          <a:p>
            <a:r>
              <a:rPr lang="en-US" sz="3200" dirty="0"/>
              <a:t>Motivation</a:t>
            </a:r>
          </a:p>
        </p:txBody>
      </p:sp>
      <p:sp>
        <p:nvSpPr>
          <p:cNvPr id="3" name="Content Placeholder 2">
            <a:extLst>
              <a:ext uri="{FF2B5EF4-FFF2-40B4-BE49-F238E27FC236}">
                <a16:creationId xmlns:a16="http://schemas.microsoft.com/office/drawing/2014/main" id="{7F547F07-B232-4419-834D-53324936A1FA}"/>
              </a:ext>
            </a:extLst>
          </p:cNvPr>
          <p:cNvSpPr>
            <a:spLocks noGrp="1"/>
          </p:cNvSpPr>
          <p:nvPr>
            <p:ph idx="1"/>
          </p:nvPr>
        </p:nvSpPr>
        <p:spPr>
          <a:xfrm>
            <a:off x="-102596" y="721659"/>
            <a:ext cx="9784477" cy="5743584"/>
          </a:xfrm>
        </p:spPr>
        <p:txBody>
          <a:bodyPr>
            <a:normAutofit/>
          </a:bodyPr>
          <a:lstStyle/>
          <a:p>
            <a:r>
              <a:rPr lang="en-US" dirty="0"/>
              <a:t>Payload Blasts are background noises caused by the equipmentmen of ANITA flight.</a:t>
            </a:r>
          </a:p>
          <a:p>
            <a:r>
              <a:rPr lang="en-US" dirty="0"/>
              <a:t>They are problematic as they pass the final analysis cuts that only UHE Neutrinos and cosmic rays are meant to. </a:t>
            </a:r>
          </a:p>
          <a:p>
            <a:r>
              <a:rPr lang="en-US" dirty="0"/>
              <a:t>Payload blasts have a very unique waveform and are easy to distinguish by eye. One of the figure below is of a payload blast (right), the other is not.</a:t>
            </a:r>
          </a:p>
          <a:p>
            <a:r>
              <a:rPr lang="en-US" dirty="0"/>
              <a:t>Goal is to able to classify payload blasts and remove them from data.</a:t>
            </a:r>
          </a:p>
          <a:p>
            <a:endParaRPr lang="en-US" dirty="0"/>
          </a:p>
          <a:p>
            <a:endParaRPr lang="en-US" dirty="0"/>
          </a:p>
          <a:p>
            <a:pPr marL="0" indent="0">
              <a:buNone/>
            </a:pPr>
            <a:r>
              <a:rPr lang="en-US" dirty="0"/>
              <a:t>                                                                         </a:t>
            </a:r>
          </a:p>
          <a:p>
            <a:pPr marL="0" indent="0">
              <a:buNone/>
            </a:pPr>
            <a:endParaRPr lang="en-US" dirty="0"/>
          </a:p>
          <a:p>
            <a:endParaRPr lang="en-US" dirty="0"/>
          </a:p>
        </p:txBody>
      </p:sp>
      <p:pic>
        <p:nvPicPr>
          <p:cNvPr id="7" name="Picture 6">
            <a:extLst>
              <a:ext uri="{FF2B5EF4-FFF2-40B4-BE49-F238E27FC236}">
                <a16:creationId xmlns:a16="http://schemas.microsoft.com/office/drawing/2014/main" id="{DA9D97DC-5266-4E91-A8AC-D74A0CCE9F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821" y="2989819"/>
            <a:ext cx="4521849" cy="3094904"/>
          </a:xfrm>
          <a:prstGeom prst="rect">
            <a:avLst/>
          </a:prstGeom>
        </p:spPr>
      </p:pic>
      <p:pic>
        <p:nvPicPr>
          <p:cNvPr id="8" name="Picture 7">
            <a:extLst>
              <a:ext uri="{FF2B5EF4-FFF2-40B4-BE49-F238E27FC236}">
                <a16:creationId xmlns:a16="http://schemas.microsoft.com/office/drawing/2014/main" id="{566AEBF3-4FD9-442B-A720-0D73BDD42E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894855" y="2989819"/>
            <a:ext cx="4666042" cy="3094904"/>
          </a:xfrm>
          <a:prstGeom prst="rect">
            <a:avLst/>
          </a:prstGeom>
        </p:spPr>
      </p:pic>
    </p:spTree>
    <p:extLst>
      <p:ext uri="{BB962C8B-B14F-4D97-AF65-F5344CB8AC3E}">
        <p14:creationId xmlns:p14="http://schemas.microsoft.com/office/powerpoint/2010/main" val="240354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A2C45-C534-4625-B1E0-10A80ECC5C92}"/>
              </a:ext>
            </a:extLst>
          </p:cNvPr>
          <p:cNvSpPr>
            <a:spLocks noGrp="1"/>
          </p:cNvSpPr>
          <p:nvPr>
            <p:ph type="title"/>
          </p:nvPr>
        </p:nvSpPr>
        <p:spPr>
          <a:xfrm>
            <a:off x="0" y="0"/>
            <a:ext cx="8596668" cy="726141"/>
          </a:xfrm>
        </p:spPr>
        <p:txBody>
          <a:bodyPr>
            <a:normAutofit/>
          </a:bodyPr>
          <a:lstStyle/>
          <a:p>
            <a:r>
              <a:rPr lang="en-US" sz="3200" dirty="0"/>
              <a:t>4 Pixels model</a:t>
            </a:r>
          </a:p>
        </p:txBody>
      </p:sp>
      <p:sp>
        <p:nvSpPr>
          <p:cNvPr id="3" name="Content Placeholder 2">
            <a:extLst>
              <a:ext uri="{FF2B5EF4-FFF2-40B4-BE49-F238E27FC236}">
                <a16:creationId xmlns:a16="http://schemas.microsoft.com/office/drawing/2014/main" id="{7F547F07-B232-4419-834D-53324936A1FA}"/>
              </a:ext>
            </a:extLst>
          </p:cNvPr>
          <p:cNvSpPr>
            <a:spLocks noGrp="1"/>
          </p:cNvSpPr>
          <p:nvPr>
            <p:ph idx="1"/>
          </p:nvPr>
        </p:nvSpPr>
        <p:spPr>
          <a:xfrm>
            <a:off x="-102596" y="726141"/>
            <a:ext cx="9784477" cy="5743584"/>
          </a:xfrm>
        </p:spPr>
        <p:txBody>
          <a:bodyPr>
            <a:normAutofit/>
          </a:bodyPr>
          <a:lstStyle/>
          <a:p>
            <a:r>
              <a:rPr lang="en-US" dirty="0"/>
              <a:t>To simplify the idea, I will start with a 4 pixels model where only two characters are allowed, in particular \ and /.</a:t>
            </a:r>
          </a:p>
          <a:p>
            <a:r>
              <a:rPr lang="en-US" dirty="0"/>
              <a:t>The computer however does not see these the way we are. In particular, these could be thought of as image array from the machine perspective and stored as such.</a:t>
            </a:r>
          </a:p>
          <a:p>
            <a:r>
              <a:rPr lang="en-US" dirty="0"/>
              <a:t>It is then very straight forward to identify which is which if we used the simple model below where red pixels reads 1 in 		 										  the machine and –1 else wise.</a:t>
            </a:r>
          </a:p>
          <a:p>
            <a:r>
              <a:rPr lang="en-US" dirty="0"/>
              <a:t>All the machine need to do to  													identify the character is to 													follow the mathematical															 steps shown. </a:t>
            </a:r>
          </a:p>
          <a:p>
            <a:r>
              <a:rPr lang="en-US" dirty="0"/>
              <a:t>This works very well, for example:</a:t>
            </a:r>
          </a:p>
          <a:p>
            <a:endParaRPr lang="en-US" dirty="0"/>
          </a:p>
          <a:p>
            <a:endParaRPr lang="en-US" dirty="0"/>
          </a:p>
          <a:p>
            <a:r>
              <a:rPr lang="en-US" dirty="0"/>
              <a:t>                                                                         </a:t>
            </a:r>
          </a:p>
          <a:p>
            <a:pPr marL="0" indent="0">
              <a:buNone/>
            </a:pPr>
            <a:endParaRPr lang="en-US" dirty="0"/>
          </a:p>
          <a:p>
            <a:endParaRPr lang="en-US" dirty="0"/>
          </a:p>
        </p:txBody>
      </p:sp>
      <p:pic>
        <p:nvPicPr>
          <p:cNvPr id="4" name="Picture 3">
            <a:extLst>
              <a:ext uri="{FF2B5EF4-FFF2-40B4-BE49-F238E27FC236}">
                <a16:creationId xmlns:a16="http://schemas.microsoft.com/office/drawing/2014/main" id="{F794A92A-3D88-4333-A482-983A03683702}"/>
              </a:ext>
            </a:extLst>
          </p:cNvPr>
          <p:cNvPicPr>
            <a:picLocks noChangeAspect="1"/>
          </p:cNvPicPr>
          <p:nvPr/>
        </p:nvPicPr>
        <p:blipFill>
          <a:blip r:embed="rId2"/>
          <a:stretch>
            <a:fillRect/>
          </a:stretch>
        </p:blipFill>
        <p:spPr>
          <a:xfrm>
            <a:off x="3889179" y="2413779"/>
            <a:ext cx="5620871" cy="3161740"/>
          </a:xfrm>
          <a:prstGeom prst="rect">
            <a:avLst/>
          </a:prstGeom>
        </p:spPr>
      </p:pic>
      <p:pic>
        <p:nvPicPr>
          <p:cNvPr id="6" name="Picture 5">
            <a:extLst>
              <a:ext uri="{FF2B5EF4-FFF2-40B4-BE49-F238E27FC236}">
                <a16:creationId xmlns:a16="http://schemas.microsoft.com/office/drawing/2014/main" id="{2E652ECE-8B0A-4C6C-817A-63C9F7E90F8A}"/>
              </a:ext>
            </a:extLst>
          </p:cNvPr>
          <p:cNvPicPr>
            <a:picLocks noChangeAspect="1"/>
          </p:cNvPicPr>
          <p:nvPr/>
        </p:nvPicPr>
        <p:blipFill>
          <a:blip r:embed="rId3"/>
          <a:stretch>
            <a:fillRect/>
          </a:stretch>
        </p:blipFill>
        <p:spPr>
          <a:xfrm>
            <a:off x="654934" y="4584147"/>
            <a:ext cx="2476715" cy="2076630"/>
          </a:xfrm>
          <a:prstGeom prst="rect">
            <a:avLst/>
          </a:prstGeom>
        </p:spPr>
      </p:pic>
    </p:spTree>
    <p:extLst>
      <p:ext uri="{BB962C8B-B14F-4D97-AF65-F5344CB8AC3E}">
        <p14:creationId xmlns:p14="http://schemas.microsoft.com/office/powerpoint/2010/main" val="1744754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A2C45-C534-4625-B1E0-10A80ECC5C92}"/>
              </a:ext>
            </a:extLst>
          </p:cNvPr>
          <p:cNvSpPr>
            <a:spLocks noGrp="1"/>
          </p:cNvSpPr>
          <p:nvPr>
            <p:ph type="title"/>
          </p:nvPr>
        </p:nvSpPr>
        <p:spPr>
          <a:xfrm>
            <a:off x="-1" y="0"/>
            <a:ext cx="9381565" cy="564776"/>
          </a:xfrm>
        </p:spPr>
        <p:txBody>
          <a:bodyPr>
            <a:normAutofit/>
          </a:bodyPr>
          <a:lstStyle/>
          <a:p>
            <a:r>
              <a:rPr lang="en-US" sz="2800" dirty="0"/>
              <a:t>What the machine does to determine the classifier? </a:t>
            </a:r>
          </a:p>
        </p:txBody>
      </p:sp>
      <p:sp>
        <p:nvSpPr>
          <p:cNvPr id="3" name="Content Placeholder 2">
            <a:extLst>
              <a:ext uri="{FF2B5EF4-FFF2-40B4-BE49-F238E27FC236}">
                <a16:creationId xmlns:a16="http://schemas.microsoft.com/office/drawing/2014/main" id="{7F547F07-B232-4419-834D-53324936A1FA}"/>
              </a:ext>
            </a:extLst>
          </p:cNvPr>
          <p:cNvSpPr>
            <a:spLocks noGrp="1"/>
          </p:cNvSpPr>
          <p:nvPr>
            <p:ph idx="1"/>
          </p:nvPr>
        </p:nvSpPr>
        <p:spPr>
          <a:xfrm>
            <a:off x="-102596" y="717176"/>
            <a:ext cx="9784477" cy="5752549"/>
          </a:xfrm>
        </p:spPr>
        <p:txBody>
          <a:bodyPr>
            <a:normAutofit/>
          </a:bodyPr>
          <a:lstStyle/>
          <a:p>
            <a:r>
              <a:rPr lang="en-US" dirty="0"/>
              <a:t>To come up with the classifier we came up with, the machine will need to check many possibilities. There is 16 possible models if we only consider integers, that is only for two colors and 4 pixels.</a:t>
            </a:r>
          </a:p>
          <a:p>
            <a:endParaRPr lang="en-US" dirty="0"/>
          </a:p>
          <a:p>
            <a:endParaRPr lang="en-US" dirty="0"/>
          </a:p>
          <a:p>
            <a:endParaRPr lang="en-US" dirty="0"/>
          </a:p>
          <a:p>
            <a:r>
              <a:rPr lang="en-US" dirty="0"/>
              <a:t>There is ways to over come this however, we start by randomly guessing a classifier and adjust it classifier by taking the derivative of an error function until we get a desired classifier as shown.</a:t>
            </a:r>
          </a:p>
          <a:p>
            <a:r>
              <a:rPr lang="en-US" dirty="0"/>
              <a:t>Error function is what measure how													                                            	many errors the classifier makes 														and can be chosen to be anything.</a:t>
            </a:r>
          </a:p>
          <a:p>
            <a:r>
              <a:rPr lang="en-US" dirty="0"/>
              <a:t>Taking the gradient of the error 														function is how the machine														determine the desired classifier.</a:t>
            </a:r>
          </a:p>
          <a:p>
            <a:endParaRPr lang="en-US" dirty="0"/>
          </a:p>
          <a:p>
            <a:endParaRPr lang="en-US" dirty="0"/>
          </a:p>
        </p:txBody>
      </p:sp>
      <p:pic>
        <p:nvPicPr>
          <p:cNvPr id="5" name="Picture 4">
            <a:extLst>
              <a:ext uri="{FF2B5EF4-FFF2-40B4-BE49-F238E27FC236}">
                <a16:creationId xmlns:a16="http://schemas.microsoft.com/office/drawing/2014/main" id="{A64500B4-9E8A-4879-9F2D-381D03BB2249}"/>
              </a:ext>
            </a:extLst>
          </p:cNvPr>
          <p:cNvPicPr>
            <a:picLocks noChangeAspect="1"/>
          </p:cNvPicPr>
          <p:nvPr/>
        </p:nvPicPr>
        <p:blipFill rotWithShape="1">
          <a:blip r:embed="rId2"/>
          <a:srcRect l="18684" t="6188" b="10195"/>
          <a:stretch/>
        </p:blipFill>
        <p:spPr>
          <a:xfrm>
            <a:off x="4011705" y="3437640"/>
            <a:ext cx="5505530" cy="3184485"/>
          </a:xfrm>
          <a:prstGeom prst="rect">
            <a:avLst/>
          </a:prstGeom>
        </p:spPr>
      </p:pic>
      <p:pic>
        <p:nvPicPr>
          <p:cNvPr id="8" name="Picture 7">
            <a:extLst>
              <a:ext uri="{FF2B5EF4-FFF2-40B4-BE49-F238E27FC236}">
                <a16:creationId xmlns:a16="http://schemas.microsoft.com/office/drawing/2014/main" id="{C6C06ED3-7ED0-4FD8-BE3C-49CB88650839}"/>
              </a:ext>
            </a:extLst>
          </p:cNvPr>
          <p:cNvPicPr>
            <a:picLocks noChangeAspect="1"/>
          </p:cNvPicPr>
          <p:nvPr/>
        </p:nvPicPr>
        <p:blipFill>
          <a:blip r:embed="rId3"/>
          <a:stretch>
            <a:fillRect/>
          </a:stretch>
        </p:blipFill>
        <p:spPr>
          <a:xfrm>
            <a:off x="2629308" y="1320414"/>
            <a:ext cx="6577445" cy="1550804"/>
          </a:xfrm>
          <a:prstGeom prst="rect">
            <a:avLst/>
          </a:prstGeom>
        </p:spPr>
      </p:pic>
    </p:spTree>
    <p:extLst>
      <p:ext uri="{BB962C8B-B14F-4D97-AF65-F5344CB8AC3E}">
        <p14:creationId xmlns:p14="http://schemas.microsoft.com/office/powerpoint/2010/main" val="2947615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A2C45-C534-4625-B1E0-10A80ECC5C92}"/>
              </a:ext>
            </a:extLst>
          </p:cNvPr>
          <p:cNvSpPr>
            <a:spLocks noGrp="1"/>
          </p:cNvSpPr>
          <p:nvPr>
            <p:ph type="title"/>
          </p:nvPr>
        </p:nvSpPr>
        <p:spPr>
          <a:xfrm>
            <a:off x="0" y="0"/>
            <a:ext cx="8596668" cy="1320800"/>
          </a:xfrm>
        </p:spPr>
        <p:txBody>
          <a:bodyPr>
            <a:normAutofit/>
          </a:bodyPr>
          <a:lstStyle/>
          <a:p>
            <a:r>
              <a:rPr lang="en-US" sz="2800" dirty="0"/>
              <a:t>9 Pixels model</a:t>
            </a:r>
          </a:p>
        </p:txBody>
      </p:sp>
      <p:sp>
        <p:nvSpPr>
          <p:cNvPr id="3" name="Content Placeholder 2">
            <a:extLst>
              <a:ext uri="{FF2B5EF4-FFF2-40B4-BE49-F238E27FC236}">
                <a16:creationId xmlns:a16="http://schemas.microsoft.com/office/drawing/2014/main" id="{7F547F07-B232-4419-834D-53324936A1FA}"/>
              </a:ext>
            </a:extLst>
          </p:cNvPr>
          <p:cNvSpPr>
            <a:spLocks noGrp="1"/>
          </p:cNvSpPr>
          <p:nvPr>
            <p:ph idx="1"/>
          </p:nvPr>
        </p:nvSpPr>
        <p:spPr>
          <a:xfrm>
            <a:off x="-102596" y="654424"/>
            <a:ext cx="9784477" cy="5815301"/>
          </a:xfrm>
        </p:spPr>
        <p:txBody>
          <a:bodyPr>
            <a:normAutofit/>
          </a:bodyPr>
          <a:lstStyle/>
          <a:p>
            <a:r>
              <a:rPr lang="en-US" dirty="0"/>
              <a:t>To further demonstrate the concept, I will use a 9 pixels model where now 4 characters are allowed, in particular \, /, X, and O.</a:t>
            </a:r>
          </a:p>
          <a:p>
            <a:r>
              <a:rPr lang="en-US" dirty="0"/>
              <a:t>It is easy notice that our previous classifier would not do us any good here.</a:t>
            </a:r>
          </a:p>
          <a:p>
            <a:r>
              <a:rPr lang="en-US" dirty="0"/>
              <a:t>To come up with a classifier, it is best if we describe our 3*3 pixels characters in terms of the previous 2*2 pixels character.</a:t>
            </a:r>
          </a:p>
          <a:p>
            <a:r>
              <a:rPr lang="en-US" dirty="0"/>
              <a:t>This is done by a Convolution 													Layer together with a Pooling Layer.</a:t>
            </a:r>
          </a:p>
          <a:p>
            <a:r>
              <a:rPr lang="en-US" dirty="0"/>
              <a:t>We will also need to design a filter 														based on these 2*2 images.</a:t>
            </a:r>
          </a:p>
          <a:p>
            <a:r>
              <a:rPr lang="en-US" dirty="0"/>
              <a:t>For this we need what is called a Fully 												Connected Layer.                                                                        </a:t>
            </a:r>
          </a:p>
          <a:p>
            <a:pPr marL="0" indent="0">
              <a:buNone/>
            </a:pPr>
            <a:endParaRPr lang="en-US" dirty="0"/>
          </a:p>
          <a:p>
            <a:endParaRPr lang="en-US" dirty="0"/>
          </a:p>
        </p:txBody>
      </p:sp>
      <p:pic>
        <p:nvPicPr>
          <p:cNvPr id="5" name="Picture 4">
            <a:extLst>
              <a:ext uri="{FF2B5EF4-FFF2-40B4-BE49-F238E27FC236}">
                <a16:creationId xmlns:a16="http://schemas.microsoft.com/office/drawing/2014/main" id="{8EF40F45-956B-4090-BBC5-94919AE9A6B2}"/>
              </a:ext>
            </a:extLst>
          </p:cNvPr>
          <p:cNvPicPr>
            <a:picLocks noChangeAspect="1"/>
          </p:cNvPicPr>
          <p:nvPr/>
        </p:nvPicPr>
        <p:blipFill rotWithShape="1">
          <a:blip r:embed="rId2"/>
          <a:srcRect l="9761" t="17622" r="8595"/>
          <a:stretch/>
        </p:blipFill>
        <p:spPr>
          <a:xfrm>
            <a:off x="4350941" y="2147047"/>
            <a:ext cx="5330940" cy="3025588"/>
          </a:xfrm>
          <a:prstGeom prst="rect">
            <a:avLst/>
          </a:prstGeom>
        </p:spPr>
      </p:pic>
    </p:spTree>
    <p:extLst>
      <p:ext uri="{BB962C8B-B14F-4D97-AF65-F5344CB8AC3E}">
        <p14:creationId xmlns:p14="http://schemas.microsoft.com/office/powerpoint/2010/main" val="2416197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A2C45-C534-4625-B1E0-10A80ECC5C92}"/>
              </a:ext>
            </a:extLst>
          </p:cNvPr>
          <p:cNvSpPr>
            <a:spLocks noGrp="1"/>
          </p:cNvSpPr>
          <p:nvPr>
            <p:ph type="title"/>
          </p:nvPr>
        </p:nvSpPr>
        <p:spPr>
          <a:xfrm>
            <a:off x="0" y="0"/>
            <a:ext cx="8596668" cy="694765"/>
          </a:xfrm>
        </p:spPr>
        <p:txBody>
          <a:bodyPr>
            <a:normAutofit/>
          </a:bodyPr>
          <a:lstStyle/>
          <a:p>
            <a:r>
              <a:rPr lang="en-US" sz="2800" dirty="0"/>
              <a:t>Further demonstration of the concept</a:t>
            </a:r>
          </a:p>
        </p:txBody>
      </p:sp>
      <p:sp>
        <p:nvSpPr>
          <p:cNvPr id="3" name="Content Placeholder 2">
            <a:extLst>
              <a:ext uri="{FF2B5EF4-FFF2-40B4-BE49-F238E27FC236}">
                <a16:creationId xmlns:a16="http://schemas.microsoft.com/office/drawing/2014/main" id="{7F547F07-B232-4419-834D-53324936A1FA}"/>
              </a:ext>
            </a:extLst>
          </p:cNvPr>
          <p:cNvSpPr>
            <a:spLocks noGrp="1"/>
          </p:cNvSpPr>
          <p:nvPr>
            <p:ph idx="1"/>
          </p:nvPr>
        </p:nvSpPr>
        <p:spPr>
          <a:xfrm>
            <a:off x="-102596" y="596154"/>
            <a:ext cx="9784477" cy="5873572"/>
          </a:xfrm>
        </p:spPr>
        <p:txBody>
          <a:bodyPr>
            <a:normAutofit/>
          </a:bodyPr>
          <a:lstStyle/>
          <a:p>
            <a:r>
              <a:rPr lang="en-US" dirty="0"/>
              <a:t>To demonstrate the Convolution and the Pooling Layer we take the X character as an example.</a:t>
            </a:r>
          </a:p>
          <a:p>
            <a:r>
              <a:rPr lang="en-US" dirty="0"/>
              <a:t>We start by picking up filters, for this example we pick / and \ filters.</a:t>
            </a:r>
          </a:p>
          <a:p>
            <a:r>
              <a:rPr lang="en-US" dirty="0"/>
              <a:t>The Convolution Layer will pass the two filters over the X character and see how it fits. It will then construct a 2 by 2 weighted array based on the filters.</a:t>
            </a:r>
          </a:p>
          <a:p>
            <a:r>
              <a:rPr lang="en-US" dirty="0"/>
              <a:t>The Pooling Layer will then based													 on a threshold value will decide														 whether it found something or not,													 here either characters / or \.</a:t>
            </a:r>
          </a:p>
          <a:p>
            <a:r>
              <a:rPr lang="en-US" dirty="0"/>
              <a:t>The last steps is to over impose 															the two images.</a:t>
            </a:r>
          </a:p>
        </p:txBody>
      </p:sp>
      <p:pic>
        <p:nvPicPr>
          <p:cNvPr id="4" name="Picture 3">
            <a:extLst>
              <a:ext uri="{FF2B5EF4-FFF2-40B4-BE49-F238E27FC236}">
                <a16:creationId xmlns:a16="http://schemas.microsoft.com/office/drawing/2014/main" id="{4F63ABF4-CC6B-4DC5-B302-8AE290406BAC}"/>
              </a:ext>
            </a:extLst>
          </p:cNvPr>
          <p:cNvPicPr>
            <a:picLocks noChangeAspect="1"/>
          </p:cNvPicPr>
          <p:nvPr/>
        </p:nvPicPr>
        <p:blipFill rotWithShape="1">
          <a:blip r:embed="rId2"/>
          <a:srcRect l="4630" t="3785" r="4766" b="10591"/>
          <a:stretch/>
        </p:blipFill>
        <p:spPr>
          <a:xfrm>
            <a:off x="3882780" y="2364256"/>
            <a:ext cx="6145306" cy="3266733"/>
          </a:xfrm>
          <a:prstGeom prst="rect">
            <a:avLst/>
          </a:prstGeom>
        </p:spPr>
      </p:pic>
      <p:pic>
        <p:nvPicPr>
          <p:cNvPr id="7" name="Picture 6">
            <a:extLst>
              <a:ext uri="{FF2B5EF4-FFF2-40B4-BE49-F238E27FC236}">
                <a16:creationId xmlns:a16="http://schemas.microsoft.com/office/drawing/2014/main" id="{373848F5-1C07-4337-88B0-C60C7292EBF3}"/>
              </a:ext>
            </a:extLst>
          </p:cNvPr>
          <p:cNvPicPr>
            <a:picLocks noChangeAspect="1"/>
          </p:cNvPicPr>
          <p:nvPr/>
        </p:nvPicPr>
        <p:blipFill>
          <a:blip r:embed="rId3"/>
          <a:stretch>
            <a:fillRect/>
          </a:stretch>
        </p:blipFill>
        <p:spPr>
          <a:xfrm>
            <a:off x="307312" y="4925301"/>
            <a:ext cx="3299827" cy="1286617"/>
          </a:xfrm>
          <a:prstGeom prst="rect">
            <a:avLst/>
          </a:prstGeom>
        </p:spPr>
      </p:pic>
    </p:spTree>
    <p:extLst>
      <p:ext uri="{BB962C8B-B14F-4D97-AF65-F5344CB8AC3E}">
        <p14:creationId xmlns:p14="http://schemas.microsoft.com/office/powerpoint/2010/main" val="2001706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A2C45-C534-4625-B1E0-10A80ECC5C92}"/>
              </a:ext>
            </a:extLst>
          </p:cNvPr>
          <p:cNvSpPr>
            <a:spLocks noGrp="1"/>
          </p:cNvSpPr>
          <p:nvPr>
            <p:ph type="title"/>
          </p:nvPr>
        </p:nvSpPr>
        <p:spPr>
          <a:xfrm>
            <a:off x="0" y="0"/>
            <a:ext cx="8596668" cy="694765"/>
          </a:xfrm>
        </p:spPr>
        <p:txBody>
          <a:bodyPr>
            <a:normAutofit/>
          </a:bodyPr>
          <a:lstStyle/>
          <a:p>
            <a:r>
              <a:rPr lang="en-US" sz="2800" dirty="0"/>
              <a:t>Further demonstration of the concept</a:t>
            </a:r>
          </a:p>
        </p:txBody>
      </p:sp>
      <p:sp>
        <p:nvSpPr>
          <p:cNvPr id="3" name="Content Placeholder 2">
            <a:extLst>
              <a:ext uri="{FF2B5EF4-FFF2-40B4-BE49-F238E27FC236}">
                <a16:creationId xmlns:a16="http://schemas.microsoft.com/office/drawing/2014/main" id="{7F547F07-B232-4419-834D-53324936A1FA}"/>
              </a:ext>
            </a:extLst>
          </p:cNvPr>
          <p:cNvSpPr>
            <a:spLocks noGrp="1"/>
          </p:cNvSpPr>
          <p:nvPr>
            <p:ph idx="1"/>
          </p:nvPr>
        </p:nvSpPr>
        <p:spPr>
          <a:xfrm>
            <a:off x="-102596" y="806824"/>
            <a:ext cx="9784477" cy="5662901"/>
          </a:xfrm>
        </p:spPr>
        <p:txBody>
          <a:bodyPr>
            <a:normAutofit/>
          </a:bodyPr>
          <a:lstStyle/>
          <a:p>
            <a:r>
              <a:rPr lang="en-US" dirty="0"/>
              <a:t>The final step is to classify our characters through The Fully Connected Layer using our simplified images.</a:t>
            </a:r>
          </a:p>
          <a:p>
            <a:r>
              <a:rPr lang="en-US" dirty="0"/>
              <a:t>We start by representing the images from the previous layers as a string which is how the machine sees them.</a:t>
            </a:r>
          </a:p>
          <a:p>
            <a:r>
              <a:rPr lang="en-US" dirty="0"/>
              <a:t>Now we build our final filters by encoding our character as matrix in / and \ vector space, equivalent to passing / and \ filters over the string and giving the values 1 (same) and -1 to the elements of the final filters.</a:t>
            </a:r>
          </a:p>
          <a:p>
            <a:r>
              <a:rPr lang="en-US" dirty="0"/>
              <a:t>That is it, doing the same for the														the other characters will give 												 			us four filters that will yield 															 different score based on the 															character being passed over. </a:t>
            </a:r>
          </a:p>
        </p:txBody>
      </p:sp>
      <p:pic>
        <p:nvPicPr>
          <p:cNvPr id="6" name="Picture 5">
            <a:extLst>
              <a:ext uri="{FF2B5EF4-FFF2-40B4-BE49-F238E27FC236}">
                <a16:creationId xmlns:a16="http://schemas.microsoft.com/office/drawing/2014/main" id="{67535773-6848-4881-AC33-44E227460175}"/>
              </a:ext>
            </a:extLst>
          </p:cNvPr>
          <p:cNvPicPr>
            <a:picLocks noChangeAspect="1"/>
          </p:cNvPicPr>
          <p:nvPr/>
        </p:nvPicPr>
        <p:blipFill rotWithShape="1">
          <a:blip r:embed="rId2"/>
          <a:srcRect l="2574" t="10130" r="1654" b="7582"/>
          <a:stretch/>
        </p:blipFill>
        <p:spPr>
          <a:xfrm>
            <a:off x="3886927" y="2765611"/>
            <a:ext cx="6384316" cy="3085549"/>
          </a:xfrm>
          <a:prstGeom prst="rect">
            <a:avLst/>
          </a:prstGeom>
        </p:spPr>
      </p:pic>
    </p:spTree>
    <p:extLst>
      <p:ext uri="{BB962C8B-B14F-4D97-AF65-F5344CB8AC3E}">
        <p14:creationId xmlns:p14="http://schemas.microsoft.com/office/powerpoint/2010/main" val="2434263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A2C45-C534-4625-B1E0-10A80ECC5C92}"/>
              </a:ext>
            </a:extLst>
          </p:cNvPr>
          <p:cNvSpPr>
            <a:spLocks noGrp="1"/>
          </p:cNvSpPr>
          <p:nvPr>
            <p:ph type="title"/>
          </p:nvPr>
        </p:nvSpPr>
        <p:spPr>
          <a:xfrm>
            <a:off x="0" y="0"/>
            <a:ext cx="8596668" cy="694765"/>
          </a:xfrm>
        </p:spPr>
        <p:txBody>
          <a:bodyPr>
            <a:normAutofit/>
          </a:bodyPr>
          <a:lstStyle/>
          <a:p>
            <a:r>
              <a:rPr lang="en-US" sz="2800" dirty="0"/>
              <a:t>Further demonstration of the concept</a:t>
            </a:r>
          </a:p>
        </p:txBody>
      </p:sp>
      <p:sp>
        <p:nvSpPr>
          <p:cNvPr id="3" name="Content Placeholder 2">
            <a:extLst>
              <a:ext uri="{FF2B5EF4-FFF2-40B4-BE49-F238E27FC236}">
                <a16:creationId xmlns:a16="http://schemas.microsoft.com/office/drawing/2014/main" id="{7F547F07-B232-4419-834D-53324936A1FA}"/>
              </a:ext>
            </a:extLst>
          </p:cNvPr>
          <p:cNvSpPr>
            <a:spLocks noGrp="1"/>
          </p:cNvSpPr>
          <p:nvPr>
            <p:ph idx="1"/>
          </p:nvPr>
        </p:nvSpPr>
        <p:spPr>
          <a:xfrm>
            <a:off x="-102596" y="806824"/>
            <a:ext cx="9784477" cy="5662901"/>
          </a:xfrm>
        </p:spPr>
        <p:txBody>
          <a:bodyPr>
            <a:normAutofit/>
          </a:bodyPr>
          <a:lstStyle/>
          <a:p>
            <a:r>
              <a:rPr lang="en-US" dirty="0"/>
              <a:t>Each of the four filters will yield a different score and the one that yield the highest score when passed over any specific character will win.</a:t>
            </a:r>
          </a:p>
          <a:p>
            <a:r>
              <a:rPr lang="en-US" dirty="0"/>
              <a:t>To summarize:</a:t>
            </a:r>
          </a:p>
        </p:txBody>
      </p:sp>
      <p:pic>
        <p:nvPicPr>
          <p:cNvPr id="8" name="Picture 7">
            <a:extLst>
              <a:ext uri="{FF2B5EF4-FFF2-40B4-BE49-F238E27FC236}">
                <a16:creationId xmlns:a16="http://schemas.microsoft.com/office/drawing/2014/main" id="{6C93ADA6-AED8-4595-A429-D380DFBF19E7}"/>
              </a:ext>
            </a:extLst>
          </p:cNvPr>
          <p:cNvPicPr>
            <a:picLocks noChangeAspect="1"/>
          </p:cNvPicPr>
          <p:nvPr/>
        </p:nvPicPr>
        <p:blipFill>
          <a:blip r:embed="rId2"/>
          <a:stretch>
            <a:fillRect/>
          </a:stretch>
        </p:blipFill>
        <p:spPr>
          <a:xfrm>
            <a:off x="787137" y="1889887"/>
            <a:ext cx="8341151" cy="4691897"/>
          </a:xfrm>
          <a:prstGeom prst="rect">
            <a:avLst/>
          </a:prstGeom>
        </p:spPr>
      </p:pic>
    </p:spTree>
    <p:extLst>
      <p:ext uri="{BB962C8B-B14F-4D97-AF65-F5344CB8AC3E}">
        <p14:creationId xmlns:p14="http://schemas.microsoft.com/office/powerpoint/2010/main" val="3241951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A2C45-C534-4625-B1E0-10A80ECC5C92}"/>
              </a:ext>
            </a:extLst>
          </p:cNvPr>
          <p:cNvSpPr>
            <a:spLocks noGrp="1"/>
          </p:cNvSpPr>
          <p:nvPr>
            <p:ph type="title"/>
          </p:nvPr>
        </p:nvSpPr>
        <p:spPr>
          <a:xfrm>
            <a:off x="0" y="0"/>
            <a:ext cx="8596668" cy="694765"/>
          </a:xfrm>
        </p:spPr>
        <p:txBody>
          <a:bodyPr>
            <a:normAutofit/>
          </a:bodyPr>
          <a:lstStyle/>
          <a:p>
            <a:r>
              <a:rPr lang="en-US" sz="2800" dirty="0"/>
              <a:t>The real world</a:t>
            </a:r>
          </a:p>
        </p:txBody>
      </p:sp>
      <p:sp>
        <p:nvSpPr>
          <p:cNvPr id="3" name="Content Placeholder 2">
            <a:extLst>
              <a:ext uri="{FF2B5EF4-FFF2-40B4-BE49-F238E27FC236}">
                <a16:creationId xmlns:a16="http://schemas.microsoft.com/office/drawing/2014/main" id="{7F547F07-B232-4419-834D-53324936A1FA}"/>
              </a:ext>
            </a:extLst>
          </p:cNvPr>
          <p:cNvSpPr>
            <a:spLocks noGrp="1"/>
          </p:cNvSpPr>
          <p:nvPr>
            <p:ph idx="1"/>
          </p:nvPr>
        </p:nvSpPr>
        <p:spPr>
          <a:xfrm>
            <a:off x="-102596" y="806824"/>
            <a:ext cx="9784477" cy="5662901"/>
          </a:xfrm>
        </p:spPr>
        <p:txBody>
          <a:bodyPr>
            <a:normAutofit/>
          </a:bodyPr>
          <a:lstStyle/>
          <a:p>
            <a:r>
              <a:rPr lang="en-US" dirty="0"/>
              <a:t>How this can be applied to the real world?</a:t>
            </a:r>
          </a:p>
          <a:p>
            <a:r>
              <a:rPr lang="en-US" dirty="0"/>
              <a:t>We do exactly the same. Start by sliding a square image over the image, the Convolution Layer step. The Pooling Layer will then decide what pieces it is getting.</a:t>
            </a:r>
          </a:p>
          <a:p>
            <a:r>
              <a:rPr lang="en-US" dirty="0"/>
              <a:t>We repeat these steps until the image is broken down to little pieces.</a:t>
            </a:r>
          </a:p>
          <a:p>
            <a:r>
              <a:rPr lang="en-US" dirty="0"/>
              <a:t>Last step is to apply one or serval Fully Connected Layers to figure out what filter matches our image.</a:t>
            </a:r>
          </a:p>
          <a:p>
            <a:endParaRPr lang="en-US" dirty="0"/>
          </a:p>
        </p:txBody>
      </p:sp>
      <p:pic>
        <p:nvPicPr>
          <p:cNvPr id="4" name="Picture 3">
            <a:extLst>
              <a:ext uri="{FF2B5EF4-FFF2-40B4-BE49-F238E27FC236}">
                <a16:creationId xmlns:a16="http://schemas.microsoft.com/office/drawing/2014/main" id="{909E59B2-ED42-476F-B8AE-D054A5DA412F}"/>
              </a:ext>
            </a:extLst>
          </p:cNvPr>
          <p:cNvPicPr>
            <a:picLocks noChangeAspect="1"/>
          </p:cNvPicPr>
          <p:nvPr/>
        </p:nvPicPr>
        <p:blipFill rotWithShape="1">
          <a:blip r:embed="rId2"/>
          <a:srcRect l="845" t="23780" r="919" b="32353"/>
          <a:stretch/>
        </p:blipFill>
        <p:spPr>
          <a:xfrm>
            <a:off x="282390" y="2925259"/>
            <a:ext cx="9161928" cy="2818071"/>
          </a:xfrm>
          <a:prstGeom prst="rect">
            <a:avLst/>
          </a:prstGeom>
        </p:spPr>
      </p:pic>
    </p:spTree>
    <p:extLst>
      <p:ext uri="{BB962C8B-B14F-4D97-AF65-F5344CB8AC3E}">
        <p14:creationId xmlns:p14="http://schemas.microsoft.com/office/powerpoint/2010/main" val="7618153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9676</TotalTime>
  <Words>809</Words>
  <Application>Microsoft Office PowerPoint</Application>
  <PresentationFormat>Widescreen</PresentationFormat>
  <Paragraphs>68</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Trebuchet MS</vt:lpstr>
      <vt:lpstr>Wingdings 3</vt:lpstr>
      <vt:lpstr>Facet</vt:lpstr>
      <vt:lpstr>Convolutional Neural Networks (CNN)</vt:lpstr>
      <vt:lpstr>Motivation</vt:lpstr>
      <vt:lpstr>4 Pixels model</vt:lpstr>
      <vt:lpstr>What the machine does to determine the classifier? </vt:lpstr>
      <vt:lpstr>9 Pixels model</vt:lpstr>
      <vt:lpstr>Further demonstration of the concept</vt:lpstr>
      <vt:lpstr>Further demonstration of the concept</vt:lpstr>
      <vt:lpstr>Further demonstration of the concept</vt:lpstr>
      <vt:lpstr>The real world</vt:lpstr>
      <vt:lpstr>Heat-map</vt:lpstr>
      <vt:lpstr>Demonstration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Convolutional Neural Networks (CNN)</dc:title>
  <dc:creator>Abdu</dc:creator>
  <cp:lastModifiedBy>Abdu</cp:lastModifiedBy>
  <cp:revision>110</cp:revision>
  <dcterms:created xsi:type="dcterms:W3CDTF">2018-03-13T03:48:14Z</dcterms:created>
  <dcterms:modified xsi:type="dcterms:W3CDTF">2018-03-22T20:14:54Z</dcterms:modified>
</cp:coreProperties>
</file>