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0104100" cy="15087600"/>
  <p:notesSz cx="20104100" cy="15087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03">
          <p15:clr>
            <a:srgbClr val="A4A3A4"/>
          </p15:clr>
        </p15:guide>
        <p15:guide id="2" pos="126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14042"/>
    <a:srgbClr val="9B002D"/>
    <a:srgbClr val="B80012"/>
    <a:srgbClr val="666666"/>
    <a:srgbClr val="777877"/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492" autoAdjust="0"/>
  </p:normalViewPr>
  <p:slideViewPr>
    <p:cSldViewPr>
      <p:cViewPr>
        <p:scale>
          <a:sx n="54" d="100"/>
          <a:sy n="54" d="100"/>
        </p:scale>
        <p:origin x="2400" y="-120"/>
      </p:cViewPr>
      <p:guideLst>
        <p:guide orient="horz" pos="9503"/>
        <p:guide pos="126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677156"/>
            <a:ext cx="17088486" cy="31683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449056"/>
            <a:ext cx="1407287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3470148"/>
            <a:ext cx="8745284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470148"/>
            <a:ext cx="8745284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0261" y="1130748"/>
            <a:ext cx="18663576" cy="1339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50" b="1">
                <a:solidFill>
                  <a:srgbClr val="4140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470148"/>
            <a:ext cx="18093690" cy="9957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4031468"/>
            <a:ext cx="6433312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4031468"/>
            <a:ext cx="4623943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4031468"/>
            <a:ext cx="4623943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18" Type="http://schemas.openxmlformats.org/officeDocument/2006/relationships/image" Target="../media/image16.emf"/><Relationship Id="rId26" Type="http://schemas.openxmlformats.org/officeDocument/2006/relationships/image" Target="../media/image23.png"/><Relationship Id="rId3" Type="http://schemas.openxmlformats.org/officeDocument/2006/relationships/image" Target="../media/image1.emf"/><Relationship Id="rId21" Type="http://schemas.openxmlformats.org/officeDocument/2006/relationships/image" Target="../media/image18.jpg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17" Type="http://schemas.openxmlformats.org/officeDocument/2006/relationships/image" Target="../media/image15.png"/><Relationship Id="rId25" Type="http://schemas.openxmlformats.org/officeDocument/2006/relationships/image" Target="../media/image22.jpg"/><Relationship Id="rId2" Type="http://schemas.openxmlformats.org/officeDocument/2006/relationships/hyperlink" Target="mailto:connolly@physics.osu.edu)" TargetMode="External"/><Relationship Id="rId16" Type="http://schemas.openxmlformats.org/officeDocument/2006/relationships/image" Target="../media/image14.emf"/><Relationship Id="rId20" Type="http://schemas.openxmlformats.org/officeDocument/2006/relationships/image" Target="../media/image17.png"/><Relationship Id="rId29" Type="http://schemas.openxmlformats.org/officeDocument/2006/relationships/image" Target="../media/image2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24" Type="http://schemas.openxmlformats.org/officeDocument/2006/relationships/image" Target="../media/image21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emf"/><Relationship Id="rId19" Type="http://schemas.openxmlformats.org/officeDocument/2006/relationships/hyperlink" Target="http://u.osu.edu/aspire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emf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tiff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6350" y="0"/>
            <a:ext cx="20104100" cy="15087600"/>
          </a:xfrm>
          <a:prstGeom prst="rect">
            <a:avLst/>
          </a:prstGeom>
          <a:solidFill>
            <a:srgbClr val="9B0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8300" y="347661"/>
            <a:ext cx="19354800" cy="14325600"/>
          </a:xfrm>
          <a:prstGeom prst="rect">
            <a:avLst/>
          </a:prstGeom>
          <a:solidFill>
            <a:schemeClr val="bg1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–</a:t>
            </a:r>
          </a:p>
        </p:txBody>
      </p:sp>
      <p:sp>
        <p:nvSpPr>
          <p:cNvPr id="40" name="object 6"/>
          <p:cNvSpPr/>
          <p:nvPr/>
        </p:nvSpPr>
        <p:spPr>
          <a:xfrm>
            <a:off x="372298" y="13389231"/>
            <a:ext cx="19357152" cy="1317369"/>
          </a:xfrm>
          <a:custGeom>
            <a:avLst/>
            <a:gdLst/>
            <a:ahLst/>
            <a:cxnLst/>
            <a:rect l="l" t="t" r="r" b="b"/>
            <a:pathLst>
              <a:path w="19266428" h="1317369">
                <a:moveTo>
                  <a:pt x="0" y="1317369"/>
                </a:moveTo>
                <a:lnTo>
                  <a:pt x="19266428" y="1317369"/>
                </a:lnTo>
                <a:lnTo>
                  <a:pt x="19266428" y="0"/>
                </a:lnTo>
                <a:lnTo>
                  <a:pt x="0" y="0"/>
                </a:lnTo>
                <a:lnTo>
                  <a:pt x="0" y="13173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261" y="1130748"/>
            <a:ext cx="18663576" cy="1470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895"/>
              </a:lnSpc>
              <a:spcAft>
                <a:spcPts val="600"/>
              </a:spcAft>
            </a:pPr>
            <a:r>
              <a:rPr lang="en-US" sz="6600" b="0" spc="-235" dirty="0">
                <a:latin typeface="Capita-Bold"/>
                <a:cs typeface="Capita-Bold"/>
              </a:rPr>
              <a:t>Astroparticle Experiments at OSU</a:t>
            </a:r>
            <a:endParaRPr sz="6600" b="0" spc="-40" dirty="0">
              <a:latin typeface="Capita-Bold"/>
              <a:cs typeface="Capita-Bold"/>
            </a:endParaRPr>
          </a:p>
          <a:p>
            <a:pPr marL="12700">
              <a:lnSpc>
                <a:spcPts val="2650"/>
              </a:lnSpc>
            </a:pPr>
            <a:r>
              <a:rPr lang="en-US" sz="2400" b="0" spc="-80" dirty="0"/>
              <a:t>Prof. Amy Connolly (</a:t>
            </a:r>
            <a:r>
              <a:rPr lang="en-US" sz="2400" b="0" spc="-80" dirty="0">
                <a:hlinkClick r:id="rId2"/>
              </a:rPr>
              <a:t>connolly@physics.osu.edu)</a:t>
            </a:r>
            <a:r>
              <a:rPr lang="en-US" sz="2400" b="0" spc="-80" dirty="0"/>
              <a:t> and Prof. Jim Beatty (</a:t>
            </a:r>
            <a:r>
              <a:rPr lang="en-US" sz="2400" b="0" u="sng" dirty="0"/>
              <a:t>beatty.85@osu.edu</a:t>
            </a:r>
            <a:r>
              <a:rPr lang="en-US" sz="2400" b="0" dirty="0"/>
              <a:t>)</a:t>
            </a:r>
            <a:endParaRPr sz="2400" b="0" dirty="0"/>
          </a:p>
        </p:txBody>
      </p:sp>
      <p:sp>
        <p:nvSpPr>
          <p:cNvPr id="30" name="object 30"/>
          <p:cNvSpPr txBox="1"/>
          <p:nvPr/>
        </p:nvSpPr>
        <p:spPr>
          <a:xfrm>
            <a:off x="720260" y="813777"/>
            <a:ext cx="17713789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lang="en-US" sz="2300" spc="-35" dirty="0">
                <a:solidFill>
                  <a:srgbClr val="CD1445"/>
                </a:solidFill>
                <a:latin typeface="Arial"/>
                <a:cs typeface="Arial"/>
              </a:rPr>
              <a:t>COLLEGE OF ARTS AND SCIENCES | CENTER FOR COSMOLOGY AND ASTROPARTICLE PHYSICS | DEPARTMENT OF PHYSICS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65948" y="343722"/>
            <a:ext cx="19359504" cy="14333479"/>
          </a:xfrm>
          <a:custGeom>
            <a:avLst/>
            <a:gdLst/>
            <a:ahLst/>
            <a:cxnLst/>
            <a:rect l="l" t="t" r="r" b="b"/>
            <a:pathLst>
              <a:path w="19359504" h="14333479">
                <a:moveTo>
                  <a:pt x="0" y="14333479"/>
                </a:moveTo>
                <a:lnTo>
                  <a:pt x="19359504" y="14333479"/>
                </a:lnTo>
                <a:lnTo>
                  <a:pt x="19359504" y="0"/>
                </a:lnTo>
                <a:lnTo>
                  <a:pt x="0" y="0"/>
                </a:lnTo>
                <a:lnTo>
                  <a:pt x="0" y="14333479"/>
                </a:lnTo>
                <a:close/>
              </a:path>
            </a:pathLst>
          </a:custGeom>
          <a:ln w="76200">
            <a:solidFill>
              <a:schemeClr val="tx1"/>
            </a:solidFill>
            <a:miter lim="800000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43" name="Picture 42" descr="TheOhioStateUniversity-2C-HorizK-PANTO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8" y="13702210"/>
            <a:ext cx="3774922" cy="547190"/>
          </a:xfrm>
          <a:prstGeom prst="rect">
            <a:avLst/>
          </a:prstGeom>
        </p:spPr>
      </p:pic>
      <p:sp>
        <p:nvSpPr>
          <p:cNvPr id="44" name="object 17"/>
          <p:cNvSpPr/>
          <p:nvPr/>
        </p:nvSpPr>
        <p:spPr>
          <a:xfrm>
            <a:off x="731520" y="2971800"/>
            <a:ext cx="18608040" cy="0"/>
          </a:xfrm>
          <a:custGeom>
            <a:avLst/>
            <a:gdLst/>
            <a:ahLst/>
            <a:cxnLst/>
            <a:rect l="l" t="t" r="r" b="b"/>
            <a:pathLst>
              <a:path w="18149533">
                <a:moveTo>
                  <a:pt x="0" y="0"/>
                </a:moveTo>
                <a:lnTo>
                  <a:pt x="18149533" y="0"/>
                </a:lnTo>
              </a:path>
            </a:pathLst>
          </a:custGeom>
          <a:ln w="9602">
            <a:solidFill>
              <a:srgbClr val="717272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618" y="1378692"/>
            <a:ext cx="1588832" cy="1315250"/>
          </a:xfrm>
          <a:prstGeom prst="rect">
            <a:avLst/>
          </a:prstGeom>
        </p:spPr>
      </p:pic>
      <p:pic>
        <p:nvPicPr>
          <p:cNvPr id="45" name="Picture 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117" y="1316251"/>
            <a:ext cx="1440133" cy="144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 rot="10800000" flipV="1">
            <a:off x="14807299" y="3045778"/>
            <a:ext cx="499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C00000"/>
                </a:solidFill>
              </a:rPr>
              <a:t>IceCube, </a:t>
            </a:r>
            <a:r>
              <a:rPr lang="en-US" altLang="en-US" b="1" dirty="0">
                <a:solidFill>
                  <a:srgbClr val="C00000"/>
                </a:solidFill>
                <a:ea typeface="Arial" charset="0"/>
                <a:cs typeface="Arial" charset="0"/>
                <a:sym typeface="Arial" charset="0"/>
              </a:rPr>
              <a:t>1 km</a:t>
            </a:r>
            <a:r>
              <a:rPr lang="en-US" altLang="en-US" b="1" baseline="30000" dirty="0">
                <a:solidFill>
                  <a:srgbClr val="C00000"/>
                </a:solidFill>
                <a:ea typeface="Arial" charset="0"/>
                <a:cs typeface="Arial" charset="0"/>
                <a:sym typeface="Arial" charset="0"/>
              </a:rPr>
              <a:t>3</a:t>
            </a:r>
            <a:r>
              <a:rPr lang="en-US" altLang="en-US" b="1" dirty="0">
                <a:solidFill>
                  <a:srgbClr val="C00000"/>
                </a:solidFill>
                <a:ea typeface="Arial" charset="0"/>
                <a:cs typeface="Arial" charset="0"/>
                <a:sym typeface="Arial" charset="0"/>
              </a:rPr>
              <a:t> neutrino observatory at the South Pole, </a:t>
            </a:r>
            <a:r>
              <a:rPr lang="en-US" b="1" dirty="0">
                <a:solidFill>
                  <a:srgbClr val="C00000"/>
                </a:solidFill>
              </a:rPr>
              <a:t>observes neutrino from flaring blazar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7" name="object 3"/>
          <p:cNvSpPr txBox="1"/>
          <p:nvPr/>
        </p:nvSpPr>
        <p:spPr>
          <a:xfrm>
            <a:off x="450850" y="7855295"/>
            <a:ext cx="4252935" cy="272382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algn="just">
              <a:lnSpc>
                <a:spcPct val="100000"/>
              </a:lnSpc>
              <a:spcAft>
                <a:spcPts val="600"/>
              </a:spcAft>
            </a:pPr>
            <a:r>
              <a:rPr lang="en-US" altLang="en-US" b="1" dirty="0">
                <a:solidFill>
                  <a:srgbClr val="C00000"/>
                </a:solidFill>
                <a:sym typeface="Arial" charset="0"/>
              </a:rPr>
              <a:t>Why Antarctica?</a:t>
            </a:r>
          </a:p>
          <a:p>
            <a:pPr marL="298450" indent="-285750" algn="just">
              <a:spcAft>
                <a:spcPts val="600"/>
              </a:spcAft>
              <a:buFont typeface="Wingdings" charset="2"/>
              <a:buChar char="q"/>
            </a:pPr>
            <a:r>
              <a:rPr lang="en-US" altLang="en-US" sz="1600" b="1" dirty="0">
                <a:sym typeface="Arial" charset="0"/>
              </a:rPr>
              <a:t>Has lots of ice for neutrinos to interact in and produce optical Cherenkov (</a:t>
            </a:r>
            <a:r>
              <a:rPr lang="en-US" altLang="en-US" sz="1600" b="1" dirty="0" err="1">
                <a:sym typeface="Arial" charset="0"/>
              </a:rPr>
              <a:t>IceCube</a:t>
            </a:r>
            <a:r>
              <a:rPr lang="en-US" altLang="en-US" sz="1600" b="1" dirty="0">
                <a:sym typeface="Arial" charset="0"/>
              </a:rPr>
              <a:t>) and radio Cherenkov (ANITA, ARA) light. </a:t>
            </a:r>
            <a:endParaRPr lang="en-US" altLang="en-US" sz="1600" b="1" dirty="0">
              <a:cs typeface="Calibri"/>
            </a:endParaRPr>
          </a:p>
          <a:p>
            <a:pPr marL="298450" indent="-285750" algn="just">
              <a:lnSpc>
                <a:spcPct val="10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1600" b="1" dirty="0">
                <a:sym typeface="Arial" charset="0"/>
              </a:rPr>
              <a:t>It is radio-quiet compared to rest of the world so less noisy for radio experiments.</a:t>
            </a:r>
          </a:p>
          <a:p>
            <a:pPr marL="298450" indent="-285750" algn="just">
              <a:lnSpc>
                <a:spcPct val="10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sz="1600" b="1" spc="-5" dirty="0">
                <a:solidFill>
                  <a:srgbClr val="231F20"/>
                </a:solidFill>
                <a:cs typeface="Arial"/>
                <a:sym typeface="Arial" charset="0"/>
              </a:rPr>
              <a:t>Summer polar vortex allows balloon-borne ANITA and HELIX to fly in circles over the continent and stay at constant altitude. ANITA observes ~ </a:t>
            </a:r>
            <a:r>
              <a:rPr lang="en-US" sz="1600" b="1" spc="-5" dirty="0">
                <a:solidFill>
                  <a:srgbClr val="C00000"/>
                </a:solidFill>
                <a:cs typeface="Arial"/>
                <a:sym typeface="Arial" charset="0"/>
              </a:rPr>
              <a:t>1 million km</a:t>
            </a:r>
            <a:r>
              <a:rPr lang="en-US" sz="1600" b="1" spc="-5" baseline="30000" dirty="0">
                <a:solidFill>
                  <a:srgbClr val="C00000"/>
                </a:solidFill>
                <a:cs typeface="Arial"/>
                <a:sym typeface="Arial" charset="0"/>
              </a:rPr>
              <a:t>3</a:t>
            </a:r>
            <a:r>
              <a:rPr lang="en-US" sz="1600" b="1" spc="-5" dirty="0">
                <a:solidFill>
                  <a:srgbClr val="231F20"/>
                </a:solidFill>
                <a:cs typeface="Arial"/>
                <a:sym typeface="Arial" charset="0"/>
              </a:rPr>
              <a:t> of Antarctic ice.</a:t>
            </a:r>
            <a:endParaRPr lang="en-US" sz="1600" b="1" spc="-5" dirty="0">
              <a:solidFill>
                <a:srgbClr val="231F20"/>
              </a:solidFill>
              <a:cs typeface="Arial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62" y="3292504"/>
            <a:ext cx="3046158" cy="215776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143969" y="2938748"/>
            <a:ext cx="603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C00000"/>
                </a:solidFill>
              </a:rPr>
              <a:t>Askaryan Radio Array (ARA)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994785" y="13506274"/>
            <a:ext cx="10046535" cy="11966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CURRENT GRAD STUDENTS</a:t>
            </a:r>
          </a:p>
          <a:p>
            <a:r>
              <a:rPr lang="en-US" b="1" dirty="0">
                <a:solidFill>
                  <a:srgbClr val="7030A0"/>
                </a:solidFill>
              </a:rPr>
              <a:t>CONNOLLY GROUP</a:t>
            </a:r>
            <a:r>
              <a:rPr lang="en-US" b="1" dirty="0"/>
              <a:t>:</a:t>
            </a:r>
            <a:r>
              <a:rPr lang="en-US" b="1" dirty="0">
                <a:solidFill>
                  <a:srgbClr val="000000"/>
                </a:solidFill>
              </a:rPr>
              <a:t> </a:t>
            </a:r>
            <a:r>
              <a:rPr lang="en-US" b="1" dirty="0">
                <a:solidFill>
                  <a:srgbClr val="7030A0"/>
                </a:solidFill>
              </a:rPr>
              <a:t>Brian Clark, Lauren Ennesser, Jorge Torres Espinosa</a:t>
            </a:r>
            <a:r>
              <a:rPr lang="en-US" b="1" dirty="0">
                <a:solidFill>
                  <a:srgbClr val="7030A0"/>
                </a:solidFill>
                <a:cs typeface="Calibri"/>
              </a:rPr>
              <a:t> and Julie Rolla </a:t>
            </a:r>
          </a:p>
          <a:p>
            <a:r>
              <a:rPr lang="en-US" b="1" dirty="0">
                <a:solidFill>
                  <a:srgbClr val="0070C0"/>
                </a:solidFill>
              </a:rPr>
              <a:t>BEATTY GROUP</a:t>
            </a:r>
            <a:r>
              <a:rPr lang="en-US" b="1" dirty="0"/>
              <a:t>:  </a:t>
            </a:r>
            <a:r>
              <a:rPr lang="en-US" b="1" dirty="0">
                <a:solidFill>
                  <a:srgbClr val="0070C0"/>
                </a:solidFill>
              </a:rPr>
              <a:t>Keith McBride and Andres Medina</a:t>
            </a:r>
            <a:endParaRPr lang="en-US" b="1" dirty="0">
              <a:solidFill>
                <a:srgbClr val="0070C0"/>
              </a:solidFill>
              <a:cs typeface="Calibri"/>
            </a:endParaRPr>
          </a:p>
          <a:p>
            <a:endParaRPr lang="en-US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3" y="4630871"/>
            <a:ext cx="4102126" cy="2589975"/>
          </a:xfrm>
          <a:prstGeom prst="rect">
            <a:avLst/>
          </a:prstGeom>
        </p:spPr>
      </p:pic>
      <p:sp>
        <p:nvSpPr>
          <p:cNvPr id="97" name="Rectangle 56"/>
          <p:cNvSpPr>
            <a:spLocks/>
          </p:cNvSpPr>
          <p:nvPr/>
        </p:nvSpPr>
        <p:spPr bwMode="auto">
          <a:xfrm>
            <a:off x="671551" y="5544671"/>
            <a:ext cx="1631019" cy="57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1754188"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2113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6685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1257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5829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1600" b="1" dirty="0">
                <a:latin typeface="+mn-lt"/>
                <a:ea typeface="Arial" charset="0"/>
                <a:cs typeface="Arial" charset="0"/>
                <a:sym typeface="Arial" charset="0"/>
              </a:rPr>
              <a:t>p +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γ → </a:t>
            </a:r>
            <a:r>
              <a:rPr lang="en-US" altLang="en-US" sz="1600" b="1" dirty="0" err="1">
                <a:latin typeface="+mn-lt"/>
                <a:ea typeface="Cambria" charset="0"/>
                <a:cs typeface="Cambria" charset="0"/>
                <a:sym typeface="Cambria" charset="0"/>
              </a:rPr>
              <a:t>Δ</a:t>
            </a:r>
            <a:r>
              <a:rPr lang="en-US" altLang="en-US" sz="1600" b="1" baseline="32000" dirty="0">
                <a:latin typeface="+mn-lt"/>
                <a:ea typeface="Cambria" charset="0"/>
                <a:cs typeface="Cambria" charset="0"/>
                <a:sym typeface="Cambria" charset="0"/>
              </a:rPr>
              <a:t>*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→ </a:t>
            </a:r>
            <a:r>
              <a:rPr lang="en-US" altLang="en-US" sz="1600" b="1" dirty="0">
                <a:latin typeface="+mn-lt"/>
                <a:ea typeface="Cambria" charset="0"/>
                <a:cs typeface="Cambria" charset="0"/>
                <a:sym typeface="Cambria" charset="0"/>
              </a:rPr>
              <a:t>π</a:t>
            </a:r>
            <a:r>
              <a:rPr lang="en-US" altLang="en-US" sz="1600" b="1" baseline="32000" dirty="0">
                <a:latin typeface="+mn-lt"/>
                <a:ea typeface="Cambria" charset="0"/>
                <a:cs typeface="Cambria" charset="0"/>
                <a:sym typeface="Cambria" charset="0"/>
              </a:rPr>
              <a:t>+ </a:t>
            </a:r>
            <a:r>
              <a:rPr lang="en-US" altLang="en-US" sz="1600" b="1" dirty="0">
                <a:latin typeface="+mn-lt"/>
                <a:ea typeface="Cambria" charset="0"/>
                <a:cs typeface="Cambria" charset="0"/>
                <a:sym typeface="Cambria" charset="0"/>
              </a:rPr>
              <a:t>π</a:t>
            </a:r>
            <a:r>
              <a:rPr lang="en-US" altLang="en-US" sz="1600" b="1" baseline="32000" dirty="0">
                <a:latin typeface="+mn-lt"/>
                <a:ea typeface="Cambria" charset="0"/>
                <a:cs typeface="Cambria" charset="0"/>
                <a:sym typeface="Cambria" charset="0"/>
              </a:rPr>
              <a:t>0</a:t>
            </a:r>
            <a:r>
              <a:rPr lang="en-US" altLang="en-US" sz="1600" b="1" dirty="0">
                <a:latin typeface="+mn-lt"/>
                <a:ea typeface="Cambria" charset="0"/>
                <a:cs typeface="Cambria" charset="0"/>
                <a:sym typeface="Cambria" charset="0"/>
              </a:rPr>
              <a:t>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→</a:t>
            </a:r>
            <a:r>
              <a:rPr lang="en-US" altLang="en-US" sz="1600" b="1" dirty="0">
                <a:latin typeface="+mn-lt"/>
                <a:ea typeface="Arial" charset="0"/>
                <a:cs typeface="Arial" charset="0"/>
                <a:sym typeface="Arial" charset="0"/>
              </a:rPr>
              <a:t>e</a:t>
            </a:r>
            <a:r>
              <a:rPr lang="en-US" altLang="en-US" sz="1600" b="1" baseline="32000" dirty="0">
                <a:latin typeface="+mn-lt"/>
                <a:ea typeface="Arial" charset="0"/>
                <a:cs typeface="Arial" charset="0"/>
                <a:sym typeface="Arial" charset="0"/>
              </a:rPr>
              <a:t>+ </a:t>
            </a:r>
            <a:r>
              <a:rPr lang="en-US" altLang="en-US" sz="1600" b="1" dirty="0">
                <a:solidFill>
                  <a:srgbClr val="C00000"/>
                </a:solidFill>
                <a:latin typeface="+mn-lt"/>
                <a:ea typeface="Times New Roman" charset="0"/>
                <a:cs typeface="Times New Roman" charset="0"/>
              </a:rPr>
              <a:t>ν</a:t>
            </a:r>
            <a:r>
              <a:rPr lang="en-US" altLang="en-US" sz="1600" b="1" baseline="-6000" dirty="0">
                <a:solidFill>
                  <a:srgbClr val="C00000"/>
                </a:solidFill>
                <a:latin typeface="+mn-lt"/>
                <a:ea typeface="Times New Roman" charset="0"/>
                <a:cs typeface="Times New Roman" charset="0"/>
              </a:rPr>
              <a:t>μ </a:t>
            </a:r>
            <a:r>
              <a:rPr lang="en-US" altLang="en-US" sz="1600" b="1" dirty="0">
                <a:solidFill>
                  <a:srgbClr val="C00000"/>
                </a:solidFill>
                <a:latin typeface="+mn-lt"/>
                <a:ea typeface="Times New Roman" charset="0"/>
                <a:cs typeface="Times New Roman" charset="0"/>
              </a:rPr>
              <a:t>ν</a:t>
            </a:r>
            <a:r>
              <a:rPr lang="en-US" altLang="en-US" sz="1600" b="1" baseline="-6000" dirty="0">
                <a:solidFill>
                  <a:srgbClr val="C00000"/>
                </a:solidFill>
                <a:latin typeface="+mn-lt"/>
                <a:ea typeface="Arial" charset="0"/>
                <a:cs typeface="Arial" charset="0"/>
                <a:sym typeface="Arial" charset="0"/>
              </a:rPr>
              <a:t>e </a:t>
            </a:r>
            <a:r>
              <a:rPr lang="en-US" altLang="en-US" sz="1600" b="1" dirty="0">
                <a:solidFill>
                  <a:srgbClr val="C00000"/>
                </a:solidFill>
                <a:latin typeface="+mn-lt"/>
                <a:ea typeface="Times New Roman" charset="0"/>
                <a:cs typeface="Times New Roman" charset="0"/>
              </a:rPr>
              <a:t>ν</a:t>
            </a:r>
            <a:r>
              <a:rPr lang="en-US" altLang="en-US" sz="1600" b="1" baseline="-6000" dirty="0">
                <a:solidFill>
                  <a:srgbClr val="C00000"/>
                </a:solidFill>
                <a:latin typeface="+mn-lt"/>
                <a:ea typeface="Times New Roman" charset="0"/>
                <a:cs typeface="Times New Roman" charset="0"/>
              </a:rPr>
              <a:t>μ</a:t>
            </a:r>
            <a:r>
              <a:rPr lang="en-US" altLang="en-US" sz="1600" b="1" dirty="0">
                <a:solidFill>
                  <a:srgbClr val="C00000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γ γ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4490" y="3048000"/>
            <a:ext cx="4269552" cy="196977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algn="just">
              <a:spcAft>
                <a:spcPts val="600"/>
              </a:spcAft>
            </a:pPr>
            <a:r>
              <a:rPr lang="en-US" sz="1600" b="1" spc="-5" dirty="0">
                <a:solidFill>
                  <a:srgbClr val="231F20"/>
                </a:solidFill>
                <a:cs typeface="Arial"/>
              </a:rPr>
              <a:t>Welcome! At OSU we work on several Astroparticle Experiment projects including </a:t>
            </a:r>
            <a:r>
              <a:rPr lang="en-US" sz="1600" b="1" spc="-5" dirty="0" err="1">
                <a:solidFill>
                  <a:srgbClr val="C00000"/>
                </a:solidFill>
                <a:cs typeface="Arial"/>
              </a:rPr>
              <a:t>IceCube</a:t>
            </a:r>
            <a:r>
              <a:rPr lang="en-US" sz="1600" b="1" spc="-5" dirty="0">
                <a:solidFill>
                  <a:srgbClr val="C00000"/>
                </a:solidFill>
                <a:cs typeface="Arial"/>
              </a:rPr>
              <a:t>, ANITA, ARA, T576, and HELIX</a:t>
            </a:r>
            <a:r>
              <a:rPr lang="en-US" sz="1600" b="1" spc="-5" dirty="0">
                <a:solidFill>
                  <a:srgbClr val="231F20"/>
                </a:solidFill>
                <a:cs typeface="Arial"/>
              </a:rPr>
              <a:t>! They all look for high-energy particles of galactic, astrophysical or cosmogenic origins. All of these projects are highly collaborative efforts. Here at OSU, we are involved in all aspects of each experiment: hardware, simulation and analysis. 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5157450" y="13506271"/>
            <a:ext cx="44958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CURRENT POSTDOCS/STAFF</a:t>
            </a:r>
          </a:p>
          <a:p>
            <a:r>
              <a:rPr lang="en-US" b="1" dirty="0"/>
              <a:t>           Patrick Allison and </a:t>
            </a:r>
            <a:r>
              <a:rPr lang="en-US" b="1" dirty="0">
                <a:cs typeface="Calibri"/>
              </a:rPr>
              <a:t>Steven </a:t>
            </a:r>
            <a:r>
              <a:rPr lang="en-US" b="1" dirty="0" err="1">
                <a:cs typeface="Calibri"/>
              </a:rPr>
              <a:t>Prohira</a:t>
            </a:r>
            <a:endParaRPr lang="en-US" dirty="0">
              <a:cs typeface="Calibri"/>
            </a:endParaRPr>
          </a:p>
        </p:txBody>
      </p:sp>
      <p:pic>
        <p:nvPicPr>
          <p:cNvPr id="137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/>
          <a:stretch/>
        </p:blipFill>
        <p:spPr bwMode="auto">
          <a:xfrm>
            <a:off x="10986422" y="3776390"/>
            <a:ext cx="3141978" cy="353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0" name="TextBox 139"/>
          <p:cNvSpPr txBox="1"/>
          <p:nvPr/>
        </p:nvSpPr>
        <p:spPr>
          <a:xfrm>
            <a:off x="10678990" y="3087469"/>
            <a:ext cx="378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C00000"/>
                </a:solidFill>
              </a:rPr>
              <a:t>HELIX: High Energy Light Isotope </a:t>
            </a:r>
            <a:r>
              <a:rPr lang="en-US" b="1" dirty="0" err="1">
                <a:solidFill>
                  <a:srgbClr val="C00000"/>
                </a:solidFill>
              </a:rPr>
              <a:t>eXperiment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338" y="10782643"/>
            <a:ext cx="2136938" cy="1203663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7302" y="11353800"/>
            <a:ext cx="1976865" cy="1678981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0369" y="11363344"/>
            <a:ext cx="2140610" cy="1549801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3918" y="11360135"/>
            <a:ext cx="1860660" cy="15895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508" y="11635978"/>
            <a:ext cx="1650859" cy="1611552"/>
          </a:xfrm>
          <a:prstGeom prst="rect">
            <a:avLst/>
          </a:prstGeom>
        </p:spPr>
      </p:pic>
      <p:sp>
        <p:nvSpPr>
          <p:cNvPr id="142" name="Rectangle 141"/>
          <p:cNvSpPr/>
          <p:nvPr/>
        </p:nvSpPr>
        <p:spPr>
          <a:xfrm>
            <a:off x="7013536" y="12807394"/>
            <a:ext cx="17882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Mill machine for Radio circuit boards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3086767" y="12837576"/>
            <a:ext cx="195847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Pick &amp; Place Machine for rapid mass assembly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5087963" y="13027223"/>
            <a:ext cx="189821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Anechoic Chamber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2020213" y="11956637"/>
            <a:ext cx="914153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Large thermal chamber </a:t>
            </a:r>
            <a:r>
              <a:rPr lang="en-US" sz="1400" b="1"/>
              <a:t>for rapid thermal testing</a:t>
            </a:r>
            <a:endParaRPr lang="en-US" sz="1400" b="1" dirty="0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06" y="8278974"/>
            <a:ext cx="4747952" cy="2693312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5365858" y="7924286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 err="1">
                <a:solidFill>
                  <a:srgbClr val="C00000"/>
                </a:solidFill>
              </a:rPr>
              <a:t>ANtarctic</a:t>
            </a:r>
            <a:r>
              <a:rPr lang="en-US" b="1" dirty="0">
                <a:solidFill>
                  <a:srgbClr val="C00000"/>
                </a:solidFill>
              </a:rPr>
              <a:t> Impulsive Transient Antenna (ANITA)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542" y="8274806"/>
            <a:ext cx="1008885" cy="2697994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4976917" y="5624320"/>
            <a:ext cx="1085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chemeClr val="bg1"/>
                </a:solidFill>
              </a:rPr>
              <a:t>ANITA-4</a:t>
            </a:r>
            <a:endParaRPr lang="en-US" alt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 rot="10800000" flipV="1">
            <a:off x="7540347" y="5665083"/>
            <a:ext cx="2478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altLang="en-US" sz="1000" b="1" dirty="0">
                <a:solidFill>
                  <a:schemeClr val="bg1"/>
                </a:solidFill>
                <a:ea typeface="Arial" charset="0"/>
                <a:cs typeface="Arial" charset="0"/>
                <a:sym typeface="Arial" charset="0"/>
              </a:rPr>
              <a:t>ANITA-1: 06-07 | ANITA-2: 08-09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altLang="en-US" sz="1000" b="1" dirty="0">
                <a:solidFill>
                  <a:schemeClr val="bg1"/>
                </a:solidFill>
                <a:ea typeface="Arial" charset="0"/>
                <a:cs typeface="Arial" charset="0"/>
                <a:sym typeface="Arial" charset="0"/>
              </a:rPr>
              <a:t>ANITA-3: 14-15 | ANITA-4: 2016!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altLang="en-US" sz="1000" b="1" dirty="0">
                <a:solidFill>
                  <a:schemeClr val="bg1"/>
                </a:solidFill>
                <a:ea typeface="Arial" charset="0"/>
                <a:cs typeface="Arial" charset="0"/>
                <a:sym typeface="Arial" charset="0"/>
              </a:rPr>
              <a:t>ANITA-5: 2018? 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2576352" y="10984468"/>
            <a:ext cx="565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C00000"/>
                </a:solidFill>
              </a:rPr>
              <a:t>CART: We are well-equipped to build, test and deploy!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6" r="9195"/>
          <a:stretch/>
        </p:blipFill>
        <p:spPr>
          <a:xfrm>
            <a:off x="4793768" y="5638799"/>
            <a:ext cx="3658082" cy="222603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 rot="10800000" flipV="1">
            <a:off x="5385257" y="5342219"/>
            <a:ext cx="289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C00000"/>
                </a:solidFill>
              </a:rPr>
              <a:t>ARA observes Solar Flares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 rot="10800000" flipV="1">
            <a:off x="10781902" y="7477956"/>
            <a:ext cx="3570186" cy="638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rgbClr val="C00000"/>
                </a:solidFill>
                <a:sym typeface="Arial" charset="0"/>
              </a:rPr>
              <a:t>ANITA dominates Neutrino Astronomy at energies &gt; 10</a:t>
            </a:r>
            <a:r>
              <a:rPr lang="en-US" altLang="en-US" b="1" baseline="30000" dirty="0">
                <a:solidFill>
                  <a:srgbClr val="C00000"/>
                </a:solidFill>
                <a:sym typeface="Arial" charset="0"/>
              </a:rPr>
              <a:t>19</a:t>
            </a:r>
            <a:r>
              <a:rPr lang="en-US" altLang="en-US" b="1" dirty="0">
                <a:solidFill>
                  <a:srgbClr val="C00000"/>
                </a:solidFill>
                <a:sym typeface="Arial" charset="0"/>
              </a:rPr>
              <a:t> eV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6861097" y="9321174"/>
            <a:ext cx="263975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altLang="en-US" b="1" dirty="0">
                <a:solidFill>
                  <a:srgbClr val="C00000"/>
                </a:solidFill>
              </a:rPr>
              <a:t>Genetic Programming</a:t>
            </a:r>
            <a:endParaRPr lang="en-US" altLang="en-US" b="1" dirty="0">
              <a:solidFill>
                <a:srgbClr val="C00000"/>
              </a:solidFill>
              <a:sym typeface="Arial" charset="0"/>
            </a:endParaRP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242" y="11604542"/>
            <a:ext cx="7733595" cy="1735591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32741" y="11234302"/>
            <a:ext cx="2156759" cy="1777869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>
            <a:off x="11748994" y="12769718"/>
            <a:ext cx="2229314" cy="5232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Oscilloscopes: perform radio interferometry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16797824" y="12779960"/>
            <a:ext cx="1544261" cy="5232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Mathematica:  do ANITA analysis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15388217" y="11670070"/>
            <a:ext cx="1363867" cy="5232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Arduino: program radios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8893767" y="12952930"/>
            <a:ext cx="2676653" cy="39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  <a:hlinkClick r:id="rId19"/>
              </a:rPr>
              <a:t>http://u.osu.edu/aspire/</a:t>
            </a:r>
            <a:endParaRPr lang="en-US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1498631" y="11241651"/>
            <a:ext cx="8344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Our science workshop for high school women funded by NSF -- Hands on projects!</a:t>
            </a:r>
          </a:p>
        </p:txBody>
      </p:sp>
      <p:pic>
        <p:nvPicPr>
          <p:cNvPr id="4" name="Picture 4" descr="A group of people sitting at a desk in front of a window&#10;&#10;Description generated with very high confidence">
            <a:extLst>
              <a:ext uri="{FF2B5EF4-FFF2-40B4-BE49-F238E27FC236}">
                <a16:creationId xmlns:a16="http://schemas.microsoft.com/office/drawing/2014/main" id="{4A66C3F2-BA13-49A8-81D5-48ABBBF72D4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-1036" t="22519" b="5724"/>
          <a:stretch/>
        </p:blipFill>
        <p:spPr>
          <a:xfrm>
            <a:off x="16833558" y="9642033"/>
            <a:ext cx="2771680" cy="148316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D9E390A-72F2-5647-865D-CF56675E6CC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9"/>
          <a:stretch/>
        </p:blipFill>
        <p:spPr>
          <a:xfrm>
            <a:off x="16511272" y="3610639"/>
            <a:ext cx="3141978" cy="2567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4FB2C0-D5BD-0242-BA5A-F98486D552A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947422" y="8099157"/>
            <a:ext cx="3222253" cy="3102243"/>
          </a:xfrm>
          <a:prstGeom prst="rect">
            <a:avLst/>
          </a:prstGeom>
        </p:spPr>
      </p:pic>
      <p:pic>
        <p:nvPicPr>
          <p:cNvPr id="98" name="Picture 4" descr="http://radiorm.physics.ohio-state.edu/elog/Important+Figures/180412_111248/ara_37.png">
            <a:extLst>
              <a:ext uri="{FF2B5EF4-FFF2-40B4-BE49-F238E27FC236}">
                <a16:creationId xmlns:a16="http://schemas.microsoft.com/office/drawing/2014/main" id="{86D3B76D-7951-274F-9FC3-AAFBA200B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18" y="3287455"/>
            <a:ext cx="2951452" cy="20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54C02-A69A-C244-BF21-BB54F464F59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6745" r="12572" b="8042"/>
          <a:stretch/>
        </p:blipFill>
        <p:spPr>
          <a:xfrm rot="16200000">
            <a:off x="8353129" y="5529770"/>
            <a:ext cx="2578125" cy="2288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9383F-7313-F445-AA84-EA660C596DA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90"/>
          <a:stretch/>
        </p:blipFill>
        <p:spPr>
          <a:xfrm>
            <a:off x="14399785" y="3657600"/>
            <a:ext cx="1976865" cy="2755900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9015173" y="6966054"/>
            <a:ext cx="1876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chemeClr val="bg1"/>
                </a:solidFill>
              </a:rPr>
              <a:t>OSU builds the HELIX master trigger boards</a:t>
            </a:r>
            <a:endParaRPr lang="en-US" alt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6" name="object 3"/>
          <p:cNvSpPr txBox="1"/>
          <p:nvPr/>
        </p:nvSpPr>
        <p:spPr>
          <a:xfrm>
            <a:off x="455999" y="7362852"/>
            <a:ext cx="449016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Aft>
                <a:spcPts val="600"/>
              </a:spcAft>
            </a:pPr>
            <a:r>
              <a:rPr lang="en-US" altLang="en-US" sz="1600" b="1" dirty="0">
                <a:sym typeface="Arial" charset="0"/>
              </a:rPr>
              <a:t>Above is a cartoon showing Askaryan radio detection of theorized ultra-high-energy (UHE) neutrinos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9DEB03-8822-8C45-89A6-E2ABD74FB83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850" y="1277365"/>
            <a:ext cx="1510885" cy="1517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66F9D6-E142-764B-B08C-B41E49F3BEE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188709" y="7114664"/>
            <a:ext cx="2645141" cy="198385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D5138F8-057C-EA4B-98EA-882584CD836D}"/>
              </a:ext>
            </a:extLst>
          </p:cNvPr>
          <p:cNvSpPr txBox="1"/>
          <p:nvPr/>
        </p:nvSpPr>
        <p:spPr>
          <a:xfrm rot="10800000" flipV="1">
            <a:off x="14418235" y="6364068"/>
            <a:ext cx="499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C00000"/>
                </a:solidFill>
              </a:rPr>
              <a:t>T576 experiment fires electrons at target at SLAC, looking for radar reflections off generated plasma</a:t>
            </a:r>
            <a:endParaRPr lang="en-US" altLang="en-US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B1BB3-52E2-8646-8AF9-5E445E6321D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833850" y="7062743"/>
            <a:ext cx="2603729" cy="2156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99E57-5870-CE4B-826A-63F061E08FF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310631" y="9321174"/>
            <a:ext cx="2447019" cy="1605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F207E7-DFC6-8A4D-80E2-13C46271B2C6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r="28874"/>
          <a:stretch/>
        </p:blipFill>
        <p:spPr>
          <a:xfrm>
            <a:off x="19431311" y="7315200"/>
            <a:ext cx="216790" cy="1346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2830</TotalTime>
  <Words>356</Words>
  <Application>Microsoft Macintosh PowerPoint</Application>
  <PresentationFormat>Custom</PresentationFormat>
  <Paragraphs>39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Capita-Bold</vt:lpstr>
      <vt:lpstr>Wingdings</vt:lpstr>
      <vt:lpstr>Office Theme</vt:lpstr>
      <vt:lpstr>Astroparticle Experiments at OSU Prof. Amy Connolly (connolly@physics.osu.edu) and Prof. Jim Beatty (beatty.85@osu.edu)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Research Study Presenter name, Associates and Collaborators</dc:title>
  <cp:lastModifiedBy>Clark, Brian A.</cp:lastModifiedBy>
  <cp:revision>278</cp:revision>
  <cp:lastPrinted>2019-03-18T14:47:41Z</cp:lastPrinted>
  <dcterms:created xsi:type="dcterms:W3CDTF">2013-07-30T11:46:00Z</dcterms:created>
  <dcterms:modified xsi:type="dcterms:W3CDTF">2019-03-18T16:09:27Z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2013-07-30T00:00:00Z</vt:filetime>
  </property>
  <property fmtid="{D5CDD505-2E9C-101B-9397-08002B2CF9AE}" pid="3" name="LastSaved">
    <vt:filetime>2013-07-30T00:00:00Z</vt:filetime>
  </property>
</Properties>
</file>