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289" r:id="rId4"/>
    <p:sldId id="291" r:id="rId5"/>
    <p:sldId id="292" r:id="rId6"/>
    <p:sldId id="290" r:id="rId7"/>
    <p:sldId id="336" r:id="rId8"/>
    <p:sldId id="300" r:id="rId9"/>
    <p:sldId id="338" r:id="rId10"/>
    <p:sldId id="332" r:id="rId11"/>
    <p:sldId id="333" r:id="rId12"/>
    <p:sldId id="327" r:id="rId13"/>
    <p:sldId id="307" r:id="rId14"/>
    <p:sldId id="329" r:id="rId15"/>
    <p:sldId id="328" r:id="rId16"/>
    <p:sldId id="335" r:id="rId17"/>
    <p:sldId id="330" r:id="rId18"/>
    <p:sldId id="331" r:id="rId19"/>
    <p:sldId id="339" r:id="rId20"/>
    <p:sldId id="334" r:id="rId21"/>
    <p:sldId id="296" r:id="rId22"/>
    <p:sldId id="305" r:id="rId23"/>
    <p:sldId id="295" r:id="rId24"/>
    <p:sldId id="302" r:id="rId25"/>
    <p:sldId id="303" r:id="rId26"/>
    <p:sldId id="304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4CF816-BA04-8DB1-D6D4-DB31A8959839}" v="22" dt="2024-07-25T20:22:52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3ADBD-6818-4367-A029-BA31BF94F52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8B7FEB-4E2D-47D0-BCD3-8617B8E385A4}">
      <dgm:prSet/>
      <dgm:spPr/>
      <dgm:t>
        <a:bodyPr/>
        <a:lstStyle/>
        <a:p>
          <a:r>
            <a:rPr lang="en-US" dirty="0"/>
            <a:t>Motivation</a:t>
          </a:r>
        </a:p>
      </dgm:t>
    </dgm:pt>
    <dgm:pt modelId="{E63E447F-F6D8-4422-96FD-AD318C54FA27}" type="parTrans" cxnId="{615186AE-BEB8-4F4E-BAB1-1D840C9472C0}">
      <dgm:prSet/>
      <dgm:spPr/>
      <dgm:t>
        <a:bodyPr/>
        <a:lstStyle/>
        <a:p>
          <a:endParaRPr lang="en-US"/>
        </a:p>
      </dgm:t>
    </dgm:pt>
    <dgm:pt modelId="{61A6FEB6-A392-491C-AD4F-A2926B2739DE}" type="sibTrans" cxnId="{615186AE-BEB8-4F4E-BAB1-1D840C9472C0}">
      <dgm:prSet/>
      <dgm:spPr/>
      <dgm:t>
        <a:bodyPr/>
        <a:lstStyle/>
        <a:p>
          <a:endParaRPr lang="en-US"/>
        </a:p>
      </dgm:t>
    </dgm:pt>
    <dgm:pt modelId="{5EE98544-FFC2-4332-AA29-38332A68DD7F}">
      <dgm:prSet/>
      <dgm:spPr/>
      <dgm:t>
        <a:bodyPr/>
        <a:lstStyle/>
        <a:p>
          <a:r>
            <a:rPr lang="en-US" dirty="0"/>
            <a:t>Optical Cherenkov technique</a:t>
          </a:r>
        </a:p>
      </dgm:t>
    </dgm:pt>
    <dgm:pt modelId="{AC2931A6-325B-4E15-AAA8-185C897467F6}" type="parTrans" cxnId="{A12AD95E-85A9-4725-8DDF-ADA5919749ED}">
      <dgm:prSet/>
      <dgm:spPr/>
      <dgm:t>
        <a:bodyPr/>
        <a:lstStyle/>
        <a:p>
          <a:endParaRPr lang="en-US"/>
        </a:p>
      </dgm:t>
    </dgm:pt>
    <dgm:pt modelId="{446D3360-F945-443C-8DF8-646A94C83C47}" type="sibTrans" cxnId="{A12AD95E-85A9-4725-8DDF-ADA5919749ED}">
      <dgm:prSet/>
      <dgm:spPr/>
      <dgm:t>
        <a:bodyPr/>
        <a:lstStyle/>
        <a:p>
          <a:endParaRPr lang="en-US"/>
        </a:p>
      </dgm:t>
    </dgm:pt>
    <dgm:pt modelId="{B818EAF9-5683-4528-B13D-560DECF4DD5A}">
      <dgm:prSet/>
      <dgm:spPr/>
      <dgm:t>
        <a:bodyPr/>
        <a:lstStyle/>
        <a:p>
          <a:r>
            <a:rPr lang="en-US" dirty="0"/>
            <a:t>Overview of experiments</a:t>
          </a:r>
        </a:p>
      </dgm:t>
    </dgm:pt>
    <dgm:pt modelId="{CAED6DAF-19B0-43C3-911C-E203AE0380DB}" type="parTrans" cxnId="{0A2AE424-412B-49A2-9097-3F5F3AC751A7}">
      <dgm:prSet/>
      <dgm:spPr/>
      <dgm:t>
        <a:bodyPr/>
        <a:lstStyle/>
        <a:p>
          <a:endParaRPr lang="en-US"/>
        </a:p>
      </dgm:t>
    </dgm:pt>
    <dgm:pt modelId="{ABAC83B4-9115-41D1-B63B-A321DFF6CAF4}" type="sibTrans" cxnId="{0A2AE424-412B-49A2-9097-3F5F3AC751A7}">
      <dgm:prSet/>
      <dgm:spPr/>
      <dgm:t>
        <a:bodyPr/>
        <a:lstStyle/>
        <a:p>
          <a:endParaRPr lang="en-US"/>
        </a:p>
      </dgm:t>
    </dgm:pt>
    <dgm:pt modelId="{BD52DEDF-F55F-4405-B87D-3A1CBC14A3B6}">
      <dgm:prSet/>
      <dgm:spPr/>
      <dgm:t>
        <a:bodyPr/>
        <a:lstStyle/>
        <a:p>
          <a:r>
            <a:rPr lang="en-US" dirty="0"/>
            <a:t>Radio techniques</a:t>
          </a:r>
        </a:p>
      </dgm:t>
    </dgm:pt>
    <dgm:pt modelId="{71AB4FF5-4712-46E9-8F50-EFA037A37A04}" type="parTrans" cxnId="{F8A48900-679D-4E24-99EA-B079712AB90B}">
      <dgm:prSet/>
      <dgm:spPr/>
      <dgm:t>
        <a:bodyPr/>
        <a:lstStyle/>
        <a:p>
          <a:endParaRPr lang="en-US"/>
        </a:p>
      </dgm:t>
    </dgm:pt>
    <dgm:pt modelId="{CBFBE57D-D9A6-4C08-8450-37EAEC6224CC}" type="sibTrans" cxnId="{F8A48900-679D-4E24-99EA-B079712AB90B}">
      <dgm:prSet/>
      <dgm:spPr/>
      <dgm:t>
        <a:bodyPr/>
        <a:lstStyle/>
        <a:p>
          <a:endParaRPr lang="en-US"/>
        </a:p>
      </dgm:t>
    </dgm:pt>
    <dgm:pt modelId="{2A049343-9A49-44E4-BF89-2ED6EE01EDCD}">
      <dgm:prSet/>
      <dgm:spPr/>
      <dgm:t>
        <a:bodyPr/>
        <a:lstStyle/>
        <a:p>
          <a:r>
            <a:rPr lang="en-US" dirty="0" err="1"/>
            <a:t>Askaryan</a:t>
          </a:r>
          <a:r>
            <a:rPr lang="en-US" dirty="0"/>
            <a:t> radiation</a:t>
          </a:r>
        </a:p>
      </dgm:t>
    </dgm:pt>
    <dgm:pt modelId="{F311EE20-6F48-439C-8ED9-DC18657AE0C6}" type="parTrans" cxnId="{61059386-F753-47A2-8F77-192C7C90ABA0}">
      <dgm:prSet/>
      <dgm:spPr/>
      <dgm:t>
        <a:bodyPr/>
        <a:lstStyle/>
        <a:p>
          <a:endParaRPr lang="en-US"/>
        </a:p>
      </dgm:t>
    </dgm:pt>
    <dgm:pt modelId="{56EB758B-3825-4926-AADF-64C5E7CAD7BA}" type="sibTrans" cxnId="{61059386-F753-47A2-8F77-192C7C90ABA0}">
      <dgm:prSet/>
      <dgm:spPr/>
      <dgm:t>
        <a:bodyPr/>
        <a:lstStyle/>
        <a:p>
          <a:endParaRPr lang="en-US"/>
        </a:p>
      </dgm:t>
    </dgm:pt>
    <dgm:pt modelId="{E6D5DC4F-BB9D-449F-99DE-BAF172D7F6FB}">
      <dgm:prSet/>
      <dgm:spPr/>
      <dgm:t>
        <a:bodyPr/>
        <a:lstStyle/>
        <a:p>
          <a:r>
            <a:rPr lang="en-US" dirty="0"/>
            <a:t>Geomagnetic radiation</a:t>
          </a:r>
        </a:p>
      </dgm:t>
    </dgm:pt>
    <dgm:pt modelId="{FEE4677C-0729-4215-8EFB-20FEFF559CC0}" type="parTrans" cxnId="{E527B6A8-DD26-4DC5-8DD7-EFA2EED49D5A}">
      <dgm:prSet/>
      <dgm:spPr/>
      <dgm:t>
        <a:bodyPr/>
        <a:lstStyle/>
        <a:p>
          <a:endParaRPr lang="en-US"/>
        </a:p>
      </dgm:t>
    </dgm:pt>
    <dgm:pt modelId="{A6BD6D94-9F6B-4360-81AA-A5DFBABFE69C}" type="sibTrans" cxnId="{E527B6A8-DD26-4DC5-8DD7-EFA2EED49D5A}">
      <dgm:prSet/>
      <dgm:spPr/>
      <dgm:t>
        <a:bodyPr/>
        <a:lstStyle/>
        <a:p>
          <a:endParaRPr lang="en-US"/>
        </a:p>
      </dgm:t>
    </dgm:pt>
    <dgm:pt modelId="{3F6301E9-B120-4BC3-865D-BBA5A2E6FB42}">
      <dgm:prSet/>
      <dgm:spPr/>
      <dgm:t>
        <a:bodyPr/>
        <a:lstStyle/>
        <a:p>
          <a:r>
            <a:rPr lang="en-US" dirty="0"/>
            <a:t>Overview of experiments</a:t>
          </a:r>
        </a:p>
      </dgm:t>
    </dgm:pt>
    <dgm:pt modelId="{8666CEFF-DCEB-479C-BE14-9E8F7E7B9F09}" type="parTrans" cxnId="{9C9CD85F-3417-45F6-9936-0429A07A809A}">
      <dgm:prSet/>
      <dgm:spPr/>
      <dgm:t>
        <a:bodyPr/>
        <a:lstStyle/>
        <a:p>
          <a:endParaRPr lang="en-US"/>
        </a:p>
      </dgm:t>
    </dgm:pt>
    <dgm:pt modelId="{D5F2CD7F-AF99-48BC-8665-3E0AF08D31F0}" type="sibTrans" cxnId="{9C9CD85F-3417-45F6-9936-0429A07A809A}">
      <dgm:prSet/>
      <dgm:spPr/>
      <dgm:t>
        <a:bodyPr/>
        <a:lstStyle/>
        <a:p>
          <a:endParaRPr lang="en-US"/>
        </a:p>
      </dgm:t>
    </dgm:pt>
    <dgm:pt modelId="{D6E85AA8-BED1-4778-AE5B-B0BBB7828EF7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Sensitivity</a:t>
          </a:r>
        </a:p>
      </dgm:t>
    </dgm:pt>
    <dgm:pt modelId="{03E1854E-DFAB-41F7-8314-A870C010B51A}" type="parTrans" cxnId="{F4DD966D-A6A9-466F-9540-AE84D6ADE56D}">
      <dgm:prSet/>
      <dgm:spPr/>
    </dgm:pt>
    <dgm:pt modelId="{C7E9A9ED-F376-4491-BF68-90183EDB92FF}" type="sibTrans" cxnId="{F4DD966D-A6A9-466F-9540-AE84D6ADE56D}">
      <dgm:prSet/>
      <dgm:spPr/>
    </dgm:pt>
    <dgm:pt modelId="{19AD25DB-5865-46B5-ABF9-000878A514DC}">
      <dgm:prSet phldr="0"/>
      <dgm:spPr/>
      <dgm:t>
        <a:bodyPr/>
        <a:lstStyle/>
        <a:p>
          <a:r>
            <a:rPr lang="en-US" dirty="0">
              <a:latin typeface="Aptos Display" panose="020F0302020204030204"/>
            </a:rPr>
            <a:t>Astronomy</a:t>
          </a:r>
        </a:p>
      </dgm:t>
    </dgm:pt>
    <dgm:pt modelId="{22032EE7-F734-4913-AE13-65C33945DCDF}" type="parTrans" cxnId="{7D0557CA-FC3D-46A8-BE47-6C7D3234C0DF}">
      <dgm:prSet/>
      <dgm:spPr/>
    </dgm:pt>
    <dgm:pt modelId="{C05E0D92-7EDD-4F93-8561-135D5EBF79FC}" type="sibTrans" cxnId="{7D0557CA-FC3D-46A8-BE47-6C7D3234C0DF}">
      <dgm:prSet/>
      <dgm:spPr/>
    </dgm:pt>
    <dgm:pt modelId="{BAF2B5C5-6F27-4532-A154-9C76864178CC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Physics</a:t>
          </a:r>
        </a:p>
      </dgm:t>
    </dgm:pt>
    <dgm:pt modelId="{4EA8E3D3-9ADD-4F65-AEE1-73DEB8A3D699}" type="parTrans" cxnId="{4D1AE658-C744-4D4B-9FE3-C7A0D2140AFC}">
      <dgm:prSet/>
      <dgm:spPr/>
    </dgm:pt>
    <dgm:pt modelId="{2BC471C9-EBD7-4202-836F-ECA5B7B28DAE}" type="sibTrans" cxnId="{4D1AE658-C744-4D4B-9FE3-C7A0D2140AFC}">
      <dgm:prSet/>
      <dgm:spPr/>
    </dgm:pt>
    <dgm:pt modelId="{5CD3504B-2278-4142-B884-FBAC811923B4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Cherenkov radiation</a:t>
          </a:r>
        </a:p>
      </dgm:t>
    </dgm:pt>
    <dgm:pt modelId="{37855C08-4F7A-4B7D-A99D-CB8685280701}" type="parTrans" cxnId="{53CA92B0-1C75-4F68-AC8B-B80D65F8AC87}">
      <dgm:prSet/>
      <dgm:spPr/>
    </dgm:pt>
    <dgm:pt modelId="{733EB936-A660-4D07-AC4A-0E793046DA97}" type="sibTrans" cxnId="{53CA92B0-1C75-4F68-AC8B-B80D65F8AC87}">
      <dgm:prSet/>
      <dgm:spPr/>
    </dgm:pt>
    <dgm:pt modelId="{55C2EB86-8D0E-43AC-8E84-27A7189AC6D2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Setting constraints</a:t>
          </a:r>
        </a:p>
      </dgm:t>
    </dgm:pt>
    <dgm:pt modelId="{5AADDB6B-A0F1-4F93-B450-5B201A619DE7}" type="parTrans" cxnId="{A1E48FDC-0049-4004-9BE8-9236B12FDF73}">
      <dgm:prSet/>
      <dgm:spPr/>
    </dgm:pt>
    <dgm:pt modelId="{AC6E8FBD-C0BB-43DD-BB37-79FFADEBCF1F}" type="sibTrans" cxnId="{A1E48FDC-0049-4004-9BE8-9236B12FDF73}">
      <dgm:prSet/>
      <dgm:spPr/>
    </dgm:pt>
    <dgm:pt modelId="{8A26414E-081C-4C69-9998-C9A43322ADCC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Experiment comparisons</a:t>
          </a:r>
        </a:p>
      </dgm:t>
    </dgm:pt>
    <dgm:pt modelId="{314DDA23-0146-4B6A-A94F-F88544C861D5}" type="parTrans" cxnId="{3A0F2EF7-A0A4-4FBC-828E-A2696933D906}">
      <dgm:prSet/>
      <dgm:spPr/>
    </dgm:pt>
    <dgm:pt modelId="{F3EF59C3-A662-4571-A5FF-A0A588DBB7B5}" type="sibTrans" cxnId="{3A0F2EF7-A0A4-4FBC-828E-A2696933D906}">
      <dgm:prSet/>
      <dgm:spPr/>
    </dgm:pt>
    <dgm:pt modelId="{B431FB72-65F3-4DFB-8563-58004FA5599E}" type="pres">
      <dgm:prSet presAssocID="{0043ADBD-6818-4367-A029-BA31BF94F528}" presName="linear" presStyleCnt="0">
        <dgm:presLayoutVars>
          <dgm:animLvl val="lvl"/>
          <dgm:resizeHandles val="exact"/>
        </dgm:presLayoutVars>
      </dgm:prSet>
      <dgm:spPr/>
    </dgm:pt>
    <dgm:pt modelId="{7DDD96BA-B830-4F26-8518-8DABE32947AA}" type="pres">
      <dgm:prSet presAssocID="{3A8B7FEB-4E2D-47D0-BCD3-8617B8E385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12F670-792B-439C-A9D2-B896C9DD7B4E}" type="pres">
      <dgm:prSet presAssocID="{3A8B7FEB-4E2D-47D0-BCD3-8617B8E385A4}" presName="childText" presStyleLbl="revTx" presStyleIdx="0" presStyleCnt="4">
        <dgm:presLayoutVars>
          <dgm:bulletEnabled val="1"/>
        </dgm:presLayoutVars>
      </dgm:prSet>
      <dgm:spPr/>
    </dgm:pt>
    <dgm:pt modelId="{81E4312D-DD02-43D2-82E6-14445A511D9A}" type="pres">
      <dgm:prSet presAssocID="{5EE98544-FFC2-4332-AA29-38332A68DD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821422B-06AE-4D76-A91A-F4B13B67CA17}" type="pres">
      <dgm:prSet presAssocID="{5EE98544-FFC2-4332-AA29-38332A68DD7F}" presName="childText" presStyleLbl="revTx" presStyleIdx="1" presStyleCnt="4">
        <dgm:presLayoutVars>
          <dgm:bulletEnabled val="1"/>
        </dgm:presLayoutVars>
      </dgm:prSet>
      <dgm:spPr/>
    </dgm:pt>
    <dgm:pt modelId="{84D20E46-BD2C-4697-A327-F7531807B11D}" type="pres">
      <dgm:prSet presAssocID="{BD52DEDF-F55F-4405-B87D-3A1CBC14A3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E92911-19E6-43E8-98E5-AF61096FAD1C}" type="pres">
      <dgm:prSet presAssocID="{BD52DEDF-F55F-4405-B87D-3A1CBC14A3B6}" presName="childText" presStyleLbl="revTx" presStyleIdx="2" presStyleCnt="4">
        <dgm:presLayoutVars>
          <dgm:bulletEnabled val="1"/>
        </dgm:presLayoutVars>
      </dgm:prSet>
      <dgm:spPr/>
    </dgm:pt>
    <dgm:pt modelId="{F8EA9565-31DD-4CE4-85BF-BBED81807279}" type="pres">
      <dgm:prSet presAssocID="{D6E85AA8-BED1-4778-AE5B-B0BBB7828EF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34D074E-36A6-49DA-B76C-16F105DB123A}" type="pres">
      <dgm:prSet presAssocID="{D6E85AA8-BED1-4778-AE5B-B0BBB7828EF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8A48900-679D-4E24-99EA-B079712AB90B}" srcId="{0043ADBD-6818-4367-A029-BA31BF94F528}" destId="{BD52DEDF-F55F-4405-B87D-3A1CBC14A3B6}" srcOrd="2" destOrd="0" parTransId="{71AB4FF5-4712-46E9-8F50-EFA037A37A04}" sibTransId="{CBFBE57D-D9A6-4C08-8450-37EAEC6224CC}"/>
    <dgm:cxn modelId="{5170FD12-2E61-42AB-87D2-B5F74074B620}" type="presOf" srcId="{8A26414E-081C-4C69-9998-C9A43322ADCC}" destId="{634D074E-36A6-49DA-B76C-16F105DB123A}" srcOrd="0" destOrd="1" presId="urn:microsoft.com/office/officeart/2005/8/layout/vList2"/>
    <dgm:cxn modelId="{0A2AE424-412B-49A2-9097-3F5F3AC751A7}" srcId="{5EE98544-FFC2-4332-AA29-38332A68DD7F}" destId="{B818EAF9-5683-4528-B13D-560DECF4DD5A}" srcOrd="1" destOrd="0" parTransId="{CAED6DAF-19B0-43C3-911C-E203AE0380DB}" sibTransId="{ABAC83B4-9115-41D1-B63B-A321DFF6CAF4}"/>
    <dgm:cxn modelId="{F4E8293E-0194-4B47-9654-25B32DA55D5D}" type="presOf" srcId="{0043ADBD-6818-4367-A029-BA31BF94F528}" destId="{B431FB72-65F3-4DFB-8563-58004FA5599E}" srcOrd="0" destOrd="0" presId="urn:microsoft.com/office/officeart/2005/8/layout/vList2"/>
    <dgm:cxn modelId="{A12AD95E-85A9-4725-8DDF-ADA5919749ED}" srcId="{0043ADBD-6818-4367-A029-BA31BF94F528}" destId="{5EE98544-FFC2-4332-AA29-38332A68DD7F}" srcOrd="1" destOrd="0" parTransId="{AC2931A6-325B-4E15-AAA8-185C897467F6}" sibTransId="{446D3360-F945-443C-8DF8-646A94C83C47}"/>
    <dgm:cxn modelId="{9C9CD85F-3417-45F6-9936-0429A07A809A}" srcId="{BD52DEDF-F55F-4405-B87D-3A1CBC14A3B6}" destId="{3F6301E9-B120-4BC3-865D-BBA5A2E6FB42}" srcOrd="2" destOrd="0" parTransId="{8666CEFF-DCEB-479C-BE14-9E8F7E7B9F09}" sibTransId="{D5F2CD7F-AF99-48BC-8665-3E0AF08D31F0}"/>
    <dgm:cxn modelId="{DD525E60-D0D0-489A-957E-7168AA227E3A}" type="presOf" srcId="{BAF2B5C5-6F27-4532-A154-9C76864178CC}" destId="{1C12F670-792B-439C-A9D2-B896C9DD7B4E}" srcOrd="0" destOrd="0" presId="urn:microsoft.com/office/officeart/2005/8/layout/vList2"/>
    <dgm:cxn modelId="{71646065-0CB4-4898-9562-545135ED4866}" type="presOf" srcId="{B818EAF9-5683-4528-B13D-560DECF4DD5A}" destId="{2821422B-06AE-4D76-A91A-F4B13B67CA17}" srcOrd="0" destOrd="1" presId="urn:microsoft.com/office/officeart/2005/8/layout/vList2"/>
    <dgm:cxn modelId="{A5F9E265-D1A5-4275-B1E8-D4D45823C0B4}" type="presOf" srcId="{E6D5DC4F-BB9D-449F-99DE-BAF172D7F6FB}" destId="{DFE92911-19E6-43E8-98E5-AF61096FAD1C}" srcOrd="0" destOrd="1" presId="urn:microsoft.com/office/officeart/2005/8/layout/vList2"/>
    <dgm:cxn modelId="{36789766-43DF-4F8A-A1CB-3A453E13DAAB}" type="presOf" srcId="{3F6301E9-B120-4BC3-865D-BBA5A2E6FB42}" destId="{DFE92911-19E6-43E8-98E5-AF61096FAD1C}" srcOrd="0" destOrd="2" presId="urn:microsoft.com/office/officeart/2005/8/layout/vList2"/>
    <dgm:cxn modelId="{A4C76C6D-5FBD-4642-9CDF-9AB3817ABBC7}" type="presOf" srcId="{D6E85AA8-BED1-4778-AE5B-B0BBB7828EF7}" destId="{F8EA9565-31DD-4CE4-85BF-BBED81807279}" srcOrd="0" destOrd="0" presId="urn:microsoft.com/office/officeart/2005/8/layout/vList2"/>
    <dgm:cxn modelId="{F4DD966D-A6A9-466F-9540-AE84D6ADE56D}" srcId="{0043ADBD-6818-4367-A029-BA31BF94F528}" destId="{D6E85AA8-BED1-4778-AE5B-B0BBB7828EF7}" srcOrd="3" destOrd="0" parTransId="{03E1854E-DFAB-41F7-8314-A870C010B51A}" sibTransId="{C7E9A9ED-F376-4491-BF68-90183EDB92FF}"/>
    <dgm:cxn modelId="{4EB08354-6E89-4701-B6E6-5BFE8BAD0F6E}" type="presOf" srcId="{5EE98544-FFC2-4332-AA29-38332A68DD7F}" destId="{81E4312D-DD02-43D2-82E6-14445A511D9A}" srcOrd="0" destOrd="0" presId="urn:microsoft.com/office/officeart/2005/8/layout/vList2"/>
    <dgm:cxn modelId="{D9D74A58-2F36-4DFA-89B7-E77AB3AD9440}" type="presOf" srcId="{5CD3504B-2278-4142-B884-FBAC811923B4}" destId="{2821422B-06AE-4D76-A91A-F4B13B67CA17}" srcOrd="0" destOrd="0" presId="urn:microsoft.com/office/officeart/2005/8/layout/vList2"/>
    <dgm:cxn modelId="{4D1AE658-C744-4D4B-9FE3-C7A0D2140AFC}" srcId="{3A8B7FEB-4E2D-47D0-BCD3-8617B8E385A4}" destId="{BAF2B5C5-6F27-4532-A154-9C76864178CC}" srcOrd="0" destOrd="0" parTransId="{4EA8E3D3-9ADD-4F65-AEE1-73DEB8A3D699}" sibTransId="{2BC471C9-EBD7-4202-836F-ECA5B7B28DAE}"/>
    <dgm:cxn modelId="{0E165D81-C06F-4EF9-A65B-3C961904C776}" type="presOf" srcId="{3A8B7FEB-4E2D-47D0-BCD3-8617B8E385A4}" destId="{7DDD96BA-B830-4F26-8518-8DABE32947AA}" srcOrd="0" destOrd="0" presId="urn:microsoft.com/office/officeart/2005/8/layout/vList2"/>
    <dgm:cxn modelId="{61059386-F753-47A2-8F77-192C7C90ABA0}" srcId="{BD52DEDF-F55F-4405-B87D-3A1CBC14A3B6}" destId="{2A049343-9A49-44E4-BF89-2ED6EE01EDCD}" srcOrd="0" destOrd="0" parTransId="{F311EE20-6F48-439C-8ED9-DC18657AE0C6}" sibTransId="{56EB758B-3825-4926-AADF-64C5E7CAD7BA}"/>
    <dgm:cxn modelId="{18587A8E-890A-4E75-93F7-87E98637984C}" type="presOf" srcId="{2A049343-9A49-44E4-BF89-2ED6EE01EDCD}" destId="{DFE92911-19E6-43E8-98E5-AF61096FAD1C}" srcOrd="0" destOrd="0" presId="urn:microsoft.com/office/officeart/2005/8/layout/vList2"/>
    <dgm:cxn modelId="{1A8BFE9E-EA72-402E-B487-C081760D7D3F}" type="presOf" srcId="{BD52DEDF-F55F-4405-B87D-3A1CBC14A3B6}" destId="{84D20E46-BD2C-4697-A327-F7531807B11D}" srcOrd="0" destOrd="0" presId="urn:microsoft.com/office/officeart/2005/8/layout/vList2"/>
    <dgm:cxn modelId="{E527B6A8-DD26-4DC5-8DD7-EFA2EED49D5A}" srcId="{BD52DEDF-F55F-4405-B87D-3A1CBC14A3B6}" destId="{E6D5DC4F-BB9D-449F-99DE-BAF172D7F6FB}" srcOrd="1" destOrd="0" parTransId="{FEE4677C-0729-4215-8EFB-20FEFF559CC0}" sibTransId="{A6BD6D94-9F6B-4360-81AA-A5DFBABFE69C}"/>
    <dgm:cxn modelId="{615186AE-BEB8-4F4E-BAB1-1D840C9472C0}" srcId="{0043ADBD-6818-4367-A029-BA31BF94F528}" destId="{3A8B7FEB-4E2D-47D0-BCD3-8617B8E385A4}" srcOrd="0" destOrd="0" parTransId="{E63E447F-F6D8-4422-96FD-AD318C54FA27}" sibTransId="{61A6FEB6-A392-491C-AD4F-A2926B2739DE}"/>
    <dgm:cxn modelId="{53CA92B0-1C75-4F68-AC8B-B80D65F8AC87}" srcId="{5EE98544-FFC2-4332-AA29-38332A68DD7F}" destId="{5CD3504B-2278-4142-B884-FBAC811923B4}" srcOrd="0" destOrd="0" parTransId="{37855C08-4F7A-4B7D-A99D-CB8685280701}" sibTransId="{733EB936-A660-4D07-AC4A-0E793046DA97}"/>
    <dgm:cxn modelId="{7D0557CA-FC3D-46A8-BE47-6C7D3234C0DF}" srcId="{3A8B7FEB-4E2D-47D0-BCD3-8617B8E385A4}" destId="{19AD25DB-5865-46B5-ABF9-000878A514DC}" srcOrd="1" destOrd="0" parTransId="{22032EE7-F734-4913-AE13-65C33945DCDF}" sibTransId="{C05E0D92-7EDD-4F93-8561-135D5EBF79FC}"/>
    <dgm:cxn modelId="{FABECFD7-2A52-4E67-90CB-0C6A4D672245}" type="presOf" srcId="{55C2EB86-8D0E-43AC-8E84-27A7189AC6D2}" destId="{634D074E-36A6-49DA-B76C-16F105DB123A}" srcOrd="0" destOrd="0" presId="urn:microsoft.com/office/officeart/2005/8/layout/vList2"/>
    <dgm:cxn modelId="{A1E48FDC-0049-4004-9BE8-9236B12FDF73}" srcId="{D6E85AA8-BED1-4778-AE5B-B0BBB7828EF7}" destId="{55C2EB86-8D0E-43AC-8E84-27A7189AC6D2}" srcOrd="0" destOrd="0" parTransId="{5AADDB6B-A0F1-4F93-B450-5B201A619DE7}" sibTransId="{AC6E8FBD-C0BB-43DD-BB37-79FFADEBCF1F}"/>
    <dgm:cxn modelId="{511215E9-ED99-4D85-84A7-4723B9B7C439}" type="presOf" srcId="{19AD25DB-5865-46B5-ABF9-000878A514DC}" destId="{1C12F670-792B-439C-A9D2-B896C9DD7B4E}" srcOrd="0" destOrd="1" presId="urn:microsoft.com/office/officeart/2005/8/layout/vList2"/>
    <dgm:cxn modelId="{3A0F2EF7-A0A4-4FBC-828E-A2696933D906}" srcId="{D6E85AA8-BED1-4778-AE5B-B0BBB7828EF7}" destId="{8A26414E-081C-4C69-9998-C9A43322ADCC}" srcOrd="1" destOrd="0" parTransId="{314DDA23-0146-4B6A-A94F-F88544C861D5}" sibTransId="{F3EF59C3-A662-4571-A5FF-A0A588DBB7B5}"/>
    <dgm:cxn modelId="{3EB4BDB7-01B0-4183-BF41-03A54361089F}" type="presParOf" srcId="{B431FB72-65F3-4DFB-8563-58004FA5599E}" destId="{7DDD96BA-B830-4F26-8518-8DABE32947AA}" srcOrd="0" destOrd="0" presId="urn:microsoft.com/office/officeart/2005/8/layout/vList2"/>
    <dgm:cxn modelId="{A162B1D1-4706-4BD5-B1CD-F2E1C701A514}" type="presParOf" srcId="{B431FB72-65F3-4DFB-8563-58004FA5599E}" destId="{1C12F670-792B-439C-A9D2-B896C9DD7B4E}" srcOrd="1" destOrd="0" presId="urn:microsoft.com/office/officeart/2005/8/layout/vList2"/>
    <dgm:cxn modelId="{B27401FF-40BA-4D12-851F-88F147D70C7A}" type="presParOf" srcId="{B431FB72-65F3-4DFB-8563-58004FA5599E}" destId="{81E4312D-DD02-43D2-82E6-14445A511D9A}" srcOrd="2" destOrd="0" presId="urn:microsoft.com/office/officeart/2005/8/layout/vList2"/>
    <dgm:cxn modelId="{2BB72255-58F8-428C-A25A-D9EEA99EBFDF}" type="presParOf" srcId="{B431FB72-65F3-4DFB-8563-58004FA5599E}" destId="{2821422B-06AE-4D76-A91A-F4B13B67CA17}" srcOrd="3" destOrd="0" presId="urn:microsoft.com/office/officeart/2005/8/layout/vList2"/>
    <dgm:cxn modelId="{620DD19D-8061-4A6D-9F76-47A95B3896FE}" type="presParOf" srcId="{B431FB72-65F3-4DFB-8563-58004FA5599E}" destId="{84D20E46-BD2C-4697-A327-F7531807B11D}" srcOrd="4" destOrd="0" presId="urn:microsoft.com/office/officeart/2005/8/layout/vList2"/>
    <dgm:cxn modelId="{438370B3-06E9-415C-8F1F-8BD89EAF3151}" type="presParOf" srcId="{B431FB72-65F3-4DFB-8563-58004FA5599E}" destId="{DFE92911-19E6-43E8-98E5-AF61096FAD1C}" srcOrd="5" destOrd="0" presId="urn:microsoft.com/office/officeart/2005/8/layout/vList2"/>
    <dgm:cxn modelId="{6D827C5E-B8CC-4255-9CEB-87389BD86A36}" type="presParOf" srcId="{B431FB72-65F3-4DFB-8563-58004FA5599E}" destId="{F8EA9565-31DD-4CE4-85BF-BBED81807279}" srcOrd="6" destOrd="0" presId="urn:microsoft.com/office/officeart/2005/8/layout/vList2"/>
    <dgm:cxn modelId="{A145D33E-924A-4C4B-93CD-0D9AD2E914D8}" type="presParOf" srcId="{B431FB72-65F3-4DFB-8563-58004FA5599E}" destId="{634D074E-36A6-49DA-B76C-16F105DB123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96BA-B830-4F26-8518-8DABE32947AA}">
      <dsp:nvSpPr>
        <dsp:cNvPr id="0" name=""/>
        <dsp:cNvSpPr/>
      </dsp:nvSpPr>
      <dsp:spPr>
        <a:xfrm>
          <a:off x="0" y="102065"/>
          <a:ext cx="4655625" cy="466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Motivation</a:t>
          </a:r>
        </a:p>
      </dsp:txBody>
      <dsp:txXfrm>
        <a:off x="22789" y="124854"/>
        <a:ext cx="4610047" cy="421252"/>
      </dsp:txXfrm>
    </dsp:sp>
    <dsp:sp modelId="{1C12F670-792B-439C-A9D2-B896C9DD7B4E}">
      <dsp:nvSpPr>
        <dsp:cNvPr id="0" name=""/>
        <dsp:cNvSpPr/>
      </dsp:nvSpPr>
      <dsp:spPr>
        <a:xfrm>
          <a:off x="0" y="568895"/>
          <a:ext cx="4655625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1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Physics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Astronomy</a:t>
          </a:r>
        </a:p>
      </dsp:txBody>
      <dsp:txXfrm>
        <a:off x="0" y="568895"/>
        <a:ext cx="4655625" cy="521122"/>
      </dsp:txXfrm>
    </dsp:sp>
    <dsp:sp modelId="{81E4312D-DD02-43D2-82E6-14445A511D9A}">
      <dsp:nvSpPr>
        <dsp:cNvPr id="0" name=""/>
        <dsp:cNvSpPr/>
      </dsp:nvSpPr>
      <dsp:spPr>
        <a:xfrm>
          <a:off x="0" y="1090017"/>
          <a:ext cx="4655625" cy="466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Optical Cherenkov technique</a:t>
          </a:r>
        </a:p>
      </dsp:txBody>
      <dsp:txXfrm>
        <a:off x="22789" y="1112806"/>
        <a:ext cx="4610047" cy="421252"/>
      </dsp:txXfrm>
    </dsp:sp>
    <dsp:sp modelId="{2821422B-06AE-4D76-A91A-F4B13B67CA17}">
      <dsp:nvSpPr>
        <dsp:cNvPr id="0" name=""/>
        <dsp:cNvSpPr/>
      </dsp:nvSpPr>
      <dsp:spPr>
        <a:xfrm>
          <a:off x="0" y="1556847"/>
          <a:ext cx="4655625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1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Cherenkov radiation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Overview of experiments</a:t>
          </a:r>
        </a:p>
      </dsp:txBody>
      <dsp:txXfrm>
        <a:off x="0" y="1556847"/>
        <a:ext cx="4655625" cy="521122"/>
      </dsp:txXfrm>
    </dsp:sp>
    <dsp:sp modelId="{84D20E46-BD2C-4697-A327-F7531807B11D}">
      <dsp:nvSpPr>
        <dsp:cNvPr id="0" name=""/>
        <dsp:cNvSpPr/>
      </dsp:nvSpPr>
      <dsp:spPr>
        <a:xfrm>
          <a:off x="0" y="2077970"/>
          <a:ext cx="4655625" cy="466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Radio techniques</a:t>
          </a:r>
        </a:p>
      </dsp:txBody>
      <dsp:txXfrm>
        <a:off x="22789" y="2100759"/>
        <a:ext cx="4610047" cy="421252"/>
      </dsp:txXfrm>
    </dsp:sp>
    <dsp:sp modelId="{DFE92911-19E6-43E8-98E5-AF61096FAD1C}">
      <dsp:nvSpPr>
        <dsp:cNvPr id="0" name=""/>
        <dsp:cNvSpPr/>
      </dsp:nvSpPr>
      <dsp:spPr>
        <a:xfrm>
          <a:off x="0" y="2544800"/>
          <a:ext cx="4655625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 err="1"/>
            <a:t>Askaryan</a:t>
          </a:r>
          <a:r>
            <a:rPr lang="en-US" sz="1500" kern="1200" dirty="0"/>
            <a:t> radiation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Geomagnetic radiation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Overview of experiments</a:t>
          </a:r>
        </a:p>
      </dsp:txBody>
      <dsp:txXfrm>
        <a:off x="0" y="2544800"/>
        <a:ext cx="4655625" cy="786599"/>
      </dsp:txXfrm>
    </dsp:sp>
    <dsp:sp modelId="{F8EA9565-31DD-4CE4-85BF-BBED81807279}">
      <dsp:nvSpPr>
        <dsp:cNvPr id="0" name=""/>
        <dsp:cNvSpPr/>
      </dsp:nvSpPr>
      <dsp:spPr>
        <a:xfrm>
          <a:off x="0" y="3331400"/>
          <a:ext cx="4655625" cy="466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 Display" panose="020F0302020204030204"/>
            </a:rPr>
            <a:t>Sensitivity</a:t>
          </a:r>
        </a:p>
      </dsp:txBody>
      <dsp:txXfrm>
        <a:off x="22789" y="3354189"/>
        <a:ext cx="4610047" cy="421252"/>
      </dsp:txXfrm>
    </dsp:sp>
    <dsp:sp modelId="{634D074E-36A6-49DA-B76C-16F105DB123A}">
      <dsp:nvSpPr>
        <dsp:cNvPr id="0" name=""/>
        <dsp:cNvSpPr/>
      </dsp:nvSpPr>
      <dsp:spPr>
        <a:xfrm>
          <a:off x="0" y="3798230"/>
          <a:ext cx="4655625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816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Setting constraints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Aptos Display" panose="020F0302020204030204"/>
            </a:rPr>
            <a:t>Experiment comparisons</a:t>
          </a:r>
        </a:p>
      </dsp:txBody>
      <dsp:txXfrm>
        <a:off x="0" y="3798230"/>
        <a:ext cx="4655625" cy="5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ac.stanford.edu/econf/C040802/lec_notes/Gorham/Gorham_web.pdf" TargetMode="External"/><Relationship Id="rId13" Type="http://schemas.openxmlformats.org/officeDocument/2006/relationships/hyperlink" Target="https://arxiv.org/pdf/2104.00459" TargetMode="External"/><Relationship Id="rId3" Type="http://schemas.openxmlformats.org/officeDocument/2006/relationships/hyperlink" Target="https://arxiv.org/pdf/2203.08096" TargetMode="External"/><Relationship Id="rId7" Type="http://schemas.openxmlformats.org/officeDocument/2006/relationships/hyperlink" Target="https://arxiv.org/pdf/1805.11112" TargetMode="External"/><Relationship Id="rId12" Type="http://schemas.openxmlformats.org/officeDocument/2006/relationships/hyperlink" Target="https://icecube.wisc.edu/news/research/2020/08/icecube-gen2-will-open-new-window-on-universe/" TargetMode="External"/><Relationship Id="rId17" Type="http://schemas.openxmlformats.org/officeDocument/2006/relationships/hyperlink" Target="https://indico.uchicago.edu/event/445/contributions/1204/attachments/268/394/RNO-G_ARENA_2024.pdf" TargetMode="External"/><Relationship Id="rId2" Type="http://schemas.openxmlformats.org/officeDocument/2006/relationships/hyperlink" Target="https://journals.aps.org/rmp/pdf/10.1103/RevModPhys.84.1307" TargetMode="External"/><Relationship Id="rId16" Type="http://schemas.openxmlformats.org/officeDocument/2006/relationships/hyperlink" Target="https://pos.sissa.it/444/1154/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203.10048" TargetMode="External"/><Relationship Id="rId11" Type="http://schemas.openxmlformats.org/officeDocument/2006/relationships/hyperlink" Target="https://arxiv.org/pdf/2308.07224" TargetMode="External"/><Relationship Id="rId5" Type="http://schemas.openxmlformats.org/officeDocument/2006/relationships/hyperlink" Target="https://pdg.lbl.gov/2022/reviews/rpp2022-rev-passage-particles-matter.pdf" TargetMode="External"/><Relationship Id="rId15" Type="http://schemas.openxmlformats.org/officeDocument/2006/relationships/hyperlink" Target="https://pos.sissa.it/301/952/pdf" TargetMode="External"/><Relationship Id="rId10" Type="http://schemas.openxmlformats.org/officeDocument/2006/relationships/hyperlink" Target="https://ara.wipac.wisc.edu/home" TargetMode="External"/><Relationship Id="rId4" Type="http://schemas.openxmlformats.org/officeDocument/2006/relationships/hyperlink" Target="https://arxiv.org/pdf/0902.3288" TargetMode="External"/><Relationship Id="rId9" Type="http://schemas.openxmlformats.org/officeDocument/2006/relationships/hyperlink" Target="https://arxiv.org/pdf/1701.02995" TargetMode="External"/><Relationship Id="rId14" Type="http://schemas.openxmlformats.org/officeDocument/2006/relationships/hyperlink" Target="https://arxiv.org/pdf/2004.127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68" y="1593919"/>
            <a:ext cx="10945667" cy="157523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Strategies and Prospects for High Energy Astrophysical Neutrino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Alex </a:t>
            </a:r>
            <a:r>
              <a:rPr lang="en-US" err="1">
                <a:solidFill>
                  <a:srgbClr val="FFFFFF"/>
                </a:solidFill>
              </a:rPr>
              <a:t>Machtay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11530-6299-BD12-2064-A89DC81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D2814-F302-33D5-6833-2D3021CA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 dirty="0" err="1"/>
              <a:t>IceCube</a:t>
            </a:r>
            <a:r>
              <a:rPr lang="en-US" sz="3400" dirty="0"/>
              <a:t> Observatory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8243-74AF-13F4-84C8-80C4E5AF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86 strings with DOMs at 1450 - 2450 m below ice surface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60 DOMs are spaced vertically on each string by 10 m, strings separated by 125 m</a:t>
            </a:r>
          </a:p>
          <a:p>
            <a:r>
              <a:rPr lang="en-US" sz="1800" dirty="0"/>
              <a:t>Detected handful of HE events below 10 </a:t>
            </a:r>
            <a:r>
              <a:rPr lang="en-US" sz="1800" dirty="0" err="1"/>
              <a:t>PeV</a:t>
            </a:r>
            <a:endParaRPr lang="en-US" sz="1800"/>
          </a:p>
          <a:p>
            <a:r>
              <a:rPr lang="en-US" sz="1800" dirty="0"/>
              <a:t>Made observations of Glashow resonance at 2.3 sigma level</a:t>
            </a:r>
          </a:p>
        </p:txBody>
      </p:sp>
      <p:pic>
        <p:nvPicPr>
          <p:cNvPr id="5" name="Content Placeholder 3" descr="A diagram of a solar panel&#10;&#10;Description automatically generated">
            <a:extLst>
              <a:ext uri="{FF2B5EF4-FFF2-40B4-BE49-F238E27FC236}">
                <a16:creationId xmlns:a16="http://schemas.microsoft.com/office/drawing/2014/main" id="{0FCCA2BB-BBD3-E5CA-DB75-2E68BDF6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" r="1929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8FC43-A8C3-BE66-A1F0-EDC17D3B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6A606-9E08-23D6-9C77-86754419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KM3NeT: ARCA</a:t>
            </a:r>
          </a:p>
        </p:txBody>
      </p:sp>
      <p:pic>
        <p:nvPicPr>
          <p:cNvPr id="4" name="Picture 3" descr="A close-up of a sphere&#10;&#10;Description automatically generated">
            <a:extLst>
              <a:ext uri="{FF2B5EF4-FFF2-40B4-BE49-F238E27FC236}">
                <a16:creationId xmlns:a16="http://schemas.microsoft.com/office/drawing/2014/main" id="{E27A12B3-A783-A114-B40F-BAD0C339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49" r="2076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46F3-EB32-5099-77C3-56A7A061A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58093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Similar to </a:t>
            </a:r>
            <a:r>
              <a:rPr lang="en-US" sz="1700" dirty="0" err="1"/>
              <a:t>IceCube</a:t>
            </a:r>
            <a:r>
              <a:rPr lang="en-US" sz="1700" dirty="0"/>
              <a:t>, except located in Mediterranean instead of 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Scattering/attenuation lengths in water longer than 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But more backgrounds! </a:t>
            </a:r>
            <a:r>
              <a:rPr lang="en-US" sz="1700" baseline="30000" dirty="0"/>
              <a:t>40</a:t>
            </a:r>
            <a:r>
              <a:rPr lang="en-US" sz="1700" dirty="0"/>
              <a:t>K and bioluminescence </a:t>
            </a:r>
          </a:p>
          <a:p>
            <a:r>
              <a:rPr lang="en-US" sz="1700" dirty="0"/>
              <a:t>Since DOMs can move in water, positions are measured using LBL acoustic emitters detected by sensors on each DOM</a:t>
            </a:r>
          </a:p>
          <a:p>
            <a:r>
              <a:rPr lang="en-US" sz="1700" dirty="0">
                <a:ea typeface="+mn-lt"/>
                <a:cs typeface="+mn-lt"/>
              </a:rPr>
              <a:t>KM3NeT coming online has maybe seen highest energy event yet!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700" dirty="0">
                <a:ea typeface="+mn-lt"/>
                <a:cs typeface="+mn-lt"/>
              </a:rPr>
              <a:t>Would be "many 10s of </a:t>
            </a:r>
            <a:r>
              <a:rPr lang="en-US" sz="1700" dirty="0" err="1">
                <a:ea typeface="+mn-lt"/>
                <a:cs typeface="+mn-lt"/>
              </a:rPr>
              <a:t>PeV</a:t>
            </a:r>
            <a:r>
              <a:rPr lang="en-US" sz="1700" dirty="0">
                <a:ea typeface="+mn-lt"/>
                <a:cs typeface="+mn-lt"/>
              </a:rPr>
              <a:t>"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700" dirty="0">
                <a:ea typeface="+mn-lt"/>
                <a:cs typeface="+mn-lt"/>
              </a:rPr>
              <a:t>Recently announced, needs to be robustly analyzed</a:t>
            </a:r>
          </a:p>
          <a:p>
            <a:endParaRPr lang="en-US" sz="1700"/>
          </a:p>
          <a:p>
            <a:endParaRPr lang="en-US" sz="17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738C0-B411-D2B4-9DAB-E2452957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B2797-635A-2A97-2CD0-0B800CF2DABA}"/>
              </a:ext>
            </a:extLst>
          </p:cNvPr>
          <p:cNvSpPr txBox="1"/>
          <p:nvPr/>
        </p:nvSpPr>
        <p:spPr>
          <a:xfrm>
            <a:off x="4226735" y="6525259"/>
            <a:ext cx="5400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42861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3B40-7F32-ED10-A89A-9E442B86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25" y="204788"/>
            <a:ext cx="6104055" cy="5722142"/>
          </a:xfrm>
          <a:prstGeom prst="rect">
            <a:avLst/>
          </a:prstGeom>
        </p:spPr>
      </p:pic>
      <p:pic>
        <p:nvPicPr>
          <p:cNvPr id="5" name="Picture 4" descr="A computer generated image of a sound wave&#10;&#10;Description automatically generated">
            <a:extLst>
              <a:ext uri="{FF2B5EF4-FFF2-40B4-BE49-F238E27FC236}">
                <a16:creationId xmlns:a16="http://schemas.microsoft.com/office/drawing/2014/main" id="{02CC8632-0A32-F8D9-BCA0-90D8A449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15" y="288665"/>
            <a:ext cx="6101666" cy="5722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8DEF1-6365-9578-DF18-9A8EA11A1386}"/>
              </a:ext>
            </a:extLst>
          </p:cNvPr>
          <p:cNvSpPr txBox="1"/>
          <p:nvPr/>
        </p:nvSpPr>
        <p:spPr>
          <a:xfrm>
            <a:off x="23957" y="5927854"/>
            <a:ext cx="538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[6]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ECBAB-754D-CDFB-9678-414A1DBB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Cherenkov from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58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Probe of Extreme Multi-Messenger Astrophysics (POEMMA) is a planned NASA mission to use two identical satellites to look for neutrinos on earth</a:t>
            </a:r>
          </a:p>
          <a:p>
            <a:r>
              <a:rPr lang="en-US" dirty="0"/>
              <a:t>Two operating modes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Stereo: both observe same area pointing directly at Earth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Used for CR fluorescence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Limb: both point toward edge of Earth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Used for air showers from CRs and tau neutrinos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12067-C542-6879-6D84-DDBE13A9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F544-B184-2D2F-146D-38D5740E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 vs. Optical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8EFD-18E9-E6B1-2D60-8A536F49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Since flux drops down so quickly, it's important to instrument large volumes</a:t>
            </a:r>
          </a:p>
          <a:p>
            <a:r>
              <a:rPr lang="en-US" dirty="0"/>
              <a:t>However, it's prohibitively difficult to instrument large volumes densely (like </a:t>
            </a:r>
            <a:r>
              <a:rPr lang="en-US" dirty="0" err="1"/>
              <a:t>IceCube</a:t>
            </a:r>
            <a:r>
              <a:rPr lang="en-US" dirty="0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Need to be dense because of scattering and attenuation of optical light</a:t>
            </a:r>
          </a:p>
          <a:p>
            <a:r>
              <a:rPr lang="en-US" dirty="0"/>
              <a:t>Radio has much longer attenuation length than optical, so the same volume can be instrumented more sparsely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DF2D-9686-F369-08B3-AF930FA3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82F9-01B6-4C8D-E739-34E9D30C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Cherenkov: </a:t>
            </a:r>
            <a:r>
              <a:rPr lang="en-US" dirty="0" err="1"/>
              <a:t>Askaryan</a:t>
            </a:r>
            <a:r>
              <a:rPr lang="en-US" dirty="0"/>
              <a:t> Radiation 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81AE-F0B8-E6A2-BB8E-4B62088F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After neutrino interacts in the ice, we can get an EM shower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Charged particles lose energy by emitting a photon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Photon undergoes pair production</a:t>
            </a:r>
          </a:p>
          <a:p>
            <a:r>
              <a:rPr lang="en-US" dirty="0"/>
              <a:t>Shower has a characteristic size (~10 cm)</a:t>
            </a:r>
          </a:p>
          <a:p>
            <a:r>
              <a:rPr lang="en-US" dirty="0"/>
              <a:t>Positrons die off to annihilation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 is a net negative charge imbalance</a:t>
            </a:r>
          </a:p>
          <a:p>
            <a:r>
              <a:rPr lang="en-US" dirty="0"/>
              <a:t>Particles are moving roughly in the same direction, so the radiation they emit is </a:t>
            </a:r>
            <a:r>
              <a:rPr lang="en-US" i="1" dirty="0"/>
              <a:t>coherent </a:t>
            </a:r>
            <a:r>
              <a:rPr lang="en-US" dirty="0"/>
              <a:t>for wavelengths &gt; shower size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Above a threshold, signal is </a:t>
            </a:r>
            <a:r>
              <a:rPr lang="en-US" i="1" dirty="0"/>
              <a:t>stronger </a:t>
            </a:r>
            <a:r>
              <a:rPr lang="en-US" dirty="0"/>
              <a:t>than optical Cherenkov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B66FB-6E2E-D0DB-8699-634F1D6A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482F9-01B6-4C8D-E739-34E9D30C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640080"/>
            <a:ext cx="5342763" cy="1481328"/>
          </a:xfrm>
        </p:spPr>
        <p:txBody>
          <a:bodyPr anchor="b">
            <a:normAutofit/>
          </a:bodyPr>
          <a:lstStyle/>
          <a:p>
            <a:r>
              <a:rPr lang="en-US" sz="4600"/>
              <a:t>Radio Cherenkov: Askaryan Radiation 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81AE-F0B8-E6A2-BB8E-4B62088F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Optical Cherenkov is better at low energies, since signal is stronger at shorter wavelengths</a:t>
            </a:r>
          </a:p>
          <a:p>
            <a:r>
              <a:rPr lang="en-US" sz="2200" dirty="0"/>
              <a:t>However, above a threshold energy,  </a:t>
            </a:r>
            <a:r>
              <a:rPr lang="en-US" sz="2200" dirty="0" err="1"/>
              <a:t>Askaryan</a:t>
            </a:r>
            <a:r>
              <a:rPr lang="en-US" sz="2200" dirty="0"/>
              <a:t> radiation dominates</a:t>
            </a:r>
          </a:p>
          <a:p>
            <a:r>
              <a:rPr lang="en-US" sz="2200" dirty="0"/>
              <a:t>This is the preferred method for in-situ detectors at HE</a:t>
            </a:r>
          </a:p>
        </p:txBody>
      </p:sp>
      <p:pic>
        <p:nvPicPr>
          <p:cNvPr id="5" name="Picture 4" descr="A diagram of a radio signal&#10;&#10;Description automatically generated">
            <a:extLst>
              <a:ext uri="{FF2B5EF4-FFF2-40B4-BE49-F238E27FC236}">
                <a16:creationId xmlns:a16="http://schemas.microsoft.com/office/drawing/2014/main" id="{5411513B-C116-014C-4D74-47A5CFBC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56" y="151036"/>
            <a:ext cx="5602656" cy="62147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A952E-858C-D67A-9CA1-12A8FCA4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095EF-400A-87A4-52D2-E6D74CBABD17}"/>
              </a:ext>
            </a:extLst>
          </p:cNvPr>
          <p:cNvSpPr txBox="1"/>
          <p:nvPr/>
        </p:nvSpPr>
        <p:spPr>
          <a:xfrm>
            <a:off x="6470511" y="6370780"/>
            <a:ext cx="655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160407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2C81A-B1BA-0374-AD7C-6CE46F20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Geomagnetic Radio Emission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799B-586C-B424-95C0-EE627731A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491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/>
              <a:t>Electromagnetic Air Showers (EAS) can be produced in the atmosphere (often used to observe CRs)</a:t>
            </a:r>
          </a:p>
          <a:p>
            <a:r>
              <a:rPr lang="en-US" sz="1500"/>
              <a:t>Earth's magnetic field deflects particles of opposite charge in different directions, leading to a current</a:t>
            </a:r>
          </a:p>
          <a:p>
            <a:r>
              <a:rPr lang="en-US" sz="1500"/>
              <a:t>The current dies out due to energy losses from interactions with the air molecules</a:t>
            </a:r>
          </a:p>
          <a:p>
            <a:r>
              <a:rPr lang="en-US" sz="1500"/>
              <a:t>A changing current in time emits radio waves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/>
              <a:t>Signals are &lt; 100 MHz</a:t>
            </a:r>
          </a:p>
          <a:p>
            <a:r>
              <a:rPr lang="en-US" sz="1500"/>
              <a:t>Can be caused by tau particles produced by "skimming" neutrinos</a:t>
            </a:r>
          </a:p>
        </p:txBody>
      </p:sp>
      <p:pic>
        <p:nvPicPr>
          <p:cNvPr id="4" name="Picture 3" descr="A diagram of a shower axis&#10;&#10;Description automatically generated">
            <a:extLst>
              <a:ext uri="{FF2B5EF4-FFF2-40B4-BE49-F238E27FC236}">
                <a16:creationId xmlns:a16="http://schemas.microsoft.com/office/drawing/2014/main" id="{47206A5E-3767-6E58-81F6-79C3AEC5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4" r="558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6824B-B94B-8F7C-8F24-322AE156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dirty="0">
                <a:solidFill>
                  <a:schemeClr val="bg2">
                    <a:lumMod val="76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bg2">
                  <a:lumMod val="76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C5403-E993-6A0A-5763-9F0D29FCF94F}"/>
              </a:ext>
            </a:extLst>
          </p:cNvPr>
          <p:cNvSpPr txBox="1"/>
          <p:nvPr/>
        </p:nvSpPr>
        <p:spPr>
          <a:xfrm>
            <a:off x="5557468" y="6350794"/>
            <a:ext cx="650919" cy="3707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/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76570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2AA47-E18E-1CD3-9707-365F57FE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In-situ </a:t>
            </a:r>
            <a:r>
              <a:rPr lang="en-US" sz="4000" dirty="0" err="1">
                <a:ea typeface="+mj-lt"/>
                <a:cs typeface="+mj-lt"/>
              </a:rPr>
              <a:t>Askaryan</a:t>
            </a:r>
            <a:r>
              <a:rPr lang="en-US" sz="4000" dirty="0">
                <a:ea typeface="+mj-lt"/>
                <a:cs typeface="+mj-lt"/>
              </a:rPr>
              <a:t> Observatories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C15A7-5E18-125E-A3C1-E5C2DC29B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Multiple experiments designed to find </a:t>
            </a:r>
            <a:r>
              <a:rPr lang="en-US" sz="2000" err="1"/>
              <a:t>Askaryan</a:t>
            </a:r>
            <a:r>
              <a:rPr lang="en-US" sz="2000" dirty="0"/>
              <a:t> signals by instrumenting polar 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 err="1"/>
              <a:t>Askaryan</a:t>
            </a:r>
            <a:r>
              <a:rPr lang="en-US" sz="1600"/>
              <a:t> Radio Array (ARA)</a:t>
            </a:r>
            <a:endParaRPr lang="en-US" sz="16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Antarctic Ross Ice-Shelf Antenna Neutrino Array (ARIANNA)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Radio Neutrino Observatory in Greenland (RNO-G)</a:t>
            </a:r>
            <a:endParaRPr lang="en-US" sz="1600" dirty="0"/>
          </a:p>
          <a:p>
            <a:r>
              <a:rPr lang="en-US" sz="2000" dirty="0"/>
              <a:t>Events most likely to come from above and interact below due to high cross-sections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Expect a mostly linearly polarized signal</a:t>
            </a:r>
          </a:p>
          <a:p>
            <a:r>
              <a:rPr lang="en-US" sz="2000" dirty="0"/>
              <a:t>Background is largely thermal, anthropogenic, or continuous wave (CW)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 err="1"/>
              <a:t>Askaryan</a:t>
            </a:r>
            <a:r>
              <a:rPr lang="en-US" sz="1600" dirty="0"/>
              <a:t> Radio Array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600" dirty="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5A66A-F6D0-EF61-1FE1-C677ED97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diagram of a light source&#10;&#10;Description automatically generated">
            <a:extLst>
              <a:ext uri="{FF2B5EF4-FFF2-40B4-BE49-F238E27FC236}">
                <a16:creationId xmlns:a16="http://schemas.microsoft.com/office/drawing/2014/main" id="{E38C143C-ADB2-3C08-144E-A73A0E29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08" y="1466140"/>
            <a:ext cx="5681934" cy="4889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101A7-72B7-33A2-10E9-7D965607B672}"/>
              </a:ext>
            </a:extLst>
          </p:cNvPr>
          <p:cNvSpPr txBox="1"/>
          <p:nvPr/>
        </p:nvSpPr>
        <p:spPr>
          <a:xfrm>
            <a:off x="6691626" y="6356099"/>
            <a:ext cx="525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[9]</a:t>
            </a:r>
          </a:p>
        </p:txBody>
      </p:sp>
    </p:spTree>
    <p:extLst>
      <p:ext uri="{BB962C8B-B14F-4D97-AF65-F5344CB8AC3E}">
        <p14:creationId xmlns:p14="http://schemas.microsoft.com/office/powerpoint/2010/main" val="427338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08DDA-8F57-3C05-6634-628F6F9C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>
                <a:ea typeface="+mj-lt"/>
                <a:cs typeface="+mj-lt"/>
              </a:rPr>
              <a:t>In-situ Askaryan Observatories</a:t>
            </a:r>
          </a:p>
        </p:txBody>
      </p:sp>
      <p:sp>
        <p:nvSpPr>
          <p:cNvPr id="25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930B-8BB9-8AC9-4C6C-519A97B3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ARA and RNO-G have deep </a:t>
            </a:r>
            <a:r>
              <a:rPr lang="en-US" sz="2000" dirty="0" err="1"/>
              <a:t>VPol</a:t>
            </a:r>
            <a:r>
              <a:rPr lang="en-US" sz="2000" dirty="0"/>
              <a:t> and </a:t>
            </a:r>
            <a:r>
              <a:rPr lang="en-US" sz="2000" dirty="0" err="1"/>
              <a:t>HPol</a:t>
            </a:r>
            <a:r>
              <a:rPr lang="en-US" sz="2000" dirty="0"/>
              <a:t> antennas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Good for observing </a:t>
            </a:r>
            <a:r>
              <a:rPr lang="en-US" sz="2000" dirty="0" err="1"/>
              <a:t>Askaryan</a:t>
            </a:r>
            <a:r>
              <a:rPr lang="en-US" sz="2000" dirty="0"/>
              <a:t> radiation in 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ARA: 150-850 MHz; RNO-G: 100-600 MHz</a:t>
            </a:r>
          </a:p>
          <a:p>
            <a:r>
              <a:rPr lang="en-US" sz="2000" dirty="0"/>
              <a:t>ARA station 5 and RNO-G also have a phased array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Coherently sums received signals by each antenna to increase SNR</a:t>
            </a:r>
          </a:p>
          <a:p>
            <a:r>
              <a:rPr lang="en-US" sz="2000" dirty="0"/>
              <a:t>RNO-G and ARIANNA have shallow LPDAs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Help with reconstruction and veto on CRs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9C5E-7D38-177A-5311-C631B7C6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23300" y="6487319"/>
            <a:ext cx="12801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A diagram of a string&#10;&#10;Description automatically generated">
            <a:extLst>
              <a:ext uri="{FF2B5EF4-FFF2-40B4-BE49-F238E27FC236}">
                <a16:creationId xmlns:a16="http://schemas.microsoft.com/office/drawing/2014/main" id="{A76D3C91-98D4-AA22-9AED-E6BEA999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01" b="3260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B0042-8553-DA93-B6AE-BE46B9142260}"/>
              </a:ext>
            </a:extLst>
          </p:cNvPr>
          <p:cNvSpPr txBox="1"/>
          <p:nvPr/>
        </p:nvSpPr>
        <p:spPr>
          <a:xfrm>
            <a:off x="8371239" y="6470880"/>
            <a:ext cx="9258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[10]</a:t>
            </a:r>
          </a:p>
        </p:txBody>
      </p:sp>
    </p:spTree>
    <p:extLst>
      <p:ext uri="{BB962C8B-B14F-4D97-AF65-F5344CB8AC3E}">
        <p14:creationId xmlns:p14="http://schemas.microsoft.com/office/powerpoint/2010/main" val="61248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E72D-45F3-CC93-0149-AE5B3FAC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357B-A254-448B-2A2B-25F00858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Table of Contents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CEC5-BB3F-5F2C-06D4-10CEBF51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0AF7A17-8F20-816C-B6DB-EB6CD0075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80618"/>
              </p:ext>
            </p:extLst>
          </p:nvPr>
        </p:nvGraphicFramePr>
        <p:xfrm>
          <a:off x="314325" y="2112732"/>
          <a:ext cx="4655626" cy="442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79024-F6D6-03B6-EEDC-A4EB5B31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73" y="467202"/>
            <a:ext cx="4027074" cy="1546382"/>
          </a:xfrm>
        </p:spPr>
        <p:txBody>
          <a:bodyPr anchor="ctr">
            <a:normAutofit/>
          </a:bodyPr>
          <a:lstStyle/>
          <a:p>
            <a:r>
              <a:rPr lang="en-US" sz="4800"/>
              <a:t>IceCube-Gen2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18C7-4DF5-E369-B634-AD59DFAF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467202"/>
            <a:ext cx="6894576" cy="1832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/>
              <a:t>The planned expansion of </a:t>
            </a:r>
            <a:r>
              <a:rPr lang="en-US" sz="1700" dirty="0" err="1"/>
              <a:t>IceCube</a:t>
            </a:r>
            <a:r>
              <a:rPr lang="en-US" sz="1700" dirty="0"/>
              <a:t> will incorporate a radio component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Like RNO-G, includes both deep </a:t>
            </a:r>
            <a:r>
              <a:rPr lang="en-US" sz="1700" dirty="0" err="1"/>
              <a:t>VPol</a:t>
            </a:r>
            <a:r>
              <a:rPr lang="en-US" sz="1700" dirty="0"/>
              <a:t> and </a:t>
            </a:r>
            <a:r>
              <a:rPr lang="en-US" sz="1700" dirty="0" err="1"/>
              <a:t>HPol</a:t>
            </a:r>
            <a:r>
              <a:rPr lang="en-US" sz="1700" dirty="0"/>
              <a:t> antennas and surface LPDAs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 err="1"/>
              <a:t>VPols</a:t>
            </a:r>
            <a:r>
              <a:rPr lang="en-US" sz="1700" dirty="0"/>
              <a:t> sensitive to </a:t>
            </a:r>
            <a:r>
              <a:rPr lang="en-US" sz="1700" dirty="0" err="1"/>
              <a:t>Askaryan</a:t>
            </a:r>
            <a:r>
              <a:rPr lang="en-US" sz="1700" dirty="0"/>
              <a:t> signals, LPDAs help veto cosmic rays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5FE02-A337-E0A0-2A95-F37986194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" y="2474376"/>
            <a:ext cx="12191904" cy="40449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8441-86C6-A5C1-7B25-6B1D5F66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86134-BB6A-788F-05E6-8F02319452A7}"/>
              </a:ext>
            </a:extLst>
          </p:cNvPr>
          <p:cNvSpPr txBox="1"/>
          <p:nvPr/>
        </p:nvSpPr>
        <p:spPr>
          <a:xfrm>
            <a:off x="212984" y="6509577"/>
            <a:ext cx="611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[11]</a:t>
            </a:r>
          </a:p>
        </p:txBody>
      </p:sp>
    </p:spTree>
    <p:extLst>
      <p:ext uri="{BB962C8B-B14F-4D97-AF65-F5344CB8AC3E}">
        <p14:creationId xmlns:p14="http://schemas.microsoft.com/office/powerpoint/2010/main" val="85282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600"/>
              <a:t>Radar Echo Telescope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B6BCF-AE9A-1112-E152-DF7DAEF1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0" y="299509"/>
            <a:ext cx="5101071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Particle showers in a dense medium will ionize the medium, leading to free electrons</a:t>
            </a: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Instead of waiting to observe signals from particle showers, send signals to reflect off of the electron cloud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This allows for very sparsely spaced stations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Currently seeking to test concept by observing in-ice cascades produced by CR air showers</a:t>
            </a: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D1717-78A0-8C80-3A56-C881CD04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9B0D3-9E19-D0D9-9ECD-91BEFE0DB3C5}"/>
              </a:ext>
            </a:extLst>
          </p:cNvPr>
          <p:cNvSpPr txBox="1"/>
          <p:nvPr/>
        </p:nvSpPr>
        <p:spPr>
          <a:xfrm>
            <a:off x="254485" y="6501110"/>
            <a:ext cx="8755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[12]</a:t>
            </a:r>
          </a:p>
        </p:txBody>
      </p:sp>
    </p:spTree>
    <p:extLst>
      <p:ext uri="{BB962C8B-B14F-4D97-AF65-F5344CB8AC3E}">
        <p14:creationId xmlns:p14="http://schemas.microsoft.com/office/powerpoint/2010/main" val="2569172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 Observatories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5484" cy="48972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Goal is to observe Earth skimming neutrinos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Tau neutrinos interact shallowly in Earth and subsequent </a:t>
            </a:r>
            <a:r>
              <a:rPr lang="en-US" err="1"/>
              <a:t>taus</a:t>
            </a:r>
            <a:r>
              <a:rPr lang="en-US" dirty="0"/>
              <a:t> travel into atmosphere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HE τ travel long distances before decaying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Cherenkov angle is very small in air, so passes over experiments like ARA and </a:t>
            </a:r>
            <a:r>
              <a:rPr lang="en-US" dirty="0" err="1"/>
              <a:t>IceCube</a:t>
            </a:r>
            <a:endParaRPr lang="en-US" dirty="0"/>
          </a:p>
          <a:p>
            <a:r>
              <a:rPr lang="en-US" dirty="0"/>
              <a:t>Solution: position observatories on mountains to see large volumes for potential tau decays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Ex: Beam forming Elevated Array for </a:t>
            </a:r>
            <a:r>
              <a:rPr lang="en-US" dirty="0" err="1"/>
              <a:t>COsmic</a:t>
            </a:r>
            <a:r>
              <a:rPr lang="en-US" dirty="0"/>
              <a:t> Neutrinos (BEACON)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Targets &lt; 100 MHz signals with phased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F557F-B7F8-F14A-3149-E4DA4EB9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diagram of a detector&#10;&#10;Description automatically generated">
            <a:extLst>
              <a:ext uri="{FF2B5EF4-FFF2-40B4-BE49-F238E27FC236}">
                <a16:creationId xmlns:a16="http://schemas.microsoft.com/office/drawing/2014/main" id="{01F6C8F4-8CD0-8D5B-72ED-BE130E0D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43" y="1228725"/>
            <a:ext cx="5052085" cy="5126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175B0-4782-94CA-D3CB-D5208B714410}"/>
              </a:ext>
            </a:extLst>
          </p:cNvPr>
          <p:cNvSpPr txBox="1"/>
          <p:nvPr/>
        </p:nvSpPr>
        <p:spPr>
          <a:xfrm>
            <a:off x="6686145" y="6358966"/>
            <a:ext cx="10801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[13]</a:t>
            </a:r>
          </a:p>
        </p:txBody>
      </p:sp>
    </p:spTree>
    <p:extLst>
      <p:ext uri="{BB962C8B-B14F-4D97-AF65-F5344CB8AC3E}">
        <p14:creationId xmlns:p14="http://schemas.microsoft.com/office/powerpoint/2010/main" val="324659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Balloon Observatories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10517244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Balloon experiments launched 40 km above  Antarctica</a:t>
            </a:r>
          </a:p>
          <a:p>
            <a:r>
              <a:rPr lang="en-US" sz="2000" dirty="0"/>
              <a:t>Flying above continent gives view of much more ice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However, polar vortex naturally brings flight to an end after ~30 days</a:t>
            </a:r>
          </a:p>
          <a:p>
            <a:r>
              <a:rPr lang="en-US" sz="2000" dirty="0"/>
              <a:t>Sensitive to </a:t>
            </a:r>
            <a:r>
              <a:rPr lang="en-US" sz="2000" dirty="0" err="1"/>
              <a:t>Askaryan</a:t>
            </a:r>
            <a:r>
              <a:rPr lang="en-US" sz="2000" dirty="0"/>
              <a:t> radiation in ice as well as air showers from CRs or earth skimming neutrinos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Earth skimming neutrinos would be highest energy events, since cross-sections must make interacting in a small distance likely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600" dirty="0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BF02-7BE8-7590-8503-4EF212A1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err="1">
                <a:ea typeface="+mj-lt"/>
                <a:cs typeface="+mj-lt"/>
              </a:rPr>
              <a:t>ANtarctic</a:t>
            </a:r>
            <a:r>
              <a:rPr lang="en-US" sz="4100">
                <a:ea typeface="+mj-lt"/>
                <a:cs typeface="+mj-lt"/>
              </a:rPr>
              <a:t> Impulsive Transient Antenna (ANITA)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40256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900" dirty="0">
                <a:ea typeface="+mn-lt"/>
                <a:cs typeface="+mn-lt"/>
              </a:rPr>
              <a:t>Quad-ridge horn antennas are positioned azimuthally around payload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Opposite ridges are electrically connected, giving </a:t>
            </a:r>
            <a:r>
              <a:rPr lang="en-US" sz="1900" dirty="0" err="1">
                <a:ea typeface="+mn-lt"/>
                <a:cs typeface="+mn-lt"/>
              </a:rPr>
              <a:t>VPol</a:t>
            </a:r>
            <a:r>
              <a:rPr lang="en-US" sz="1900" dirty="0">
                <a:ea typeface="+mn-lt"/>
                <a:cs typeface="+mn-lt"/>
              </a:rPr>
              <a:t> and </a:t>
            </a:r>
            <a:r>
              <a:rPr lang="en-US" sz="1900" dirty="0" err="1">
                <a:ea typeface="+mn-lt"/>
                <a:cs typeface="+mn-lt"/>
              </a:rPr>
              <a:t>HPol</a:t>
            </a:r>
            <a:endParaRPr lang="en-US" sz="1900"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10 degree downward tilt to have a view of the ice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Target 200-1200 MHz</a:t>
            </a:r>
          </a:p>
          <a:p>
            <a:pPr>
              <a:buFont typeface="Courier New,monospace" panose="020B0604020202020204" pitchFamily="34" charset="0"/>
              <a:buChar char="o"/>
            </a:pPr>
            <a:r>
              <a:rPr lang="en-US" sz="1900" dirty="0">
                <a:ea typeface="+mn-lt"/>
                <a:cs typeface="+mn-lt"/>
              </a:rPr>
              <a:t>Put strict constraints on HE and UHE flux</a:t>
            </a:r>
          </a:p>
          <a:p>
            <a:r>
              <a:rPr lang="en-US" sz="2300" dirty="0">
                <a:ea typeface="+mn-lt"/>
                <a:cs typeface="+mn-lt"/>
              </a:rPr>
              <a:t>Payload for Ultrahigh Energy Observations (PUEO) will succeed ANITA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1900" dirty="0"/>
              <a:t>Includes a low frequency  instrument designed to target air showers and  characterize noise (50 – 300 MHz)</a:t>
            </a:r>
          </a:p>
          <a:p>
            <a:pPr>
              <a:buFont typeface="Courier New,monospace" panose="020B0604020202020204" pitchFamily="34" charset="0"/>
              <a:buChar char="o"/>
            </a:pPr>
            <a:endParaRPr lang="en-US" sz="1900"/>
          </a:p>
          <a:p>
            <a:endParaRPr lang="en-US" sz="1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03C5A-638C-B66D-AA6D-B2E0F545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03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7357-3A77-7016-16A2-D7E8E7E3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09957-48F0-5430-34B4-D33DD340EF72}"/>
              </a:ext>
            </a:extLst>
          </p:cNvPr>
          <p:cNvSpPr txBox="1"/>
          <p:nvPr/>
        </p:nvSpPr>
        <p:spPr>
          <a:xfrm>
            <a:off x="6228353" y="6529536"/>
            <a:ext cx="9978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[14]</a:t>
            </a:r>
          </a:p>
        </p:txBody>
      </p:sp>
    </p:spTree>
    <p:extLst>
      <p:ext uri="{BB962C8B-B14F-4D97-AF65-F5344CB8AC3E}">
        <p14:creationId xmlns:p14="http://schemas.microsoft.com/office/powerpoint/2010/main" val="42252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 on Neutrino 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6895" cy="45347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Experiments seek to measure the flux of neutrinos at each energy</a:t>
            </a:r>
          </a:p>
          <a:p>
            <a:r>
              <a:rPr lang="en-US" dirty="0"/>
              <a:t>At HE, few events have been seen; none have been observed at UHE</a:t>
            </a:r>
          </a:p>
          <a:p>
            <a:r>
              <a:rPr lang="en-US" dirty="0"/>
              <a:t>To set constraints, we use the effective area based on the interaction length at each energy and the sensitive volume (effective volume found from simulations) </a:t>
            </a:r>
          </a:p>
          <a:p>
            <a:r>
              <a:rPr lang="en-US" dirty="0"/>
              <a:t>Since these are counting experiments, ask what Poisson distribution is consistent with number of events seen (usually zero)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386B-4FD4-0C3D-FC83-9B3C869B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f different colors and lines&#10;&#10;Description automatically generated">
            <a:extLst>
              <a:ext uri="{FF2B5EF4-FFF2-40B4-BE49-F238E27FC236}">
                <a16:creationId xmlns:a16="http://schemas.microsoft.com/office/drawing/2014/main" id="{700514DA-2F0C-2D58-D4C6-7A69975C6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920" y="747732"/>
            <a:ext cx="6100756" cy="507173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8C70F-BBEB-3811-1EC6-8443BDC4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6" y="645042"/>
            <a:ext cx="5724584" cy="51337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9FDA0F-9754-6E21-8AFC-C7C8A9F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57B0B-336D-4D7F-A6FA-0FA0599AAB3B}"/>
              </a:ext>
            </a:extLst>
          </p:cNvPr>
          <p:cNvSpPr txBox="1"/>
          <p:nvPr/>
        </p:nvSpPr>
        <p:spPr>
          <a:xfrm>
            <a:off x="157965" y="5779077"/>
            <a:ext cx="11164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[15]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99EF2-C575-75D5-757C-B18D51E79ECA}"/>
              </a:ext>
            </a:extLst>
          </p:cNvPr>
          <p:cNvSpPr txBox="1"/>
          <p:nvPr/>
        </p:nvSpPr>
        <p:spPr>
          <a:xfrm>
            <a:off x="6349214" y="5779077"/>
            <a:ext cx="11164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[16]</a:t>
            </a:r>
          </a:p>
        </p:txBody>
      </p:sp>
    </p:spTree>
    <p:extLst>
      <p:ext uri="{BB962C8B-B14F-4D97-AF65-F5344CB8AC3E}">
        <p14:creationId xmlns:p14="http://schemas.microsoft.com/office/powerpoint/2010/main" val="2030946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69"/>
            <a:ext cx="10515600" cy="1325563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4" y="944564"/>
            <a:ext cx="11920537" cy="578008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Formaggio &amp; Zeller, </a:t>
            </a:r>
            <a:r>
              <a:rPr lang="en-US" dirty="0">
                <a:ea typeface="+mn-lt"/>
                <a:cs typeface="+mn-lt"/>
                <a:hlinkClick r:id="rId2"/>
              </a:rPr>
              <a:t>https://journals.aps.org/rmp/pdf/10.1103/RevModPhys.84.1307</a:t>
            </a:r>
            <a:endParaRPr lang="en-US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/>
              <a:t>Ackermann et al, </a:t>
            </a:r>
            <a:r>
              <a:rPr lang="en-US" dirty="0">
                <a:ea typeface="+mn-lt"/>
                <a:cs typeface="+mn-lt"/>
                <a:hlinkClick r:id="rId3"/>
              </a:rPr>
              <a:t>https://arxiv.org/pdf/2203.08096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Chen et al, </a:t>
            </a:r>
            <a:r>
              <a:rPr lang="en-US" dirty="0">
                <a:ea typeface="+mn-lt"/>
                <a:cs typeface="+mn-lt"/>
                <a:hlinkClick r:id="rId4"/>
              </a:rPr>
              <a:t>https://arxiv.org/pdf/0902.3288</a:t>
            </a:r>
            <a:r>
              <a:rPr lang="en-US" dirty="0">
                <a:ea typeface="+mn-lt"/>
                <a:cs typeface="+mn-lt"/>
              </a:rPr>
              <a:t>  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PDG 2022, </a:t>
            </a:r>
            <a:r>
              <a:rPr lang="en-US" dirty="0">
                <a:ea typeface="+mn-lt"/>
                <a:cs typeface="+mn-lt"/>
                <a:hlinkClick r:id="rId5"/>
              </a:rPr>
              <a:t>https://pdg.lbl.gov/2022/reviews/rpp2022-rev-passage-particles-matter.pdf</a:t>
            </a:r>
            <a:r>
              <a:rPr lang="en-US" dirty="0">
                <a:ea typeface="+mn-lt"/>
                <a:cs typeface="+mn-lt"/>
              </a:rPr>
              <a:t> 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Aiello et al, </a:t>
            </a:r>
            <a:r>
              <a:rPr lang="en-US" dirty="0">
                <a:ea typeface="+mn-lt"/>
                <a:cs typeface="+mn-lt"/>
                <a:hlinkClick r:id="rId6"/>
              </a:rPr>
              <a:t>https://arxiv.org/pdf/2203.10048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Ahlers, </a:t>
            </a:r>
            <a:r>
              <a:rPr lang="en-US" dirty="0">
                <a:ea typeface="+mn-lt"/>
                <a:cs typeface="+mn-lt"/>
                <a:hlinkClick r:id="rId7"/>
              </a:rPr>
              <a:t>https://arxiv.org/pdf/1805.11112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Gorham, </a:t>
            </a:r>
            <a:r>
              <a:rPr lang="en-US" dirty="0">
                <a:ea typeface="+mn-lt"/>
                <a:cs typeface="+mn-lt"/>
                <a:hlinkClick r:id="rId8"/>
              </a:rPr>
              <a:t>https://www.slac.stanford.edu/econf/C040802/lec_notes/Gorham/Gorham_web.pdf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 err="1">
                <a:ea typeface="+mn-lt"/>
                <a:cs typeface="+mn-lt"/>
              </a:rPr>
              <a:t>Huege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  <a:hlinkClick r:id="rId9"/>
              </a:rPr>
              <a:t>https://arxiv.org/pdf/1701.02995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ARA collaboration, </a:t>
            </a:r>
            <a:r>
              <a:rPr lang="en-US" dirty="0">
                <a:ea typeface="+mn-lt"/>
                <a:cs typeface="+mn-lt"/>
                <a:hlinkClick r:id="rId10"/>
              </a:rPr>
              <a:t>https://ara.wipac.wisc.edu/home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Muzio, </a:t>
            </a:r>
            <a:r>
              <a:rPr lang="en-US" dirty="0">
                <a:ea typeface="+mn-lt"/>
                <a:cs typeface="+mn-lt"/>
                <a:hlinkClick r:id="rId11"/>
              </a:rPr>
              <a:t>https://arxiv.org/pdf/2308.07224</a:t>
            </a:r>
          </a:p>
          <a:p>
            <a:pPr marL="514350" indent="-514350">
              <a:buAutoNum type="arabicPeriod"/>
            </a:pPr>
            <a:r>
              <a:rPr lang="en-US" err="1">
                <a:ea typeface="+mn-lt"/>
                <a:cs typeface="+mn-lt"/>
              </a:rPr>
              <a:t>IceCube</a:t>
            </a:r>
            <a:r>
              <a:rPr lang="en-US" dirty="0">
                <a:ea typeface="+mn-lt"/>
                <a:cs typeface="+mn-lt"/>
              </a:rPr>
              <a:t> Collaboration, </a:t>
            </a:r>
            <a:r>
              <a:rPr lang="en-US" dirty="0">
                <a:ea typeface="+mn-lt"/>
                <a:cs typeface="+mn-lt"/>
                <a:hlinkClick r:id="rId12"/>
              </a:rPr>
              <a:t>https://icecube.wisc.edu/news/research/2020/08/icecube-gen2-will-open-new-window-on-universe/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err="1">
                <a:ea typeface="+mn-lt"/>
                <a:cs typeface="+mn-lt"/>
              </a:rPr>
              <a:t>Prohira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  <a:hlinkClick r:id="rId13"/>
              </a:rPr>
              <a:t>https://arxiv.org/pdf/2104.00459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Wissel, </a:t>
            </a:r>
            <a:r>
              <a:rPr lang="en-US" dirty="0">
                <a:ea typeface="+mn-lt"/>
                <a:cs typeface="+mn-lt"/>
                <a:hlinkClick r:id="rId14"/>
              </a:rPr>
              <a:t>https://arxiv.org/pdf/2004.12718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Nam (credit Luke Bratton), </a:t>
            </a:r>
            <a:r>
              <a:rPr lang="en-US" dirty="0">
                <a:ea typeface="+mn-lt"/>
                <a:cs typeface="+mn-lt"/>
                <a:hlinkClick r:id="rId15"/>
              </a:rPr>
              <a:t>https://pos.sissa.it/301/952/pdf</a:t>
            </a:r>
          </a:p>
          <a:p>
            <a:pPr marL="514350" indent="-514350">
              <a:buAutoNum type="arabicPeriod"/>
            </a:pPr>
            <a:r>
              <a:rPr lang="en-US" dirty="0" err="1">
                <a:ea typeface="+mn-lt"/>
                <a:cs typeface="+mn-lt"/>
              </a:rPr>
              <a:t>Luszczak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>
                <a:ea typeface="+mn-lt"/>
                <a:cs typeface="+mn-lt"/>
                <a:hlinkClick r:id="rId16"/>
              </a:rPr>
              <a:t>https://pos.sissa.it/444/1154/pdf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Hughes, </a:t>
            </a:r>
            <a:r>
              <a:rPr lang="en-US" dirty="0">
                <a:ea typeface="+mn-lt"/>
                <a:cs typeface="+mn-lt"/>
                <a:hlinkClick r:id="rId17"/>
              </a:rPr>
              <a:t>https://indico.uchicago.edu/event/445/contributions/1204/attachments/268/394/RNO-G_ARENA_2024.pdf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55D15-CC97-43AB-6FE2-57E740DE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(Beyond) Standard Model 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6397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 &amp; UHE neutrinos help study SM/BSM at highest energies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LHC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√</a:t>
            </a:r>
            <a:r>
              <a:rPr lang="en-US" dirty="0"/>
              <a:t>s = 14 </a:t>
            </a:r>
            <a:r>
              <a:rPr lang="en-US" dirty="0" err="1"/>
              <a:t>TeV</a:t>
            </a:r>
            <a:r>
              <a:rPr lang="en-US" dirty="0"/>
              <a:t> for pp collisions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100 </a:t>
            </a:r>
            <a:r>
              <a:rPr lang="en-US" dirty="0" err="1"/>
              <a:t>PeV</a:t>
            </a:r>
            <a:r>
              <a:rPr lang="en-US" dirty="0"/>
              <a:t> nu on nucleon is also √s about 14 </a:t>
            </a:r>
            <a:r>
              <a:rPr lang="en-US" dirty="0" err="1"/>
              <a:t>TeV</a:t>
            </a:r>
            <a:endParaRPr lang="en-US" dirty="0"/>
          </a:p>
          <a:p>
            <a:r>
              <a:rPr lang="en-US" dirty="0"/>
              <a:t>Nu cross-section can indicate new physics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45FF8F08-1F7A-7385-7339-16F9BBD5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16" y="1822223"/>
            <a:ext cx="6096000" cy="4008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9C9E1-6A3B-6C47-101F-ABBDAEBFADD0}"/>
              </a:ext>
            </a:extLst>
          </p:cNvPr>
          <p:cNvSpPr txBox="1"/>
          <p:nvPr/>
        </p:nvSpPr>
        <p:spPr>
          <a:xfrm>
            <a:off x="6099206" y="5454183"/>
            <a:ext cx="10849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[1]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860FC-578B-26C4-5FB9-BF87D073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Spectrum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3508" cy="44568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Explaining CR spectrum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Energy flux similar b/n ν, γ, and CRs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+mn-lt"/>
                <a:cs typeface="+mn-lt"/>
              </a:rPr>
              <a:t>Implies same source</a:t>
            </a:r>
            <a:endParaRPr lang="en-US" dirty="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Potential models are sensitive to neutrino data (ex: flavors, energy spectrum)</a:t>
            </a:r>
          </a:p>
          <a:p>
            <a:r>
              <a:rPr lang="en-US" dirty="0"/>
              <a:t>GZK effect predicts a sharp cutoff at E</a:t>
            </a:r>
            <a:r>
              <a:rPr lang="en-US" baseline="-25000" dirty="0"/>
              <a:t>CR</a:t>
            </a:r>
            <a:r>
              <a:rPr lang="en-US" dirty="0"/>
              <a:t> ~ 10</a:t>
            </a:r>
            <a:r>
              <a:rPr lang="en-US" baseline="30000" dirty="0"/>
              <a:t>19 </a:t>
            </a:r>
            <a:r>
              <a:rPr lang="en-US" dirty="0"/>
              <a:t>eV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/>
              <a:t>Caused by p + γ       N + π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/>
              <a:t>We see a drop, though we have found CRs &gt; cutoff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/>
              <a:t>Would be observable in neutrinos!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923C1-E5F1-30A7-2E6A-370D4A7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51A7E2-7760-045E-BB4C-59434A95977A}"/>
              </a:ext>
            </a:extLst>
          </p:cNvPr>
          <p:cNvCxnSpPr/>
          <p:nvPr/>
        </p:nvCxnSpPr>
        <p:spPr>
          <a:xfrm>
            <a:off x="3750859" y="4475184"/>
            <a:ext cx="277506" cy="4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4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4A17E-E810-8295-F8B9-240E3BEDB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8" y="625068"/>
            <a:ext cx="11589774" cy="5607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26529-AE8B-0FC9-C76F-7B4AE4B5B727}"/>
              </a:ext>
            </a:extLst>
          </p:cNvPr>
          <p:cNvSpPr txBox="1"/>
          <p:nvPr/>
        </p:nvSpPr>
        <p:spPr>
          <a:xfrm>
            <a:off x="299177" y="6239770"/>
            <a:ext cx="7328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[2]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57264-15F1-3F1C-F4BB-FB51717C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Multi-messenger Astronomy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276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Most of universe is opaque to HE photons and CRs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Photons attenuate w/ CMB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CRs attenuate and are deflected</a:t>
            </a:r>
          </a:p>
          <a:p>
            <a:r>
              <a:rPr lang="en-US" dirty="0">
                <a:ea typeface="+mn-lt"/>
                <a:cs typeface="+mn-lt"/>
              </a:rPr>
              <a:t>Nus don't attenuate and are uncharged, so point back to distant sources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Makes them useful messengers!</a:t>
            </a:r>
            <a:endParaRPr lang="en-US" dirty="0"/>
          </a:p>
          <a:p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0AF99-E11C-90FB-4A8D-77E893A50E0F}"/>
              </a:ext>
            </a:extLst>
          </p:cNvPr>
          <p:cNvSpPr txBox="1"/>
          <p:nvPr/>
        </p:nvSpPr>
        <p:spPr>
          <a:xfrm>
            <a:off x="6680214" y="6486870"/>
            <a:ext cx="739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[3]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2D0A9E-3926-D487-FAFC-25BE1B10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graph of a solar energy&#10;&#10;Description automatically generated">
            <a:extLst>
              <a:ext uri="{FF2B5EF4-FFF2-40B4-BE49-F238E27FC236}">
                <a16:creationId xmlns:a16="http://schemas.microsoft.com/office/drawing/2014/main" id="{0DC1E8D8-9527-7955-F013-604D69A9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45" y="1542197"/>
            <a:ext cx="5039299" cy="48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Cherenkov 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60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Cherenkov radiation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Occurs when charged particles in a medium move faster than the medium's phase velocity.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Particles radiate due to interactions with atoms of the medium, forming a spherical wavefront.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At v &gt; c/n, wavefronts constructively interfere, forming Cherenkov cone</a:t>
            </a:r>
          </a:p>
          <a:p>
            <a:endParaRPr lang="en-US" dirty="0"/>
          </a:p>
        </p:txBody>
      </p:sp>
      <p:pic>
        <p:nvPicPr>
          <p:cNvPr id="6" name="Picture 5" descr="A diagram of a particle velocity&#10;&#10;Description automatically generated">
            <a:extLst>
              <a:ext uri="{FF2B5EF4-FFF2-40B4-BE49-F238E27FC236}">
                <a16:creationId xmlns:a16="http://schemas.microsoft.com/office/drawing/2014/main" id="{4930FD23-9843-6167-3F23-2C7436B1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54" y="1824038"/>
            <a:ext cx="5855172" cy="38599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C5322-A2B4-CB1E-A474-0267ACE7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C79C1-DD4D-BD49-F691-41A718DC3AF9}"/>
              </a:ext>
            </a:extLst>
          </p:cNvPr>
          <p:cNvSpPr txBox="1"/>
          <p:nvPr/>
        </p:nvSpPr>
        <p:spPr>
          <a:xfrm>
            <a:off x="6282551" y="5332545"/>
            <a:ext cx="5740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[4]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7E7572-F176-8F06-809F-A4768E98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982" y="5810250"/>
            <a:ext cx="2276475" cy="9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3A46-AAB5-C7BD-24E6-D14518B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Cherenkov Radiation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D03C-8582-9D7B-51DC-E42D3ED39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1620" cy="4544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Two primary morphologies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Tracks: long lines of activation from high energy lepton (muons, primarily)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Cascades: roughly spherical deposits from particle showers</a:t>
            </a:r>
            <a:endParaRPr lang="en-US" dirty="0"/>
          </a:p>
          <a:p>
            <a:r>
              <a:rPr lang="en-US" dirty="0"/>
              <a:t>Neutrinos interact through two channels: CC and NC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CC interactions produce leptons and hadronic showers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NC interactions produce neutrino and hadronic showers</a:t>
            </a:r>
          </a:p>
          <a:p>
            <a:r>
              <a:rPr lang="en-US" dirty="0"/>
              <a:t>Digital Optical Modules (DOMs) are used to detect Cherenkov light from outcoming  particles produced in the interaction</a:t>
            </a:r>
          </a:p>
          <a:p>
            <a:r>
              <a:rPr lang="en-US" dirty="0"/>
              <a:t>Strings of modules are put nearby each other to instrument a large volume and have good reconstruction of moving particles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3142-64A9-CEEC-469F-92566D43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597DD9-870D-ECE4-7B81-CAFBC1D1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7819" y="3631406"/>
            <a:ext cx="1769268" cy="2143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8F3AAA1-C5C5-BB4B-6C45-51DBEE660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8293" y="4060031"/>
            <a:ext cx="1871662" cy="2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4F970-963A-04F8-4DBD-2275F3E8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600"/>
              <a:t>Optical Cherenkov Detectors 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EC9E0-6CC8-6FB7-4282-EFB003AF6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03" y="2660904"/>
            <a:ext cx="5149241" cy="40598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/>
              <a:t>Use water/ice to search for optical signals from  astrophysical neutrinos</a:t>
            </a:r>
          </a:p>
          <a:p>
            <a:r>
              <a:rPr lang="en-US" sz="2000" dirty="0"/>
              <a:t>Densely instrument ~1 km</a:t>
            </a:r>
            <a:r>
              <a:rPr lang="en-US" sz="2000" baseline="30000" dirty="0"/>
              <a:t>3</a:t>
            </a:r>
            <a:r>
              <a:rPr lang="en-US" sz="2000" dirty="0"/>
              <a:t> volumes  with Digital Optical Modules (DOMs)</a:t>
            </a:r>
          </a:p>
          <a:p>
            <a:r>
              <a:rPr lang="en-US" sz="2000" dirty="0"/>
              <a:t>Backgrounds from atmospheric  neutrinos and muons</a:t>
            </a:r>
          </a:p>
          <a:p>
            <a:r>
              <a:rPr lang="en-US" sz="2000" dirty="0"/>
              <a:t>Having multiple observatories helps cover full sky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 err="1"/>
              <a:t>IceCube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Cubic Kilometer Neutrino Telescope (KM3NeT)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Baikal-GVD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Pacific Oceanic Neutrino Experiment (P-ONE)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6864F94A-DFCF-F3E7-2EA5-13742996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852" y="2130832"/>
            <a:ext cx="6533195" cy="3818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4D5D-6BCB-2CFC-FB67-B86030DC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Strategies and Prospects for High Energy Astrophysical Neutrino Detection</vt:lpstr>
      <vt:lpstr>Table of Contents</vt:lpstr>
      <vt:lpstr>(Beyond) Standard Model Tests</vt:lpstr>
      <vt:lpstr>Cosmic Ray Spectrum</vt:lpstr>
      <vt:lpstr>PowerPoint Presentation</vt:lpstr>
      <vt:lpstr>Multi-messenger Astronomy</vt:lpstr>
      <vt:lpstr>Optical Cherenkov Technique</vt:lpstr>
      <vt:lpstr>Cherenkov Radiation Technique</vt:lpstr>
      <vt:lpstr>Optical Cherenkov Detectors </vt:lpstr>
      <vt:lpstr>IceCube Observatory</vt:lpstr>
      <vt:lpstr>KM3NeT: ARCA</vt:lpstr>
      <vt:lpstr>PowerPoint Presentation</vt:lpstr>
      <vt:lpstr>Optical Cherenkov from Space</vt:lpstr>
      <vt:lpstr>Radio vs. Optical</vt:lpstr>
      <vt:lpstr>Radio Cherenkov: Askaryan Radiation </vt:lpstr>
      <vt:lpstr>Radio Cherenkov: Askaryan Radiation </vt:lpstr>
      <vt:lpstr>Geomagnetic Radio Emission</vt:lpstr>
      <vt:lpstr>In-situ Askaryan Observatories</vt:lpstr>
      <vt:lpstr>In-situ Askaryan Observatories</vt:lpstr>
      <vt:lpstr>IceCube-Gen2</vt:lpstr>
      <vt:lpstr>Radar Echo Telescope</vt:lpstr>
      <vt:lpstr>Elevated Observatories</vt:lpstr>
      <vt:lpstr>Balloon Observatories</vt:lpstr>
      <vt:lpstr>ANtarctic Impulsive Transient Antenna (ANITA)</vt:lpstr>
      <vt:lpstr>Constraints on Neutrino Flux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1815</cp:revision>
  <dcterms:created xsi:type="dcterms:W3CDTF">2024-07-16T15:24:10Z</dcterms:created>
  <dcterms:modified xsi:type="dcterms:W3CDTF">2024-07-25T20:22:57Z</dcterms:modified>
</cp:coreProperties>
</file>